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572" r:id="rId2"/>
    <p:sldId id="560" r:id="rId3"/>
    <p:sldId id="573" r:id="rId4"/>
    <p:sldId id="575" r:id="rId5"/>
    <p:sldId id="578" r:id="rId6"/>
    <p:sldId id="563" r:id="rId7"/>
    <p:sldId id="556" r:id="rId8"/>
    <p:sldId id="559" r:id="rId9"/>
    <p:sldId id="557" r:id="rId10"/>
    <p:sldId id="551" r:id="rId11"/>
    <p:sldId id="577" r:id="rId12"/>
    <p:sldId id="555" r:id="rId13"/>
    <p:sldId id="553" r:id="rId14"/>
    <p:sldId id="554" r:id="rId15"/>
    <p:sldId id="579" r:id="rId16"/>
    <p:sldId id="561" r:id="rId17"/>
    <p:sldId id="562" r:id="rId18"/>
    <p:sldId id="580" r:id="rId19"/>
    <p:sldId id="581" r:id="rId20"/>
    <p:sldId id="568" r:id="rId21"/>
    <p:sldId id="565" r:id="rId22"/>
    <p:sldId id="567" r:id="rId23"/>
    <p:sldId id="574" r:id="rId24"/>
    <p:sldId id="566" r:id="rId25"/>
    <p:sldId id="570" r:id="rId26"/>
    <p:sldId id="552" r:id="rId27"/>
  </p:sldIdLst>
  <p:sldSz cx="9144000" cy="6858000" type="letter"/>
  <p:notesSz cx="9296400" cy="7010400"/>
  <p:defaultTextStyle>
    <a:defPPr>
      <a:defRPr lang="en-US"/>
    </a:defPPr>
    <a:lvl1pPr algn="ctr" rtl="0" fontAlgn="base">
      <a:spcBef>
        <a:spcPct val="0"/>
      </a:spcBef>
      <a:spcAft>
        <a:spcPct val="0"/>
      </a:spcAft>
      <a:buChar char="•"/>
      <a:defRPr sz="4000" kern="1200">
        <a:solidFill>
          <a:schemeClr val="bg1"/>
        </a:solidFill>
        <a:latin typeface="Arial" charset="0"/>
        <a:ea typeface="+mn-ea"/>
        <a:cs typeface="+mn-cs"/>
      </a:defRPr>
    </a:lvl1pPr>
    <a:lvl2pPr marL="457200" algn="ctr" rtl="0" fontAlgn="base">
      <a:spcBef>
        <a:spcPct val="0"/>
      </a:spcBef>
      <a:spcAft>
        <a:spcPct val="0"/>
      </a:spcAft>
      <a:buChar char="•"/>
      <a:defRPr sz="4000" kern="1200">
        <a:solidFill>
          <a:schemeClr val="bg1"/>
        </a:solidFill>
        <a:latin typeface="Arial" charset="0"/>
        <a:ea typeface="+mn-ea"/>
        <a:cs typeface="+mn-cs"/>
      </a:defRPr>
    </a:lvl2pPr>
    <a:lvl3pPr marL="914400" algn="ctr" rtl="0" fontAlgn="base">
      <a:spcBef>
        <a:spcPct val="0"/>
      </a:spcBef>
      <a:spcAft>
        <a:spcPct val="0"/>
      </a:spcAft>
      <a:buChar char="•"/>
      <a:defRPr sz="4000" kern="1200">
        <a:solidFill>
          <a:schemeClr val="bg1"/>
        </a:solidFill>
        <a:latin typeface="Arial" charset="0"/>
        <a:ea typeface="+mn-ea"/>
        <a:cs typeface="+mn-cs"/>
      </a:defRPr>
    </a:lvl3pPr>
    <a:lvl4pPr marL="1371600" algn="ctr" rtl="0" fontAlgn="base">
      <a:spcBef>
        <a:spcPct val="0"/>
      </a:spcBef>
      <a:spcAft>
        <a:spcPct val="0"/>
      </a:spcAft>
      <a:buChar char="•"/>
      <a:defRPr sz="4000" kern="1200">
        <a:solidFill>
          <a:schemeClr val="bg1"/>
        </a:solidFill>
        <a:latin typeface="Arial" charset="0"/>
        <a:ea typeface="+mn-ea"/>
        <a:cs typeface="+mn-cs"/>
      </a:defRPr>
    </a:lvl4pPr>
    <a:lvl5pPr marL="1828800" algn="ctr" rtl="0" fontAlgn="base">
      <a:spcBef>
        <a:spcPct val="0"/>
      </a:spcBef>
      <a:spcAft>
        <a:spcPct val="0"/>
      </a:spcAft>
      <a:buChar char="•"/>
      <a:defRPr sz="4000" kern="1200">
        <a:solidFill>
          <a:schemeClr val="bg1"/>
        </a:solidFill>
        <a:latin typeface="Arial" charset="0"/>
        <a:ea typeface="+mn-ea"/>
        <a:cs typeface="+mn-cs"/>
      </a:defRPr>
    </a:lvl5pPr>
    <a:lvl6pPr marL="2286000" algn="l" defTabSz="914400" rtl="0" eaLnBrk="1" latinLnBrk="0" hangingPunct="1">
      <a:defRPr sz="4000" kern="1200">
        <a:solidFill>
          <a:schemeClr val="bg1"/>
        </a:solidFill>
        <a:latin typeface="Arial" charset="0"/>
        <a:ea typeface="+mn-ea"/>
        <a:cs typeface="+mn-cs"/>
      </a:defRPr>
    </a:lvl6pPr>
    <a:lvl7pPr marL="2743200" algn="l" defTabSz="914400" rtl="0" eaLnBrk="1" latinLnBrk="0" hangingPunct="1">
      <a:defRPr sz="4000" kern="1200">
        <a:solidFill>
          <a:schemeClr val="bg1"/>
        </a:solidFill>
        <a:latin typeface="Arial" charset="0"/>
        <a:ea typeface="+mn-ea"/>
        <a:cs typeface="+mn-cs"/>
      </a:defRPr>
    </a:lvl7pPr>
    <a:lvl8pPr marL="3200400" algn="l" defTabSz="914400" rtl="0" eaLnBrk="1" latinLnBrk="0" hangingPunct="1">
      <a:defRPr sz="4000" kern="1200">
        <a:solidFill>
          <a:schemeClr val="bg1"/>
        </a:solidFill>
        <a:latin typeface="Arial" charset="0"/>
        <a:ea typeface="+mn-ea"/>
        <a:cs typeface="+mn-cs"/>
      </a:defRPr>
    </a:lvl8pPr>
    <a:lvl9pPr marL="3657600" algn="l" defTabSz="914400" rtl="0" eaLnBrk="1" latinLnBrk="0" hangingPunct="1">
      <a:defRPr sz="40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085"/>
    <a:srgbClr val="FFD1D1"/>
    <a:srgbClr val="FFFFCC"/>
    <a:srgbClr val="AFEAFF"/>
    <a:srgbClr val="FF7C80"/>
    <a:srgbClr val="100084"/>
    <a:srgbClr val="FF3300"/>
    <a:srgbClr val="377F85"/>
    <a:srgbClr val="969696"/>
    <a:srgbClr val="0000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78" autoAdjust="0"/>
    <p:restoredTop sz="99576" autoAdjust="0"/>
  </p:normalViewPr>
  <p:slideViewPr>
    <p:cSldViewPr>
      <p:cViewPr varScale="1">
        <p:scale>
          <a:sx n="65" d="100"/>
          <a:sy n="65" d="100"/>
        </p:scale>
        <p:origin x="-4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896"/>
    </p:cViewPr>
  </p:notesTextViewPr>
  <p:sorterViewPr>
    <p:cViewPr>
      <p:scale>
        <a:sx n="75" d="100"/>
        <a:sy n="75" d="100"/>
      </p:scale>
      <p:origin x="0" y="228"/>
    </p:cViewPr>
  </p:sorterViewPr>
  <p:notesViewPr>
    <p:cSldViewPr>
      <p:cViewPr>
        <p:scale>
          <a:sx n="66" d="100"/>
          <a:sy n="66" d="100"/>
        </p:scale>
        <p:origin x="-1014" y="-180"/>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86347-A42C-401F-BA47-8BF898C176D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857165D-BF88-40B7-AAD4-361E93617935}">
      <dgm:prSet phldrT="[Text]"/>
      <dgm:spPr>
        <a:solidFill>
          <a:srgbClr val="AFEAFF">
            <a:alpha val="89804"/>
          </a:srgbClr>
        </a:solidFill>
      </dgm:spPr>
      <dgm:t>
        <a:bodyPr/>
        <a:lstStyle/>
        <a:p>
          <a:r>
            <a:rPr lang="en-US" b="1" i="1" dirty="0" smtClean="0"/>
            <a:t>Create Anew </a:t>
          </a:r>
          <a:r>
            <a:rPr lang="en-US" dirty="0" smtClean="0"/>
            <a:t>– OWOW</a:t>
          </a:r>
          <a:endParaRPr lang="en-US" dirty="0"/>
        </a:p>
      </dgm:t>
    </dgm:pt>
    <dgm:pt modelId="{DFF5439D-E3A1-4AA0-98DF-0180B4A02B0E}" type="parTrans" cxnId="{FB36295F-5F96-4667-9210-7FA3FA28159F}">
      <dgm:prSet/>
      <dgm:spPr/>
      <dgm:t>
        <a:bodyPr/>
        <a:lstStyle/>
        <a:p>
          <a:endParaRPr lang="en-US"/>
        </a:p>
      </dgm:t>
    </dgm:pt>
    <dgm:pt modelId="{6A1453D5-70FD-4E1D-BD80-F424A06CB531}" type="sibTrans" cxnId="{FB36295F-5F96-4667-9210-7FA3FA28159F}">
      <dgm:prSet/>
      <dgm:spPr/>
      <dgm:t>
        <a:bodyPr/>
        <a:lstStyle/>
        <a:p>
          <a:endParaRPr lang="en-US"/>
        </a:p>
      </dgm:t>
    </dgm:pt>
    <dgm:pt modelId="{9C38C32C-CA62-4DDC-9521-69E4A71615D2}">
      <dgm:prSet phldrT="[Text]"/>
      <dgm:spPr/>
      <dgm:t>
        <a:bodyPr/>
        <a:lstStyle/>
        <a:p>
          <a:r>
            <a:rPr lang="en-US" dirty="0" smtClean="0"/>
            <a:t>2</a:t>
          </a:r>
          <a:endParaRPr lang="en-US" dirty="0"/>
        </a:p>
      </dgm:t>
    </dgm:pt>
    <dgm:pt modelId="{979A66BF-BE17-4752-81F6-2E26E5426231}" type="parTrans" cxnId="{3B14B655-1642-439E-A989-FAE03F388246}">
      <dgm:prSet/>
      <dgm:spPr/>
      <dgm:t>
        <a:bodyPr/>
        <a:lstStyle/>
        <a:p>
          <a:endParaRPr lang="en-US"/>
        </a:p>
      </dgm:t>
    </dgm:pt>
    <dgm:pt modelId="{F878B419-1D8C-4670-B711-757707E1D5CD}" type="sibTrans" cxnId="{3B14B655-1642-439E-A989-FAE03F388246}">
      <dgm:prSet/>
      <dgm:spPr/>
      <dgm:t>
        <a:bodyPr/>
        <a:lstStyle/>
        <a:p>
          <a:endParaRPr lang="en-US"/>
        </a:p>
      </dgm:t>
    </dgm:pt>
    <dgm:pt modelId="{B4B28C28-4EFD-4DC5-BDA5-170AA85C10DA}">
      <dgm:prSet phldrT="[Text]"/>
      <dgm:spPr>
        <a:solidFill>
          <a:srgbClr val="FFFFCC">
            <a:alpha val="89804"/>
          </a:srgbClr>
        </a:solidFill>
      </dgm:spPr>
      <dgm:t>
        <a:bodyPr/>
        <a:lstStyle/>
        <a:p>
          <a:r>
            <a:rPr lang="en-US" b="1" i="1" dirty="0" smtClean="0"/>
            <a:t>Collaboration Across Boundaries </a:t>
          </a:r>
          <a:r>
            <a:rPr lang="en-US" dirty="0" smtClean="0"/>
            <a:t>– Citizens of watershed, </a:t>
          </a:r>
          <a:endParaRPr lang="en-US" dirty="0"/>
        </a:p>
      </dgm:t>
    </dgm:pt>
    <dgm:pt modelId="{C07F49A6-3443-4614-8EAD-7F0572052DD7}" type="parTrans" cxnId="{0DD724EE-3471-4631-8D33-085A2F8696C3}">
      <dgm:prSet/>
      <dgm:spPr/>
      <dgm:t>
        <a:bodyPr/>
        <a:lstStyle/>
        <a:p>
          <a:endParaRPr lang="en-US"/>
        </a:p>
      </dgm:t>
    </dgm:pt>
    <dgm:pt modelId="{B56447AB-9C35-47AE-8291-8FE2DA1B58B0}" type="sibTrans" cxnId="{0DD724EE-3471-4631-8D33-085A2F8696C3}">
      <dgm:prSet/>
      <dgm:spPr/>
      <dgm:t>
        <a:bodyPr/>
        <a:lstStyle/>
        <a:p>
          <a:endParaRPr lang="en-US"/>
        </a:p>
      </dgm:t>
    </dgm:pt>
    <dgm:pt modelId="{53903821-FF9A-475F-B0C5-120A5877B107}">
      <dgm:prSet phldrT="[Text]"/>
      <dgm:spPr/>
      <dgm:t>
        <a:bodyPr/>
        <a:lstStyle/>
        <a:p>
          <a:r>
            <a:rPr lang="en-US" dirty="0" smtClean="0"/>
            <a:t>3</a:t>
          </a:r>
          <a:endParaRPr lang="en-US" dirty="0"/>
        </a:p>
      </dgm:t>
    </dgm:pt>
    <dgm:pt modelId="{7B4A2506-7319-4D45-B2B8-E1CDF9528C4A}" type="parTrans" cxnId="{DC44BED2-FFC2-499C-9A24-E37F96DE4359}">
      <dgm:prSet/>
      <dgm:spPr/>
      <dgm:t>
        <a:bodyPr/>
        <a:lstStyle/>
        <a:p>
          <a:endParaRPr lang="en-US"/>
        </a:p>
      </dgm:t>
    </dgm:pt>
    <dgm:pt modelId="{5C00568D-3DB9-4F42-BC59-8C6C4E064512}" type="sibTrans" cxnId="{DC44BED2-FFC2-499C-9A24-E37F96DE4359}">
      <dgm:prSet/>
      <dgm:spPr/>
      <dgm:t>
        <a:bodyPr/>
        <a:lstStyle/>
        <a:p>
          <a:endParaRPr lang="en-US"/>
        </a:p>
      </dgm:t>
    </dgm:pt>
    <dgm:pt modelId="{6E3067B8-1CFE-4052-A6C6-FAC2C9FD27D3}">
      <dgm:prSet phldrT="[Text]"/>
      <dgm:spPr>
        <a:solidFill>
          <a:srgbClr val="FFD1D1">
            <a:alpha val="89804"/>
          </a:srgbClr>
        </a:solidFill>
      </dgm:spPr>
      <dgm:t>
        <a:bodyPr/>
        <a:lstStyle/>
        <a:p>
          <a:r>
            <a:rPr lang="en-US" b="1" i="1" dirty="0" smtClean="0"/>
            <a:t>Adopt Systems Approach </a:t>
          </a:r>
          <a:r>
            <a:rPr lang="en-US" dirty="0" smtClean="0"/>
            <a:t>–Problems are interrelated, seek synergies, create catalysts</a:t>
          </a:r>
          <a:endParaRPr lang="en-US" dirty="0"/>
        </a:p>
      </dgm:t>
    </dgm:pt>
    <dgm:pt modelId="{42C202C2-944A-4F8D-9601-1B390072A507}" type="parTrans" cxnId="{D5DAC08B-4964-4CC2-AB25-37005C18A888}">
      <dgm:prSet/>
      <dgm:spPr/>
      <dgm:t>
        <a:bodyPr/>
        <a:lstStyle/>
        <a:p>
          <a:endParaRPr lang="en-US"/>
        </a:p>
      </dgm:t>
    </dgm:pt>
    <dgm:pt modelId="{678C0767-0EEA-4C93-B024-283317F2EFD8}" type="sibTrans" cxnId="{D5DAC08B-4964-4CC2-AB25-37005C18A888}">
      <dgm:prSet/>
      <dgm:spPr/>
      <dgm:t>
        <a:bodyPr/>
        <a:lstStyle/>
        <a:p>
          <a:endParaRPr lang="en-US"/>
        </a:p>
      </dgm:t>
    </dgm:pt>
    <dgm:pt modelId="{99DDD205-3EA6-4E7E-B4A3-1933513F5C53}">
      <dgm:prSet phldrT="[Text]"/>
      <dgm:spPr/>
      <dgm:t>
        <a:bodyPr/>
        <a:lstStyle/>
        <a:p>
          <a:r>
            <a:rPr lang="en-US" dirty="0" smtClean="0"/>
            <a:t>1</a:t>
          </a:r>
          <a:endParaRPr lang="en-US" dirty="0"/>
        </a:p>
      </dgm:t>
    </dgm:pt>
    <dgm:pt modelId="{88525F8E-418C-46D0-AC10-99BA4092077D}" type="sibTrans" cxnId="{B15F2EAB-9B81-4D25-B1F7-B68E572193DA}">
      <dgm:prSet/>
      <dgm:spPr/>
      <dgm:t>
        <a:bodyPr/>
        <a:lstStyle/>
        <a:p>
          <a:endParaRPr lang="en-US"/>
        </a:p>
      </dgm:t>
    </dgm:pt>
    <dgm:pt modelId="{D4ECBA32-C5F6-4766-9B6F-DAF65C4A28AA}" type="parTrans" cxnId="{B15F2EAB-9B81-4D25-B1F7-B68E572193DA}">
      <dgm:prSet/>
      <dgm:spPr/>
      <dgm:t>
        <a:bodyPr/>
        <a:lstStyle/>
        <a:p>
          <a:endParaRPr lang="en-US"/>
        </a:p>
      </dgm:t>
    </dgm:pt>
    <dgm:pt modelId="{CE9F6B32-095C-43E9-A3E9-5FA17D55ADE7}">
      <dgm:prSet phldrT="[Text]"/>
      <dgm:spPr>
        <a:solidFill>
          <a:srgbClr val="AFEAFF">
            <a:alpha val="89804"/>
          </a:srgbClr>
        </a:solidFill>
      </dgm:spPr>
      <dgm:t>
        <a:bodyPr/>
        <a:lstStyle/>
        <a:p>
          <a:r>
            <a:rPr lang="en-US" dirty="0" smtClean="0"/>
            <a:t>shared vision and adopting a</a:t>
          </a:r>
          <a:endParaRPr lang="en-US" dirty="0"/>
        </a:p>
      </dgm:t>
    </dgm:pt>
    <dgm:pt modelId="{418C081A-F19B-44F5-8535-0357973480BE}" type="parTrans" cxnId="{47ADE8D8-0D10-4516-9861-D0B215AA792C}">
      <dgm:prSet/>
      <dgm:spPr/>
      <dgm:t>
        <a:bodyPr/>
        <a:lstStyle/>
        <a:p>
          <a:endParaRPr lang="en-US"/>
        </a:p>
      </dgm:t>
    </dgm:pt>
    <dgm:pt modelId="{BE6A6F02-5885-4452-B553-0138CA64F9E7}" type="sibTrans" cxnId="{47ADE8D8-0D10-4516-9861-D0B215AA792C}">
      <dgm:prSet/>
      <dgm:spPr/>
      <dgm:t>
        <a:bodyPr/>
        <a:lstStyle/>
        <a:p>
          <a:endParaRPr lang="en-US"/>
        </a:p>
      </dgm:t>
    </dgm:pt>
    <dgm:pt modelId="{EBD09CF4-AFFA-4C83-90C3-F4AB96E2F09D}">
      <dgm:prSet phldrT="[Text]"/>
      <dgm:spPr>
        <a:solidFill>
          <a:srgbClr val="AFEAFF">
            <a:alpha val="89804"/>
          </a:srgbClr>
        </a:solidFill>
      </dgm:spPr>
      <dgm:t>
        <a:bodyPr/>
        <a:lstStyle/>
        <a:p>
          <a:r>
            <a:rPr lang="en-US" dirty="0" smtClean="0"/>
            <a:t>new water ethic  </a:t>
          </a:r>
          <a:endParaRPr lang="en-US" dirty="0"/>
        </a:p>
      </dgm:t>
    </dgm:pt>
    <dgm:pt modelId="{72C4E3ED-F26E-4EC0-BEB4-CDA1EC59A35B}" type="parTrans" cxnId="{F9A1DC33-8476-4882-9BE7-D6EA80D0A024}">
      <dgm:prSet/>
      <dgm:spPr/>
      <dgm:t>
        <a:bodyPr/>
        <a:lstStyle/>
        <a:p>
          <a:endParaRPr lang="en-US"/>
        </a:p>
      </dgm:t>
    </dgm:pt>
    <dgm:pt modelId="{46DFEACB-C138-4F9C-A25C-8304C8C222BE}" type="sibTrans" cxnId="{F9A1DC33-8476-4882-9BE7-D6EA80D0A024}">
      <dgm:prSet/>
      <dgm:spPr/>
      <dgm:t>
        <a:bodyPr/>
        <a:lstStyle/>
        <a:p>
          <a:endParaRPr lang="en-US"/>
        </a:p>
      </dgm:t>
    </dgm:pt>
    <dgm:pt modelId="{4D787207-F33A-41CB-8630-A04256A3ADCD}">
      <dgm:prSet phldrT="[Text]"/>
      <dgm:spPr>
        <a:solidFill>
          <a:srgbClr val="FFFFCC">
            <a:alpha val="89804"/>
          </a:srgbClr>
        </a:solidFill>
      </dgm:spPr>
      <dgm:t>
        <a:bodyPr/>
        <a:lstStyle/>
        <a:p>
          <a:r>
            <a:rPr lang="en-US" dirty="0" smtClean="0"/>
            <a:t>   multi-jurisdictional solutions</a:t>
          </a:r>
          <a:endParaRPr lang="en-US" dirty="0"/>
        </a:p>
      </dgm:t>
    </dgm:pt>
    <dgm:pt modelId="{392E6C87-FD08-4503-BEBB-9AB8468EB13A}" type="parTrans" cxnId="{ED41BD1F-DCCE-4734-B81E-E3576F68F6B1}">
      <dgm:prSet/>
      <dgm:spPr/>
      <dgm:t>
        <a:bodyPr/>
        <a:lstStyle/>
        <a:p>
          <a:endParaRPr lang="en-US"/>
        </a:p>
      </dgm:t>
    </dgm:pt>
    <dgm:pt modelId="{A562C8AD-8088-4CAE-BE6A-10C78FB31C47}" type="sibTrans" cxnId="{ED41BD1F-DCCE-4734-B81E-E3576F68F6B1}">
      <dgm:prSet/>
      <dgm:spPr/>
      <dgm:t>
        <a:bodyPr/>
        <a:lstStyle/>
        <a:p>
          <a:endParaRPr lang="en-US"/>
        </a:p>
      </dgm:t>
    </dgm:pt>
    <dgm:pt modelId="{A3FD596E-4780-4882-A41E-E03358D24203}" type="pres">
      <dgm:prSet presAssocID="{A8286347-A42C-401F-BA47-8BF898C176DF}" presName="Name0" presStyleCnt="0">
        <dgm:presLayoutVars>
          <dgm:dir/>
          <dgm:animLvl val="lvl"/>
          <dgm:resizeHandles/>
        </dgm:presLayoutVars>
      </dgm:prSet>
      <dgm:spPr/>
      <dgm:t>
        <a:bodyPr/>
        <a:lstStyle/>
        <a:p>
          <a:endParaRPr lang="en-US"/>
        </a:p>
      </dgm:t>
    </dgm:pt>
    <dgm:pt modelId="{DE24FC00-9FF4-4FC5-8FCE-7932DCC960C4}" type="pres">
      <dgm:prSet presAssocID="{99DDD205-3EA6-4E7E-B4A3-1933513F5C53}" presName="linNode" presStyleCnt="0"/>
      <dgm:spPr/>
    </dgm:pt>
    <dgm:pt modelId="{F8E39833-38A2-4195-B0BD-689450FE733B}" type="pres">
      <dgm:prSet presAssocID="{99DDD205-3EA6-4E7E-B4A3-1933513F5C53}" presName="parentShp" presStyleLbl="node1" presStyleIdx="0" presStyleCnt="3" custScaleX="30786" custScaleY="76271" custLinFactNeighborX="-31278" custLinFactNeighborY="-1017">
        <dgm:presLayoutVars>
          <dgm:bulletEnabled val="1"/>
        </dgm:presLayoutVars>
      </dgm:prSet>
      <dgm:spPr/>
      <dgm:t>
        <a:bodyPr/>
        <a:lstStyle/>
        <a:p>
          <a:endParaRPr lang="en-US"/>
        </a:p>
      </dgm:t>
    </dgm:pt>
    <dgm:pt modelId="{EA9150FA-9D0A-4F56-875D-926578B29D6F}" type="pres">
      <dgm:prSet presAssocID="{99DDD205-3EA6-4E7E-B4A3-1933513F5C53}" presName="childShp" presStyleLbl="bgAccFollowNode1" presStyleIdx="0" presStyleCnt="3" custScaleX="114359" custLinFactNeighborX="-28555">
        <dgm:presLayoutVars>
          <dgm:bulletEnabled val="1"/>
        </dgm:presLayoutVars>
      </dgm:prSet>
      <dgm:spPr/>
      <dgm:t>
        <a:bodyPr/>
        <a:lstStyle/>
        <a:p>
          <a:endParaRPr lang="en-US"/>
        </a:p>
      </dgm:t>
    </dgm:pt>
    <dgm:pt modelId="{C397345A-471A-4D3B-BF8D-4C52323BCB07}" type="pres">
      <dgm:prSet presAssocID="{88525F8E-418C-46D0-AC10-99BA4092077D}" presName="spacing" presStyleCnt="0"/>
      <dgm:spPr/>
    </dgm:pt>
    <dgm:pt modelId="{121F21F7-BA7B-4A01-A4D8-FCAAA301C469}" type="pres">
      <dgm:prSet presAssocID="{9C38C32C-CA62-4DDC-9521-69E4A71615D2}" presName="linNode" presStyleCnt="0"/>
      <dgm:spPr/>
    </dgm:pt>
    <dgm:pt modelId="{97698F88-0C63-4077-B762-8B0604E67F8C}" type="pres">
      <dgm:prSet presAssocID="{9C38C32C-CA62-4DDC-9521-69E4A71615D2}" presName="parentShp" presStyleLbl="node1" presStyleIdx="1" presStyleCnt="3" custScaleX="32013" custScaleY="79322" custLinFactNeighborX="-28302" custLinFactNeighborY="-6441">
        <dgm:presLayoutVars>
          <dgm:bulletEnabled val="1"/>
        </dgm:presLayoutVars>
      </dgm:prSet>
      <dgm:spPr/>
      <dgm:t>
        <a:bodyPr/>
        <a:lstStyle/>
        <a:p>
          <a:endParaRPr lang="en-US"/>
        </a:p>
      </dgm:t>
    </dgm:pt>
    <dgm:pt modelId="{EEA57FE2-BC95-4897-B20D-5041744EFD7F}" type="pres">
      <dgm:prSet presAssocID="{9C38C32C-CA62-4DDC-9521-69E4A71615D2}" presName="childShp" presStyleLbl="bgAccFollowNode1" presStyleIdx="1" presStyleCnt="3" custScaleX="112537" custLinFactNeighborX="-32013" custLinFactNeighborY="-5000">
        <dgm:presLayoutVars>
          <dgm:bulletEnabled val="1"/>
        </dgm:presLayoutVars>
      </dgm:prSet>
      <dgm:spPr/>
      <dgm:t>
        <a:bodyPr/>
        <a:lstStyle/>
        <a:p>
          <a:endParaRPr lang="en-US"/>
        </a:p>
      </dgm:t>
    </dgm:pt>
    <dgm:pt modelId="{82A49028-3D9E-441F-96BA-DEF66290AAB3}" type="pres">
      <dgm:prSet presAssocID="{F878B419-1D8C-4670-B711-757707E1D5CD}" presName="spacing" presStyleCnt="0"/>
      <dgm:spPr/>
    </dgm:pt>
    <dgm:pt modelId="{5FBD9368-DBA6-4FE1-8986-2D949C087283}" type="pres">
      <dgm:prSet presAssocID="{53903821-FF9A-475F-B0C5-120A5877B107}" presName="linNode" presStyleCnt="0"/>
      <dgm:spPr/>
    </dgm:pt>
    <dgm:pt modelId="{447DD767-8125-437D-A411-B5996F64CFE3}" type="pres">
      <dgm:prSet presAssocID="{53903821-FF9A-475F-B0C5-120A5877B107}" presName="parentShp" presStyleLbl="node1" presStyleIdx="2" presStyleCnt="3" custScaleX="31819" custScaleY="78305" custLinFactNeighborX="-30331" custLinFactNeighborY="-3051">
        <dgm:presLayoutVars>
          <dgm:bulletEnabled val="1"/>
        </dgm:presLayoutVars>
      </dgm:prSet>
      <dgm:spPr/>
      <dgm:t>
        <a:bodyPr/>
        <a:lstStyle/>
        <a:p>
          <a:endParaRPr lang="en-US"/>
        </a:p>
      </dgm:t>
    </dgm:pt>
    <dgm:pt modelId="{FFD6B994-9F3A-4A18-823E-7F5829D42462}" type="pres">
      <dgm:prSet presAssocID="{53903821-FF9A-475F-B0C5-120A5877B107}" presName="childShp" presStyleLbl="bgAccFollowNode1" presStyleIdx="2" presStyleCnt="3" custScaleX="111494" custScaleY="86129" custLinFactNeighborX="-30187" custLinFactNeighborY="-5000">
        <dgm:presLayoutVars>
          <dgm:bulletEnabled val="1"/>
        </dgm:presLayoutVars>
      </dgm:prSet>
      <dgm:spPr/>
      <dgm:t>
        <a:bodyPr/>
        <a:lstStyle/>
        <a:p>
          <a:endParaRPr lang="en-US"/>
        </a:p>
      </dgm:t>
    </dgm:pt>
  </dgm:ptLst>
  <dgm:cxnLst>
    <dgm:cxn modelId="{7AB82140-2145-43D6-B393-6ED034C23BE9}" type="presOf" srcId="{99DDD205-3EA6-4E7E-B4A3-1933513F5C53}" destId="{F8E39833-38A2-4195-B0BD-689450FE733B}" srcOrd="0" destOrd="0" presId="urn:microsoft.com/office/officeart/2005/8/layout/vList6"/>
    <dgm:cxn modelId="{1FE262C6-E40D-40BA-AE3D-991686906800}" type="presOf" srcId="{B4B28C28-4EFD-4DC5-BDA5-170AA85C10DA}" destId="{EEA57FE2-BC95-4897-B20D-5041744EFD7F}" srcOrd="0" destOrd="0" presId="urn:microsoft.com/office/officeart/2005/8/layout/vList6"/>
    <dgm:cxn modelId="{0DD724EE-3471-4631-8D33-085A2F8696C3}" srcId="{9C38C32C-CA62-4DDC-9521-69E4A71615D2}" destId="{B4B28C28-4EFD-4DC5-BDA5-170AA85C10DA}" srcOrd="0" destOrd="0" parTransId="{C07F49A6-3443-4614-8EAD-7F0572052DD7}" sibTransId="{B56447AB-9C35-47AE-8291-8FE2DA1B58B0}"/>
    <dgm:cxn modelId="{D5DAC08B-4964-4CC2-AB25-37005C18A888}" srcId="{53903821-FF9A-475F-B0C5-120A5877B107}" destId="{6E3067B8-1CFE-4052-A6C6-FAC2C9FD27D3}" srcOrd="0" destOrd="0" parTransId="{42C202C2-944A-4F8D-9601-1B390072A507}" sibTransId="{678C0767-0EEA-4C93-B024-283317F2EFD8}"/>
    <dgm:cxn modelId="{5E758EDF-7C4B-4B0A-A3FE-DC406F44E1B7}" type="presOf" srcId="{A8286347-A42C-401F-BA47-8BF898C176DF}" destId="{A3FD596E-4780-4882-A41E-E03358D24203}" srcOrd="0" destOrd="0" presId="urn:microsoft.com/office/officeart/2005/8/layout/vList6"/>
    <dgm:cxn modelId="{27D2612B-0AEC-4EED-9D26-9174EA196795}" type="presOf" srcId="{F857165D-BF88-40B7-AAD4-361E93617935}" destId="{EA9150FA-9D0A-4F56-875D-926578B29D6F}" srcOrd="0" destOrd="0" presId="urn:microsoft.com/office/officeart/2005/8/layout/vList6"/>
    <dgm:cxn modelId="{B15F2EAB-9B81-4D25-B1F7-B68E572193DA}" srcId="{A8286347-A42C-401F-BA47-8BF898C176DF}" destId="{99DDD205-3EA6-4E7E-B4A3-1933513F5C53}" srcOrd="0" destOrd="0" parTransId="{D4ECBA32-C5F6-4766-9B6F-DAF65C4A28AA}" sibTransId="{88525F8E-418C-46D0-AC10-99BA4092077D}"/>
    <dgm:cxn modelId="{DC44BED2-FFC2-499C-9A24-E37F96DE4359}" srcId="{A8286347-A42C-401F-BA47-8BF898C176DF}" destId="{53903821-FF9A-475F-B0C5-120A5877B107}" srcOrd="2" destOrd="0" parTransId="{7B4A2506-7319-4D45-B2B8-E1CDF9528C4A}" sibTransId="{5C00568D-3DB9-4F42-BC59-8C6C4E064512}"/>
    <dgm:cxn modelId="{3B14B655-1642-439E-A989-FAE03F388246}" srcId="{A8286347-A42C-401F-BA47-8BF898C176DF}" destId="{9C38C32C-CA62-4DDC-9521-69E4A71615D2}" srcOrd="1" destOrd="0" parTransId="{979A66BF-BE17-4752-81F6-2E26E5426231}" sibTransId="{F878B419-1D8C-4670-B711-757707E1D5CD}"/>
    <dgm:cxn modelId="{658FF4ED-ADB9-4AB0-8EF7-A79AB970210C}" type="presOf" srcId="{9C38C32C-CA62-4DDC-9521-69E4A71615D2}" destId="{97698F88-0C63-4077-B762-8B0604E67F8C}" srcOrd="0" destOrd="0" presId="urn:microsoft.com/office/officeart/2005/8/layout/vList6"/>
    <dgm:cxn modelId="{47ADE8D8-0D10-4516-9861-D0B215AA792C}" srcId="{99DDD205-3EA6-4E7E-B4A3-1933513F5C53}" destId="{CE9F6B32-095C-43E9-A3E9-5FA17D55ADE7}" srcOrd="1" destOrd="0" parTransId="{418C081A-F19B-44F5-8535-0357973480BE}" sibTransId="{BE6A6F02-5885-4452-B553-0138CA64F9E7}"/>
    <dgm:cxn modelId="{5B795D84-95A9-48B4-85E5-067AF5AC825F}" type="presOf" srcId="{CE9F6B32-095C-43E9-A3E9-5FA17D55ADE7}" destId="{EA9150FA-9D0A-4F56-875D-926578B29D6F}" srcOrd="0" destOrd="1" presId="urn:microsoft.com/office/officeart/2005/8/layout/vList6"/>
    <dgm:cxn modelId="{F9A1DC33-8476-4882-9BE7-D6EA80D0A024}" srcId="{99DDD205-3EA6-4E7E-B4A3-1933513F5C53}" destId="{EBD09CF4-AFFA-4C83-90C3-F4AB96E2F09D}" srcOrd="2" destOrd="0" parTransId="{72C4E3ED-F26E-4EC0-BEB4-CDA1EC59A35B}" sibTransId="{46DFEACB-C138-4F9C-A25C-8304C8C222BE}"/>
    <dgm:cxn modelId="{CFA9E8AC-B6CF-4004-943B-FCCF6B4B5A87}" type="presOf" srcId="{EBD09CF4-AFFA-4C83-90C3-F4AB96E2F09D}" destId="{EA9150FA-9D0A-4F56-875D-926578B29D6F}" srcOrd="0" destOrd="2" presId="urn:microsoft.com/office/officeart/2005/8/layout/vList6"/>
    <dgm:cxn modelId="{BE421E0F-6C4E-4BB3-8EE0-57EB83F71DEA}" type="presOf" srcId="{53903821-FF9A-475F-B0C5-120A5877B107}" destId="{447DD767-8125-437D-A411-B5996F64CFE3}" srcOrd="0" destOrd="0" presId="urn:microsoft.com/office/officeart/2005/8/layout/vList6"/>
    <dgm:cxn modelId="{BF76A43E-D518-42C5-B575-37148CFEE0BB}" type="presOf" srcId="{6E3067B8-1CFE-4052-A6C6-FAC2C9FD27D3}" destId="{FFD6B994-9F3A-4A18-823E-7F5829D42462}" srcOrd="0" destOrd="0" presId="urn:microsoft.com/office/officeart/2005/8/layout/vList6"/>
    <dgm:cxn modelId="{ED41BD1F-DCCE-4734-B81E-E3576F68F6B1}" srcId="{9C38C32C-CA62-4DDC-9521-69E4A71615D2}" destId="{4D787207-F33A-41CB-8630-A04256A3ADCD}" srcOrd="1" destOrd="0" parTransId="{392E6C87-FD08-4503-BEBB-9AB8468EB13A}" sibTransId="{A562C8AD-8088-4CAE-BE6A-10C78FB31C47}"/>
    <dgm:cxn modelId="{7153EC4A-664F-4C51-970A-C2F422039F63}" type="presOf" srcId="{4D787207-F33A-41CB-8630-A04256A3ADCD}" destId="{EEA57FE2-BC95-4897-B20D-5041744EFD7F}" srcOrd="0" destOrd="1" presId="urn:microsoft.com/office/officeart/2005/8/layout/vList6"/>
    <dgm:cxn modelId="{FB36295F-5F96-4667-9210-7FA3FA28159F}" srcId="{99DDD205-3EA6-4E7E-B4A3-1933513F5C53}" destId="{F857165D-BF88-40B7-AAD4-361E93617935}" srcOrd="0" destOrd="0" parTransId="{DFF5439D-E3A1-4AA0-98DF-0180B4A02B0E}" sibTransId="{6A1453D5-70FD-4E1D-BD80-F424A06CB531}"/>
    <dgm:cxn modelId="{A7E0D53D-A0BE-4D29-B5A9-A2503583E863}" type="presParOf" srcId="{A3FD596E-4780-4882-A41E-E03358D24203}" destId="{DE24FC00-9FF4-4FC5-8FCE-7932DCC960C4}" srcOrd="0" destOrd="0" presId="urn:microsoft.com/office/officeart/2005/8/layout/vList6"/>
    <dgm:cxn modelId="{32D72BDE-52ED-4E56-A751-53D232E8CE45}" type="presParOf" srcId="{DE24FC00-9FF4-4FC5-8FCE-7932DCC960C4}" destId="{F8E39833-38A2-4195-B0BD-689450FE733B}" srcOrd="0" destOrd="0" presId="urn:microsoft.com/office/officeart/2005/8/layout/vList6"/>
    <dgm:cxn modelId="{768E35D5-CF1B-4277-848B-0900AE34338A}" type="presParOf" srcId="{DE24FC00-9FF4-4FC5-8FCE-7932DCC960C4}" destId="{EA9150FA-9D0A-4F56-875D-926578B29D6F}" srcOrd="1" destOrd="0" presId="urn:microsoft.com/office/officeart/2005/8/layout/vList6"/>
    <dgm:cxn modelId="{FF2AE624-2FCF-4A40-96D0-D9DE9FAE3251}" type="presParOf" srcId="{A3FD596E-4780-4882-A41E-E03358D24203}" destId="{C397345A-471A-4D3B-BF8D-4C52323BCB07}" srcOrd="1" destOrd="0" presId="urn:microsoft.com/office/officeart/2005/8/layout/vList6"/>
    <dgm:cxn modelId="{D34696F3-1313-4E6E-869B-A9A65F5BABA4}" type="presParOf" srcId="{A3FD596E-4780-4882-A41E-E03358D24203}" destId="{121F21F7-BA7B-4A01-A4D8-FCAAA301C469}" srcOrd="2" destOrd="0" presId="urn:microsoft.com/office/officeart/2005/8/layout/vList6"/>
    <dgm:cxn modelId="{2604A824-D78B-4E7B-83D3-8EB08E34A13C}" type="presParOf" srcId="{121F21F7-BA7B-4A01-A4D8-FCAAA301C469}" destId="{97698F88-0C63-4077-B762-8B0604E67F8C}" srcOrd="0" destOrd="0" presId="urn:microsoft.com/office/officeart/2005/8/layout/vList6"/>
    <dgm:cxn modelId="{0B4A1E2C-C0E7-4DBA-BA5A-B04999B10949}" type="presParOf" srcId="{121F21F7-BA7B-4A01-A4D8-FCAAA301C469}" destId="{EEA57FE2-BC95-4897-B20D-5041744EFD7F}" srcOrd="1" destOrd="0" presId="urn:microsoft.com/office/officeart/2005/8/layout/vList6"/>
    <dgm:cxn modelId="{05018325-EDD2-4412-8FAC-271703CA1C56}" type="presParOf" srcId="{A3FD596E-4780-4882-A41E-E03358D24203}" destId="{82A49028-3D9E-441F-96BA-DEF66290AAB3}" srcOrd="3" destOrd="0" presId="urn:microsoft.com/office/officeart/2005/8/layout/vList6"/>
    <dgm:cxn modelId="{FB4E4D04-F37A-49D2-A3E7-83D7704600B9}" type="presParOf" srcId="{A3FD596E-4780-4882-A41E-E03358D24203}" destId="{5FBD9368-DBA6-4FE1-8986-2D949C087283}" srcOrd="4" destOrd="0" presId="urn:microsoft.com/office/officeart/2005/8/layout/vList6"/>
    <dgm:cxn modelId="{C1DEAADE-5B04-4955-8B94-C1F0318DC60B}" type="presParOf" srcId="{5FBD9368-DBA6-4FE1-8986-2D949C087283}" destId="{447DD767-8125-437D-A411-B5996F64CFE3}" srcOrd="0" destOrd="0" presId="urn:microsoft.com/office/officeart/2005/8/layout/vList6"/>
    <dgm:cxn modelId="{3D155066-8F53-4FCE-A156-24CC32B9B222}" type="presParOf" srcId="{5FBD9368-DBA6-4FE1-8986-2D949C087283}" destId="{FFD6B994-9F3A-4A18-823E-7F5829D42462}" srcOrd="1" destOrd="0" presId="urn:microsoft.com/office/officeart/2005/8/layout/vList6"/>
  </dgm:cxnLst>
  <dgm:bg>
    <a:noFill/>
  </dgm:bg>
  <dgm:whole/>
</dgm:dataModel>
</file>

<file path=ppt/diagrams/data2.xml><?xml version="1.0" encoding="utf-8"?>
<dgm:dataModel xmlns:dgm="http://schemas.openxmlformats.org/drawingml/2006/diagram" xmlns:a="http://schemas.openxmlformats.org/drawingml/2006/main">
  <dgm:ptLst>
    <dgm:pt modelId="{972DB5E0-D77C-4355-BFCC-E1D80B4A7A82}" type="doc">
      <dgm:prSet loTypeId="urn:microsoft.com/office/officeart/2005/8/layout/radial3" loCatId="relationship" qsTypeId="urn:microsoft.com/office/officeart/2005/8/quickstyle/simple5" qsCatId="simple" csTypeId="urn:microsoft.com/office/officeart/2005/8/colors/colorful2" csCatId="colorful" phldr="1"/>
      <dgm:spPr/>
      <dgm:t>
        <a:bodyPr/>
        <a:lstStyle/>
        <a:p>
          <a:endParaRPr lang="en-US"/>
        </a:p>
      </dgm:t>
    </dgm:pt>
    <dgm:pt modelId="{21664B95-02E5-44F9-AB65-65C090B7392B}">
      <dgm:prSet phldrT="[Text]" custT="1"/>
      <dgm:spPr>
        <a:solidFill>
          <a:srgbClr val="85E8FF">
            <a:alpha val="86000"/>
          </a:srgbClr>
        </a:solidFill>
      </dgm:spPr>
      <dgm:t>
        <a:bodyPr/>
        <a:lstStyle/>
        <a:p>
          <a:r>
            <a:rPr lang="en-US" sz="3200" b="1" dirty="0" smtClean="0">
              <a:latin typeface="+mn-lt"/>
            </a:rPr>
            <a:t>Ideal</a:t>
          </a:r>
          <a:br>
            <a:rPr lang="en-US" sz="3200" b="1" dirty="0" smtClean="0">
              <a:latin typeface="+mn-lt"/>
            </a:rPr>
          </a:br>
          <a:r>
            <a:rPr lang="en-US" sz="3200" b="1" dirty="0" smtClean="0">
              <a:latin typeface="+mn-lt"/>
            </a:rPr>
            <a:t>OWOW</a:t>
          </a:r>
          <a:br>
            <a:rPr lang="en-US" sz="3200" b="1" dirty="0" smtClean="0">
              <a:latin typeface="+mn-lt"/>
            </a:rPr>
          </a:br>
          <a:r>
            <a:rPr lang="en-US" sz="3200" b="1" dirty="0" smtClean="0">
              <a:latin typeface="+mn-lt"/>
            </a:rPr>
            <a:t>Project</a:t>
          </a:r>
          <a:endParaRPr lang="en-US" sz="3200" dirty="0">
            <a:latin typeface="Arial Narrow" pitchFamily="34" charset="0"/>
          </a:endParaRPr>
        </a:p>
      </dgm:t>
    </dgm:pt>
    <dgm:pt modelId="{6EE33AEE-7D5D-423F-B2BF-303396A13645}" type="parTrans" cxnId="{1FF8447B-45E2-4006-8197-6C9397E598D4}">
      <dgm:prSet/>
      <dgm:spPr/>
      <dgm:t>
        <a:bodyPr/>
        <a:lstStyle/>
        <a:p>
          <a:endParaRPr lang="en-US" sz="1800">
            <a:latin typeface="Arial Narrow" pitchFamily="34" charset="0"/>
          </a:endParaRPr>
        </a:p>
      </dgm:t>
    </dgm:pt>
    <dgm:pt modelId="{167218FA-CD68-4BF6-BF55-C7CF315DB784}" type="sibTrans" cxnId="{1FF8447B-45E2-4006-8197-6C9397E598D4}">
      <dgm:prSet/>
      <dgm:spPr/>
      <dgm:t>
        <a:bodyPr/>
        <a:lstStyle/>
        <a:p>
          <a:endParaRPr lang="en-US" sz="1800">
            <a:latin typeface="Arial Narrow" pitchFamily="34" charset="0"/>
          </a:endParaRPr>
        </a:p>
      </dgm:t>
    </dgm:pt>
    <dgm:pt modelId="{6A67E180-8B07-4E93-A0CA-F52AAF8AEA53}">
      <dgm:prSet phldrT="[Text]" custT="1"/>
      <dgm:spPr/>
      <dgm:t>
        <a:bodyPr lIns="0" tIns="0" rIns="0" bIns="0"/>
        <a:lstStyle/>
        <a:p>
          <a:endParaRPr lang="en-US" sz="1400" dirty="0">
            <a:latin typeface="Arial Narrow" pitchFamily="34" charset="0"/>
          </a:endParaRPr>
        </a:p>
      </dgm:t>
    </dgm:pt>
    <dgm:pt modelId="{9176E373-27E4-46CA-9848-BF8F0717F394}" type="parTrans" cxnId="{CB6F4E38-F74B-4A35-B7D5-E521A04C5EDF}">
      <dgm:prSet/>
      <dgm:spPr/>
      <dgm:t>
        <a:bodyPr/>
        <a:lstStyle/>
        <a:p>
          <a:endParaRPr lang="en-US" sz="1800">
            <a:latin typeface="Arial Narrow" pitchFamily="34" charset="0"/>
          </a:endParaRPr>
        </a:p>
      </dgm:t>
    </dgm:pt>
    <dgm:pt modelId="{BED00E38-7253-44C2-873C-0E66B17DFC98}" type="sibTrans" cxnId="{CB6F4E38-F74B-4A35-B7D5-E521A04C5EDF}">
      <dgm:prSet/>
      <dgm:spPr/>
      <dgm:t>
        <a:bodyPr/>
        <a:lstStyle/>
        <a:p>
          <a:endParaRPr lang="en-US" sz="1800">
            <a:latin typeface="Arial Narrow" pitchFamily="34" charset="0"/>
          </a:endParaRPr>
        </a:p>
      </dgm:t>
    </dgm:pt>
    <dgm:pt modelId="{5CA2B259-76D7-4FA7-BABA-5642F5076ED0}">
      <dgm:prSet phldrT="[Text]" custT="1"/>
      <dgm:spPr/>
      <dgm:t>
        <a:bodyPr lIns="0" tIns="0" rIns="0" bIns="0"/>
        <a:lstStyle/>
        <a:p>
          <a:r>
            <a:rPr lang="en-US" sz="1800" dirty="0" smtClean="0">
              <a:latin typeface="Arial Narrow" pitchFamily="34" charset="0"/>
            </a:rPr>
            <a:t> </a:t>
          </a:r>
          <a:endParaRPr lang="en-US" sz="1800" dirty="0">
            <a:latin typeface="Arial Narrow" pitchFamily="34" charset="0"/>
          </a:endParaRPr>
        </a:p>
      </dgm:t>
    </dgm:pt>
    <dgm:pt modelId="{3A7A0291-2ADC-4768-8D5E-212A9CF268F3}" type="parTrans" cxnId="{B6AFCAC3-E556-4F78-8A35-94C733A72FC5}">
      <dgm:prSet/>
      <dgm:spPr/>
      <dgm:t>
        <a:bodyPr/>
        <a:lstStyle/>
        <a:p>
          <a:endParaRPr lang="en-US" sz="1800">
            <a:latin typeface="Arial Narrow" pitchFamily="34" charset="0"/>
          </a:endParaRPr>
        </a:p>
      </dgm:t>
    </dgm:pt>
    <dgm:pt modelId="{1B9F3499-D651-43EC-80CD-7D9BBCAC3188}" type="sibTrans" cxnId="{B6AFCAC3-E556-4F78-8A35-94C733A72FC5}">
      <dgm:prSet/>
      <dgm:spPr/>
      <dgm:t>
        <a:bodyPr/>
        <a:lstStyle/>
        <a:p>
          <a:endParaRPr lang="en-US" sz="1800">
            <a:latin typeface="Arial Narrow" pitchFamily="34" charset="0"/>
          </a:endParaRPr>
        </a:p>
      </dgm:t>
    </dgm:pt>
    <dgm:pt modelId="{D8057E91-79EB-4EB1-9267-0701B7DAB994}">
      <dgm:prSet phldrT="[Text]" custT="1"/>
      <dgm:spPr>
        <a:gradFill rotWithShape="0">
          <a:gsLst>
            <a:gs pos="0">
              <a:srgbClr val="568062">
                <a:alpha val="49804"/>
              </a:srgbClr>
            </a:gs>
            <a:gs pos="80000">
              <a:schemeClr val="accent2">
                <a:alpha val="50000"/>
                <a:hueOff val="-6171429"/>
                <a:satOff val="-21430"/>
                <a:lumOff val="25715"/>
                <a:alphaOff val="0"/>
                <a:shade val="93000"/>
                <a:satMod val="130000"/>
              </a:schemeClr>
            </a:gs>
            <a:gs pos="100000">
              <a:schemeClr val="accent2">
                <a:alpha val="50000"/>
                <a:hueOff val="-6171429"/>
                <a:satOff val="-21430"/>
                <a:lumOff val="25715"/>
                <a:alphaOff val="0"/>
                <a:shade val="94000"/>
                <a:satMod val="135000"/>
              </a:schemeClr>
            </a:gs>
          </a:gsLst>
        </a:gradFill>
      </dgm:spPr>
      <dgm:t>
        <a:bodyPr lIns="0" tIns="0" rIns="0" bIns="0"/>
        <a:lstStyle/>
        <a:p>
          <a:r>
            <a:rPr lang="en-US" sz="1800" dirty="0" smtClean="0">
              <a:latin typeface="Arial Narrow" pitchFamily="34" charset="0"/>
            </a:rPr>
            <a:t> </a:t>
          </a:r>
          <a:endParaRPr lang="en-US" sz="1800" dirty="0">
            <a:latin typeface="Arial Narrow" pitchFamily="34" charset="0"/>
          </a:endParaRPr>
        </a:p>
      </dgm:t>
    </dgm:pt>
    <dgm:pt modelId="{0A70C023-A02E-4361-BD96-7B96A44AFD4E}" type="parTrans" cxnId="{259E894A-1602-4BEF-952A-564D2FB05AF2}">
      <dgm:prSet/>
      <dgm:spPr/>
      <dgm:t>
        <a:bodyPr/>
        <a:lstStyle/>
        <a:p>
          <a:endParaRPr lang="en-US" sz="1800">
            <a:latin typeface="Arial Narrow" pitchFamily="34" charset="0"/>
          </a:endParaRPr>
        </a:p>
      </dgm:t>
    </dgm:pt>
    <dgm:pt modelId="{A0DACF7C-4287-4130-A49F-71ACC7BD1564}" type="sibTrans" cxnId="{259E894A-1602-4BEF-952A-564D2FB05AF2}">
      <dgm:prSet/>
      <dgm:spPr/>
      <dgm:t>
        <a:bodyPr/>
        <a:lstStyle/>
        <a:p>
          <a:endParaRPr lang="en-US" sz="1800">
            <a:latin typeface="Arial Narrow" pitchFamily="34" charset="0"/>
          </a:endParaRPr>
        </a:p>
      </dgm:t>
    </dgm:pt>
    <dgm:pt modelId="{7B4FA21B-CC4B-4ADA-9ACA-0DFFAB13E05A}">
      <dgm:prSet phldrT="[Text]" custT="1"/>
      <dgm:spPr>
        <a:gradFill rotWithShape="0">
          <a:gsLst>
            <a:gs pos="0">
              <a:srgbClr val="B08600"/>
            </a:gs>
            <a:gs pos="80000">
              <a:schemeClr val="accent2">
                <a:alpha val="50000"/>
                <a:hueOff val="-8228572"/>
                <a:satOff val="-28573"/>
                <a:lumOff val="34286"/>
                <a:alphaOff val="0"/>
                <a:shade val="93000"/>
                <a:satMod val="130000"/>
              </a:schemeClr>
            </a:gs>
            <a:gs pos="100000">
              <a:schemeClr val="accent2">
                <a:alpha val="50000"/>
                <a:hueOff val="-8228572"/>
                <a:satOff val="-28573"/>
                <a:lumOff val="34286"/>
                <a:alphaOff val="0"/>
                <a:shade val="94000"/>
                <a:satMod val="135000"/>
              </a:schemeClr>
            </a:gs>
          </a:gsLst>
        </a:gradFill>
      </dgm:spPr>
      <dgm:t>
        <a:bodyPr lIns="0" tIns="0" rIns="0" bIns="0"/>
        <a:lstStyle/>
        <a:p>
          <a:r>
            <a:rPr lang="en-US" sz="1800" dirty="0" smtClean="0">
              <a:latin typeface="Arial Narrow" pitchFamily="34" charset="0"/>
            </a:rPr>
            <a:t> </a:t>
          </a:r>
          <a:endParaRPr lang="en-US" sz="1800" dirty="0">
            <a:latin typeface="Arial Narrow" pitchFamily="34" charset="0"/>
          </a:endParaRPr>
        </a:p>
      </dgm:t>
    </dgm:pt>
    <dgm:pt modelId="{AFBB25EA-926B-4D2B-A03D-D33003E3C06E}" type="parTrans" cxnId="{17374234-CA9D-4832-8B5F-F5BA6F8A9B2B}">
      <dgm:prSet/>
      <dgm:spPr/>
      <dgm:t>
        <a:bodyPr/>
        <a:lstStyle/>
        <a:p>
          <a:endParaRPr lang="en-US" sz="1800">
            <a:latin typeface="Arial Narrow" pitchFamily="34" charset="0"/>
          </a:endParaRPr>
        </a:p>
      </dgm:t>
    </dgm:pt>
    <dgm:pt modelId="{4BEEDB09-9FA0-4944-B306-F2B421BE29E9}" type="sibTrans" cxnId="{17374234-CA9D-4832-8B5F-F5BA6F8A9B2B}">
      <dgm:prSet/>
      <dgm:spPr/>
      <dgm:t>
        <a:bodyPr/>
        <a:lstStyle/>
        <a:p>
          <a:endParaRPr lang="en-US" sz="1800">
            <a:latin typeface="Arial Narrow" pitchFamily="34" charset="0"/>
          </a:endParaRPr>
        </a:p>
      </dgm:t>
    </dgm:pt>
    <dgm:pt modelId="{28C9BB19-3CA4-4FE3-A430-6BD5C15BE2ED}">
      <dgm:prSet custT="1"/>
      <dgm:spPr/>
      <dgm:t>
        <a:bodyPr lIns="0" tIns="0" rIns="0" bIns="0"/>
        <a:lstStyle/>
        <a:p>
          <a:endParaRPr lang="en-US" sz="1800" dirty="0">
            <a:latin typeface="Arial Narrow" pitchFamily="34" charset="0"/>
          </a:endParaRPr>
        </a:p>
      </dgm:t>
    </dgm:pt>
    <dgm:pt modelId="{25211CBF-672F-4AE7-8F8D-C84E387BEACD}" type="parTrans" cxnId="{C5637EB3-04A6-4067-AC26-53AC0E6396F3}">
      <dgm:prSet/>
      <dgm:spPr/>
      <dgm:t>
        <a:bodyPr/>
        <a:lstStyle/>
        <a:p>
          <a:endParaRPr lang="en-US" sz="1800">
            <a:latin typeface="Arial Narrow" pitchFamily="34" charset="0"/>
          </a:endParaRPr>
        </a:p>
      </dgm:t>
    </dgm:pt>
    <dgm:pt modelId="{08A74595-A267-4837-B68C-5BDA7A7AA091}" type="sibTrans" cxnId="{C5637EB3-04A6-4067-AC26-53AC0E6396F3}">
      <dgm:prSet/>
      <dgm:spPr/>
      <dgm:t>
        <a:bodyPr/>
        <a:lstStyle/>
        <a:p>
          <a:endParaRPr lang="en-US" sz="1800">
            <a:latin typeface="Arial Narrow" pitchFamily="34" charset="0"/>
          </a:endParaRPr>
        </a:p>
      </dgm:t>
    </dgm:pt>
    <dgm:pt modelId="{2CE58B76-68D8-4A1E-95E5-3D0D07C2C103}">
      <dgm:prSet custT="1"/>
      <dgm:spPr>
        <a:gradFill rotWithShape="0">
          <a:gsLst>
            <a:gs pos="0">
              <a:schemeClr val="accent2">
                <a:lumMod val="60000"/>
                <a:lumOff val="40000"/>
              </a:schemeClr>
            </a:gs>
            <a:gs pos="80000">
              <a:schemeClr val="accent2">
                <a:alpha val="50000"/>
                <a:hueOff val="-12342858"/>
                <a:satOff val="-42860"/>
                <a:lumOff val="51429"/>
                <a:alphaOff val="0"/>
                <a:shade val="93000"/>
                <a:satMod val="130000"/>
              </a:schemeClr>
            </a:gs>
            <a:gs pos="100000">
              <a:schemeClr val="accent2">
                <a:alpha val="50000"/>
                <a:hueOff val="-12342858"/>
                <a:satOff val="-42860"/>
                <a:lumOff val="51429"/>
                <a:alphaOff val="0"/>
                <a:shade val="94000"/>
                <a:satMod val="135000"/>
              </a:schemeClr>
            </a:gs>
          </a:gsLst>
        </a:gradFill>
      </dgm:spPr>
      <dgm:t>
        <a:bodyPr lIns="0" tIns="0" rIns="0" bIns="0"/>
        <a:lstStyle/>
        <a:p>
          <a:endParaRPr lang="en-US" sz="1800" dirty="0">
            <a:latin typeface="Arial Narrow" pitchFamily="34" charset="0"/>
          </a:endParaRPr>
        </a:p>
      </dgm:t>
    </dgm:pt>
    <dgm:pt modelId="{0FF5119E-4DF0-4896-A36E-0A3FE8A875FC}" type="parTrans" cxnId="{EFE13BB7-063E-46FC-A30A-E143649DFDD2}">
      <dgm:prSet/>
      <dgm:spPr/>
      <dgm:t>
        <a:bodyPr/>
        <a:lstStyle/>
        <a:p>
          <a:endParaRPr lang="en-US" sz="1800">
            <a:latin typeface="Arial Narrow" pitchFamily="34" charset="0"/>
          </a:endParaRPr>
        </a:p>
      </dgm:t>
    </dgm:pt>
    <dgm:pt modelId="{FD649281-F133-4035-BBC3-3801DB75DD41}" type="sibTrans" cxnId="{EFE13BB7-063E-46FC-A30A-E143649DFDD2}">
      <dgm:prSet/>
      <dgm:spPr/>
      <dgm:t>
        <a:bodyPr/>
        <a:lstStyle/>
        <a:p>
          <a:endParaRPr lang="en-US" sz="1800">
            <a:latin typeface="Arial Narrow" pitchFamily="34" charset="0"/>
          </a:endParaRPr>
        </a:p>
      </dgm:t>
    </dgm:pt>
    <dgm:pt modelId="{790978EF-7778-40F1-8003-5722078958EB}">
      <dgm:prSet custT="1"/>
      <dgm:spPr>
        <a:gradFill rotWithShape="0">
          <a:gsLst>
            <a:gs pos="0">
              <a:srgbClr val="FFA3FF"/>
            </a:gs>
            <a:gs pos="80000">
              <a:schemeClr val="accent2">
                <a:alpha val="50000"/>
                <a:hueOff val="-14400000"/>
                <a:satOff val="-50003"/>
                <a:lumOff val="60001"/>
                <a:alphaOff val="0"/>
                <a:shade val="93000"/>
                <a:satMod val="130000"/>
              </a:schemeClr>
            </a:gs>
            <a:gs pos="100000">
              <a:schemeClr val="accent2">
                <a:alpha val="50000"/>
                <a:hueOff val="-14400000"/>
                <a:satOff val="-50003"/>
                <a:lumOff val="60001"/>
                <a:alphaOff val="0"/>
                <a:shade val="94000"/>
                <a:satMod val="135000"/>
              </a:schemeClr>
            </a:gs>
          </a:gsLst>
        </a:gradFill>
      </dgm:spPr>
      <dgm:t>
        <a:bodyPr lIns="0" tIns="0" rIns="0" bIns="0"/>
        <a:lstStyle/>
        <a:p>
          <a:endParaRPr lang="en-US" sz="1800" dirty="0">
            <a:latin typeface="Arial Narrow" pitchFamily="34" charset="0"/>
          </a:endParaRPr>
        </a:p>
      </dgm:t>
    </dgm:pt>
    <dgm:pt modelId="{51335FD1-BB9B-4428-A9B3-07F6C78F59BE}" type="parTrans" cxnId="{CC456601-DB96-4716-B722-6C46338053C9}">
      <dgm:prSet/>
      <dgm:spPr/>
      <dgm:t>
        <a:bodyPr/>
        <a:lstStyle/>
        <a:p>
          <a:endParaRPr lang="en-US" sz="1800">
            <a:latin typeface="Arial Narrow" pitchFamily="34" charset="0"/>
          </a:endParaRPr>
        </a:p>
      </dgm:t>
    </dgm:pt>
    <dgm:pt modelId="{33C4E729-BC64-4F12-9291-C53FB4069FE4}" type="sibTrans" cxnId="{CC456601-DB96-4716-B722-6C46338053C9}">
      <dgm:prSet/>
      <dgm:spPr/>
      <dgm:t>
        <a:bodyPr/>
        <a:lstStyle/>
        <a:p>
          <a:endParaRPr lang="en-US" sz="1800">
            <a:latin typeface="Arial Narrow" pitchFamily="34" charset="0"/>
          </a:endParaRPr>
        </a:p>
      </dgm:t>
    </dgm:pt>
    <dgm:pt modelId="{F2DC2621-4F91-4978-80A9-4052FAB51BBA}" type="pres">
      <dgm:prSet presAssocID="{972DB5E0-D77C-4355-BFCC-E1D80B4A7A82}" presName="composite" presStyleCnt="0">
        <dgm:presLayoutVars>
          <dgm:chMax val="1"/>
          <dgm:dir/>
          <dgm:resizeHandles val="exact"/>
        </dgm:presLayoutVars>
      </dgm:prSet>
      <dgm:spPr/>
      <dgm:t>
        <a:bodyPr/>
        <a:lstStyle/>
        <a:p>
          <a:endParaRPr lang="en-US"/>
        </a:p>
      </dgm:t>
    </dgm:pt>
    <dgm:pt modelId="{198920CB-8444-4E50-AC51-83EA7B2DABB4}" type="pres">
      <dgm:prSet presAssocID="{972DB5E0-D77C-4355-BFCC-E1D80B4A7A82}" presName="radial" presStyleCnt="0">
        <dgm:presLayoutVars>
          <dgm:animLvl val="ctr"/>
        </dgm:presLayoutVars>
      </dgm:prSet>
      <dgm:spPr/>
    </dgm:pt>
    <dgm:pt modelId="{8305846C-28B5-4DA3-AC7B-E37715C7A2C4}" type="pres">
      <dgm:prSet presAssocID="{21664B95-02E5-44F9-AB65-65C090B7392B}" presName="centerShape" presStyleLbl="vennNode1" presStyleIdx="0" presStyleCnt="8"/>
      <dgm:spPr/>
      <dgm:t>
        <a:bodyPr/>
        <a:lstStyle/>
        <a:p>
          <a:endParaRPr lang="en-US"/>
        </a:p>
      </dgm:t>
    </dgm:pt>
    <dgm:pt modelId="{AD41BAA0-2DD1-492D-B481-427FFDBF3C0F}" type="pres">
      <dgm:prSet presAssocID="{6A67E180-8B07-4E93-A0CA-F52AAF8AEA53}" presName="node" presStyleLbl="vennNode1" presStyleIdx="1" presStyleCnt="8">
        <dgm:presLayoutVars>
          <dgm:bulletEnabled val="1"/>
        </dgm:presLayoutVars>
      </dgm:prSet>
      <dgm:spPr/>
      <dgm:t>
        <a:bodyPr/>
        <a:lstStyle/>
        <a:p>
          <a:endParaRPr lang="en-US"/>
        </a:p>
      </dgm:t>
    </dgm:pt>
    <dgm:pt modelId="{B76B5F1F-3FBA-4C67-89D3-101E9288F01E}" type="pres">
      <dgm:prSet presAssocID="{5CA2B259-76D7-4FA7-BABA-5642F5076ED0}" presName="node" presStyleLbl="vennNode1" presStyleIdx="2" presStyleCnt="8">
        <dgm:presLayoutVars>
          <dgm:bulletEnabled val="1"/>
        </dgm:presLayoutVars>
      </dgm:prSet>
      <dgm:spPr/>
      <dgm:t>
        <a:bodyPr/>
        <a:lstStyle/>
        <a:p>
          <a:endParaRPr lang="en-US"/>
        </a:p>
      </dgm:t>
    </dgm:pt>
    <dgm:pt modelId="{987E269D-8C33-40C0-93EA-879DE0455FEB}" type="pres">
      <dgm:prSet presAssocID="{D8057E91-79EB-4EB1-9267-0701B7DAB994}" presName="node" presStyleLbl="vennNode1" presStyleIdx="3" presStyleCnt="8">
        <dgm:presLayoutVars>
          <dgm:bulletEnabled val="1"/>
        </dgm:presLayoutVars>
      </dgm:prSet>
      <dgm:spPr/>
      <dgm:t>
        <a:bodyPr/>
        <a:lstStyle/>
        <a:p>
          <a:endParaRPr lang="en-US"/>
        </a:p>
      </dgm:t>
    </dgm:pt>
    <dgm:pt modelId="{67B46C76-8DC7-4CE0-9E0E-8FF4B5367DB3}" type="pres">
      <dgm:prSet presAssocID="{7B4FA21B-CC4B-4ADA-9ACA-0DFFAB13E05A}" presName="node" presStyleLbl="vennNode1" presStyleIdx="4" presStyleCnt="8">
        <dgm:presLayoutVars>
          <dgm:bulletEnabled val="1"/>
        </dgm:presLayoutVars>
      </dgm:prSet>
      <dgm:spPr/>
      <dgm:t>
        <a:bodyPr/>
        <a:lstStyle/>
        <a:p>
          <a:endParaRPr lang="en-US"/>
        </a:p>
      </dgm:t>
    </dgm:pt>
    <dgm:pt modelId="{3B327D46-6BF2-47BD-8AF1-0F1C50A3CCCE}" type="pres">
      <dgm:prSet presAssocID="{28C9BB19-3CA4-4FE3-A430-6BD5C15BE2ED}" presName="node" presStyleLbl="vennNode1" presStyleIdx="5" presStyleCnt="8">
        <dgm:presLayoutVars>
          <dgm:bulletEnabled val="1"/>
        </dgm:presLayoutVars>
      </dgm:prSet>
      <dgm:spPr/>
      <dgm:t>
        <a:bodyPr/>
        <a:lstStyle/>
        <a:p>
          <a:endParaRPr lang="en-US"/>
        </a:p>
      </dgm:t>
    </dgm:pt>
    <dgm:pt modelId="{D2B1AB95-3F8C-4476-809C-A4F4AA7011D2}" type="pres">
      <dgm:prSet presAssocID="{2CE58B76-68D8-4A1E-95E5-3D0D07C2C103}" presName="node" presStyleLbl="vennNode1" presStyleIdx="6" presStyleCnt="8">
        <dgm:presLayoutVars>
          <dgm:bulletEnabled val="1"/>
        </dgm:presLayoutVars>
      </dgm:prSet>
      <dgm:spPr/>
      <dgm:t>
        <a:bodyPr/>
        <a:lstStyle/>
        <a:p>
          <a:endParaRPr lang="en-US"/>
        </a:p>
      </dgm:t>
    </dgm:pt>
    <dgm:pt modelId="{D0353383-D3C2-4B5A-B6DE-256E30EFEFBC}" type="pres">
      <dgm:prSet presAssocID="{790978EF-7778-40F1-8003-5722078958EB}" presName="node" presStyleLbl="vennNode1" presStyleIdx="7" presStyleCnt="8">
        <dgm:presLayoutVars>
          <dgm:bulletEnabled val="1"/>
        </dgm:presLayoutVars>
      </dgm:prSet>
      <dgm:spPr/>
      <dgm:t>
        <a:bodyPr/>
        <a:lstStyle/>
        <a:p>
          <a:endParaRPr lang="en-US"/>
        </a:p>
      </dgm:t>
    </dgm:pt>
  </dgm:ptLst>
  <dgm:cxnLst>
    <dgm:cxn modelId="{6EAE5472-3BA1-419F-8B94-5963A916136B}" type="presOf" srcId="{21664B95-02E5-44F9-AB65-65C090B7392B}" destId="{8305846C-28B5-4DA3-AC7B-E37715C7A2C4}" srcOrd="0" destOrd="0" presId="urn:microsoft.com/office/officeart/2005/8/layout/radial3"/>
    <dgm:cxn modelId="{C5637EB3-04A6-4067-AC26-53AC0E6396F3}" srcId="{21664B95-02E5-44F9-AB65-65C090B7392B}" destId="{28C9BB19-3CA4-4FE3-A430-6BD5C15BE2ED}" srcOrd="4" destOrd="0" parTransId="{25211CBF-672F-4AE7-8F8D-C84E387BEACD}" sibTransId="{08A74595-A267-4837-B68C-5BDA7A7AA091}"/>
    <dgm:cxn modelId="{EFE13BB7-063E-46FC-A30A-E143649DFDD2}" srcId="{21664B95-02E5-44F9-AB65-65C090B7392B}" destId="{2CE58B76-68D8-4A1E-95E5-3D0D07C2C103}" srcOrd="5" destOrd="0" parTransId="{0FF5119E-4DF0-4896-A36E-0A3FE8A875FC}" sibTransId="{FD649281-F133-4035-BBC3-3801DB75DD41}"/>
    <dgm:cxn modelId="{CB6F4E38-F74B-4A35-B7D5-E521A04C5EDF}" srcId="{21664B95-02E5-44F9-AB65-65C090B7392B}" destId="{6A67E180-8B07-4E93-A0CA-F52AAF8AEA53}" srcOrd="0" destOrd="0" parTransId="{9176E373-27E4-46CA-9848-BF8F0717F394}" sibTransId="{BED00E38-7253-44C2-873C-0E66B17DFC98}"/>
    <dgm:cxn modelId="{C9CC2414-B813-434B-A9BB-3EFBD74CBD16}" type="presOf" srcId="{790978EF-7778-40F1-8003-5722078958EB}" destId="{D0353383-D3C2-4B5A-B6DE-256E30EFEFBC}" srcOrd="0" destOrd="0" presId="urn:microsoft.com/office/officeart/2005/8/layout/radial3"/>
    <dgm:cxn modelId="{259E894A-1602-4BEF-952A-564D2FB05AF2}" srcId="{21664B95-02E5-44F9-AB65-65C090B7392B}" destId="{D8057E91-79EB-4EB1-9267-0701B7DAB994}" srcOrd="2" destOrd="0" parTransId="{0A70C023-A02E-4361-BD96-7B96A44AFD4E}" sibTransId="{A0DACF7C-4287-4130-A49F-71ACC7BD1564}"/>
    <dgm:cxn modelId="{17374234-CA9D-4832-8B5F-F5BA6F8A9B2B}" srcId="{21664B95-02E5-44F9-AB65-65C090B7392B}" destId="{7B4FA21B-CC4B-4ADA-9ACA-0DFFAB13E05A}" srcOrd="3" destOrd="0" parTransId="{AFBB25EA-926B-4D2B-A03D-D33003E3C06E}" sibTransId="{4BEEDB09-9FA0-4944-B306-F2B421BE29E9}"/>
    <dgm:cxn modelId="{E9B40473-599D-41F5-AF43-39CFFAE51035}" type="presOf" srcId="{972DB5E0-D77C-4355-BFCC-E1D80B4A7A82}" destId="{F2DC2621-4F91-4978-80A9-4052FAB51BBA}" srcOrd="0" destOrd="0" presId="urn:microsoft.com/office/officeart/2005/8/layout/radial3"/>
    <dgm:cxn modelId="{828F56CA-8C8B-41A2-AA18-5385393DD531}" type="presOf" srcId="{2CE58B76-68D8-4A1E-95E5-3D0D07C2C103}" destId="{D2B1AB95-3F8C-4476-809C-A4F4AA7011D2}" srcOrd="0" destOrd="0" presId="urn:microsoft.com/office/officeart/2005/8/layout/radial3"/>
    <dgm:cxn modelId="{1FF8447B-45E2-4006-8197-6C9397E598D4}" srcId="{972DB5E0-D77C-4355-BFCC-E1D80B4A7A82}" destId="{21664B95-02E5-44F9-AB65-65C090B7392B}" srcOrd="0" destOrd="0" parTransId="{6EE33AEE-7D5D-423F-B2BF-303396A13645}" sibTransId="{167218FA-CD68-4BF6-BF55-C7CF315DB784}"/>
    <dgm:cxn modelId="{D442F759-0F72-4675-B651-CE6B4F6475CD}" type="presOf" srcId="{28C9BB19-3CA4-4FE3-A430-6BD5C15BE2ED}" destId="{3B327D46-6BF2-47BD-8AF1-0F1C50A3CCCE}" srcOrd="0" destOrd="0" presId="urn:microsoft.com/office/officeart/2005/8/layout/radial3"/>
    <dgm:cxn modelId="{CC456601-DB96-4716-B722-6C46338053C9}" srcId="{21664B95-02E5-44F9-AB65-65C090B7392B}" destId="{790978EF-7778-40F1-8003-5722078958EB}" srcOrd="6" destOrd="0" parTransId="{51335FD1-BB9B-4428-A9B3-07F6C78F59BE}" sibTransId="{33C4E729-BC64-4F12-9291-C53FB4069FE4}"/>
    <dgm:cxn modelId="{DF30E987-60CA-4EAF-BE96-7C2DA15287F1}" type="presOf" srcId="{D8057E91-79EB-4EB1-9267-0701B7DAB994}" destId="{987E269D-8C33-40C0-93EA-879DE0455FEB}" srcOrd="0" destOrd="0" presId="urn:microsoft.com/office/officeart/2005/8/layout/radial3"/>
    <dgm:cxn modelId="{173AF4AA-F61F-4970-8D91-1E606F5A156F}" type="presOf" srcId="{6A67E180-8B07-4E93-A0CA-F52AAF8AEA53}" destId="{AD41BAA0-2DD1-492D-B481-427FFDBF3C0F}" srcOrd="0" destOrd="0" presId="urn:microsoft.com/office/officeart/2005/8/layout/radial3"/>
    <dgm:cxn modelId="{505CDDBC-945A-4F8B-8CD4-0DA7000AD054}" type="presOf" srcId="{5CA2B259-76D7-4FA7-BABA-5642F5076ED0}" destId="{B76B5F1F-3FBA-4C67-89D3-101E9288F01E}" srcOrd="0" destOrd="0" presId="urn:microsoft.com/office/officeart/2005/8/layout/radial3"/>
    <dgm:cxn modelId="{B6AFCAC3-E556-4F78-8A35-94C733A72FC5}" srcId="{21664B95-02E5-44F9-AB65-65C090B7392B}" destId="{5CA2B259-76D7-4FA7-BABA-5642F5076ED0}" srcOrd="1" destOrd="0" parTransId="{3A7A0291-2ADC-4768-8D5E-212A9CF268F3}" sibTransId="{1B9F3499-D651-43EC-80CD-7D9BBCAC3188}"/>
    <dgm:cxn modelId="{35E4B7B0-0FD4-4AE5-BF65-3D10314089C5}" type="presOf" srcId="{7B4FA21B-CC4B-4ADA-9ACA-0DFFAB13E05A}" destId="{67B46C76-8DC7-4CE0-9E0E-8FF4B5367DB3}" srcOrd="0" destOrd="0" presId="urn:microsoft.com/office/officeart/2005/8/layout/radial3"/>
    <dgm:cxn modelId="{606B2C70-D138-4166-B35B-6F8EBD04DCAB}" type="presParOf" srcId="{F2DC2621-4F91-4978-80A9-4052FAB51BBA}" destId="{198920CB-8444-4E50-AC51-83EA7B2DABB4}" srcOrd="0" destOrd="0" presId="urn:microsoft.com/office/officeart/2005/8/layout/radial3"/>
    <dgm:cxn modelId="{0C7CF057-1C2D-48B2-B21F-B45DEB947641}" type="presParOf" srcId="{198920CB-8444-4E50-AC51-83EA7B2DABB4}" destId="{8305846C-28B5-4DA3-AC7B-E37715C7A2C4}" srcOrd="0" destOrd="0" presId="urn:microsoft.com/office/officeart/2005/8/layout/radial3"/>
    <dgm:cxn modelId="{8FBBAC6B-091F-4243-836E-F69690BA6FB4}" type="presParOf" srcId="{198920CB-8444-4E50-AC51-83EA7B2DABB4}" destId="{AD41BAA0-2DD1-492D-B481-427FFDBF3C0F}" srcOrd="1" destOrd="0" presId="urn:microsoft.com/office/officeart/2005/8/layout/radial3"/>
    <dgm:cxn modelId="{1F9435A6-297C-4F8B-ACDB-21A4ED42A292}" type="presParOf" srcId="{198920CB-8444-4E50-AC51-83EA7B2DABB4}" destId="{B76B5F1F-3FBA-4C67-89D3-101E9288F01E}" srcOrd="2" destOrd="0" presId="urn:microsoft.com/office/officeart/2005/8/layout/radial3"/>
    <dgm:cxn modelId="{5E9FDE49-6D31-45D6-B447-FE030D1ADF31}" type="presParOf" srcId="{198920CB-8444-4E50-AC51-83EA7B2DABB4}" destId="{987E269D-8C33-40C0-93EA-879DE0455FEB}" srcOrd="3" destOrd="0" presId="urn:microsoft.com/office/officeart/2005/8/layout/radial3"/>
    <dgm:cxn modelId="{BA8F5E28-A3DB-45CD-A9CC-C07B828AD33A}" type="presParOf" srcId="{198920CB-8444-4E50-AC51-83EA7B2DABB4}" destId="{67B46C76-8DC7-4CE0-9E0E-8FF4B5367DB3}" srcOrd="4" destOrd="0" presId="urn:microsoft.com/office/officeart/2005/8/layout/radial3"/>
    <dgm:cxn modelId="{D7DD7953-C052-4D21-B812-93E83454C3B5}" type="presParOf" srcId="{198920CB-8444-4E50-AC51-83EA7B2DABB4}" destId="{3B327D46-6BF2-47BD-8AF1-0F1C50A3CCCE}" srcOrd="5" destOrd="0" presId="urn:microsoft.com/office/officeart/2005/8/layout/radial3"/>
    <dgm:cxn modelId="{DCA9792D-19B6-4BCB-A2E7-0A0568F55CB2}" type="presParOf" srcId="{198920CB-8444-4E50-AC51-83EA7B2DABB4}" destId="{D2B1AB95-3F8C-4476-809C-A4F4AA7011D2}" srcOrd="6" destOrd="0" presId="urn:microsoft.com/office/officeart/2005/8/layout/radial3"/>
    <dgm:cxn modelId="{5597FF3C-F012-4244-B06A-56DA84143865}" type="presParOf" srcId="{198920CB-8444-4E50-AC51-83EA7B2DABB4}" destId="{D0353383-D3C2-4B5A-B6DE-256E30EFEFBC}" srcOrd="7"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4027917" cy="348956"/>
          </a:xfrm>
          <a:prstGeom prst="rect">
            <a:avLst/>
          </a:prstGeom>
          <a:noFill/>
          <a:ln w="9525">
            <a:noFill/>
            <a:miter lim="800000"/>
            <a:headEnd/>
            <a:tailEnd/>
          </a:ln>
          <a:effectLst/>
        </p:spPr>
        <p:txBody>
          <a:bodyPr vert="horz" wrap="square" lIns="93181" tIns="46590" rIns="93181" bIns="46590" numCol="1" anchor="t" anchorCtr="0" compatLnSpc="1">
            <a:prstTxWarp prst="textNoShape">
              <a:avLst/>
            </a:prstTxWarp>
          </a:bodyPr>
          <a:lstStyle>
            <a:lvl1pPr algn="l" defTabSz="931720">
              <a:buFontTx/>
              <a:buNone/>
              <a:defRPr sz="1200">
                <a:solidFill>
                  <a:schemeClr val="tx1"/>
                </a:solidFill>
              </a:defRPr>
            </a:lvl1pPr>
          </a:lstStyle>
          <a:p>
            <a:pPr>
              <a:defRPr/>
            </a:pPr>
            <a:endParaRPr lang="en-US" dirty="0"/>
          </a:p>
        </p:txBody>
      </p:sp>
      <p:sp>
        <p:nvSpPr>
          <p:cNvPr id="97283" name="Rectangle 3"/>
          <p:cNvSpPr>
            <a:spLocks noGrp="1" noChangeArrowheads="1"/>
          </p:cNvSpPr>
          <p:nvPr>
            <p:ph type="dt" sz="quarter" idx="1"/>
          </p:nvPr>
        </p:nvSpPr>
        <p:spPr bwMode="auto">
          <a:xfrm>
            <a:off x="5268484" y="0"/>
            <a:ext cx="4027916" cy="348956"/>
          </a:xfrm>
          <a:prstGeom prst="rect">
            <a:avLst/>
          </a:prstGeom>
          <a:noFill/>
          <a:ln w="9525">
            <a:noFill/>
            <a:miter lim="800000"/>
            <a:headEnd/>
            <a:tailEnd/>
          </a:ln>
          <a:effectLst/>
        </p:spPr>
        <p:txBody>
          <a:bodyPr vert="horz" wrap="square" lIns="93181" tIns="46590" rIns="93181" bIns="46590" numCol="1" anchor="t" anchorCtr="0" compatLnSpc="1">
            <a:prstTxWarp prst="textNoShape">
              <a:avLst/>
            </a:prstTxWarp>
          </a:bodyPr>
          <a:lstStyle>
            <a:lvl1pPr algn="r" defTabSz="931720">
              <a:buFontTx/>
              <a:buNone/>
              <a:defRPr sz="1200">
                <a:solidFill>
                  <a:schemeClr val="tx1"/>
                </a:solidFill>
              </a:defRPr>
            </a:lvl1pPr>
          </a:lstStyle>
          <a:p>
            <a:pPr>
              <a:defRPr/>
            </a:pPr>
            <a:endParaRPr lang="en-US" dirty="0"/>
          </a:p>
        </p:txBody>
      </p:sp>
      <p:sp>
        <p:nvSpPr>
          <p:cNvPr id="97284" name="Rectangle 4"/>
          <p:cNvSpPr>
            <a:spLocks noGrp="1" noChangeArrowheads="1"/>
          </p:cNvSpPr>
          <p:nvPr>
            <p:ph type="ftr" sz="quarter" idx="2"/>
          </p:nvPr>
        </p:nvSpPr>
        <p:spPr bwMode="auto">
          <a:xfrm>
            <a:off x="0" y="6661445"/>
            <a:ext cx="4027917" cy="348955"/>
          </a:xfrm>
          <a:prstGeom prst="rect">
            <a:avLst/>
          </a:prstGeom>
          <a:noFill/>
          <a:ln w="9525">
            <a:noFill/>
            <a:miter lim="800000"/>
            <a:headEnd/>
            <a:tailEnd/>
          </a:ln>
          <a:effectLst/>
        </p:spPr>
        <p:txBody>
          <a:bodyPr vert="horz" wrap="square" lIns="93181" tIns="46590" rIns="93181" bIns="46590" numCol="1" anchor="b" anchorCtr="0" compatLnSpc="1">
            <a:prstTxWarp prst="textNoShape">
              <a:avLst/>
            </a:prstTxWarp>
          </a:bodyPr>
          <a:lstStyle>
            <a:lvl1pPr algn="l" defTabSz="931720">
              <a:buFontTx/>
              <a:buNone/>
              <a:defRPr sz="1200">
                <a:solidFill>
                  <a:schemeClr val="tx1"/>
                </a:solidFill>
              </a:defRPr>
            </a:lvl1pPr>
          </a:lstStyle>
          <a:p>
            <a:pPr>
              <a:defRPr/>
            </a:pPr>
            <a:endParaRPr lang="en-US" dirty="0"/>
          </a:p>
        </p:txBody>
      </p:sp>
      <p:sp>
        <p:nvSpPr>
          <p:cNvPr id="97285" name="Rectangle 5"/>
          <p:cNvSpPr>
            <a:spLocks noGrp="1" noChangeArrowheads="1"/>
          </p:cNvSpPr>
          <p:nvPr>
            <p:ph type="sldNum" sz="quarter" idx="3"/>
          </p:nvPr>
        </p:nvSpPr>
        <p:spPr bwMode="auto">
          <a:xfrm>
            <a:off x="5268484" y="6661445"/>
            <a:ext cx="4027916" cy="348955"/>
          </a:xfrm>
          <a:prstGeom prst="rect">
            <a:avLst/>
          </a:prstGeom>
          <a:noFill/>
          <a:ln w="9525">
            <a:noFill/>
            <a:miter lim="800000"/>
            <a:headEnd/>
            <a:tailEnd/>
          </a:ln>
          <a:effectLst/>
        </p:spPr>
        <p:txBody>
          <a:bodyPr vert="horz" wrap="square" lIns="93181" tIns="46590" rIns="93181" bIns="46590" numCol="1" anchor="b" anchorCtr="0" compatLnSpc="1">
            <a:prstTxWarp prst="textNoShape">
              <a:avLst/>
            </a:prstTxWarp>
          </a:bodyPr>
          <a:lstStyle>
            <a:lvl1pPr algn="r" defTabSz="931720">
              <a:buFontTx/>
              <a:buNone/>
              <a:defRPr sz="1200">
                <a:solidFill>
                  <a:schemeClr val="tx1"/>
                </a:solidFill>
              </a:defRPr>
            </a:lvl1pPr>
          </a:lstStyle>
          <a:p>
            <a:pPr>
              <a:defRPr/>
            </a:pPr>
            <a:fld id="{82DEE790-5267-4DC7-BEFD-369A0A04F8A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bwMode="auto">
          <a:xfrm>
            <a:off x="0" y="0"/>
            <a:ext cx="4029487" cy="348956"/>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l" defTabSz="922196">
              <a:buFontTx/>
              <a:buNone/>
              <a:defRPr sz="1200">
                <a:solidFill>
                  <a:schemeClr val="tx1"/>
                </a:solidFill>
              </a:defRPr>
            </a:lvl1pPr>
          </a:lstStyle>
          <a:p>
            <a:pPr>
              <a:defRPr/>
            </a:pPr>
            <a:endParaRPr lang="en-US" dirty="0"/>
          </a:p>
        </p:txBody>
      </p:sp>
      <p:sp>
        <p:nvSpPr>
          <p:cNvPr id="353283" name="Rectangle 3"/>
          <p:cNvSpPr>
            <a:spLocks noGrp="1" noChangeArrowheads="1"/>
          </p:cNvSpPr>
          <p:nvPr>
            <p:ph type="dt" idx="1"/>
          </p:nvPr>
        </p:nvSpPr>
        <p:spPr bwMode="auto">
          <a:xfrm>
            <a:off x="5265344" y="0"/>
            <a:ext cx="4029487" cy="348956"/>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r" defTabSz="922196">
              <a:buFontTx/>
              <a:buNone/>
              <a:defRPr sz="1200">
                <a:solidFill>
                  <a:schemeClr val="tx1"/>
                </a:solidFill>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353285" name="Rectangle 5"/>
          <p:cNvSpPr>
            <a:spLocks noGrp="1" noChangeArrowheads="1"/>
          </p:cNvSpPr>
          <p:nvPr>
            <p:ph type="body" sz="quarter" idx="3"/>
          </p:nvPr>
        </p:nvSpPr>
        <p:spPr bwMode="auto">
          <a:xfrm>
            <a:off x="929640" y="3329940"/>
            <a:ext cx="7437120" cy="3153116"/>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3286" name="Rectangle 6"/>
          <p:cNvSpPr>
            <a:spLocks noGrp="1" noChangeArrowheads="1"/>
          </p:cNvSpPr>
          <p:nvPr>
            <p:ph type="ftr" sz="quarter" idx="4"/>
          </p:nvPr>
        </p:nvSpPr>
        <p:spPr bwMode="auto">
          <a:xfrm>
            <a:off x="0" y="6659880"/>
            <a:ext cx="4029487" cy="348956"/>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l" defTabSz="922196">
              <a:buFontTx/>
              <a:buNone/>
              <a:defRPr sz="1200">
                <a:solidFill>
                  <a:schemeClr val="tx1"/>
                </a:solidFill>
              </a:defRPr>
            </a:lvl1pPr>
          </a:lstStyle>
          <a:p>
            <a:pPr>
              <a:defRPr/>
            </a:pPr>
            <a:endParaRPr lang="en-US" dirty="0"/>
          </a:p>
        </p:txBody>
      </p:sp>
      <p:sp>
        <p:nvSpPr>
          <p:cNvPr id="353287" name="Rectangle 7"/>
          <p:cNvSpPr>
            <a:spLocks noGrp="1" noChangeArrowheads="1"/>
          </p:cNvSpPr>
          <p:nvPr>
            <p:ph type="sldNum" sz="quarter" idx="5"/>
          </p:nvPr>
        </p:nvSpPr>
        <p:spPr bwMode="auto">
          <a:xfrm>
            <a:off x="5265344" y="6659880"/>
            <a:ext cx="4029487" cy="348956"/>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r" defTabSz="922196">
              <a:buFontTx/>
              <a:buNone/>
              <a:defRPr sz="1200">
                <a:solidFill>
                  <a:schemeClr val="tx1"/>
                </a:solidFill>
              </a:defRPr>
            </a:lvl1pPr>
          </a:lstStyle>
          <a:p>
            <a:pPr>
              <a:defRPr/>
            </a:pPr>
            <a:fld id="{E72FCC2C-BC77-4A0B-8A57-BFA84F71624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DD250-6187-4CE6-B73D-45F4A1D79122}" type="slidenum">
              <a:rPr lang="en-US"/>
              <a:pPr/>
              <a:t>6</a:t>
            </a:fld>
            <a:endParaRPr lang="en-US" dirty="0"/>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r>
              <a:rPr lang="en-US" sz="1800" dirty="0"/>
              <a:t>Increasing demands on limited water resources requires a new planning approach </a:t>
            </a:r>
          </a:p>
          <a:p>
            <a:r>
              <a:rPr lang="en-US" sz="1800" dirty="0"/>
              <a:t>Collaborative regional process results in better (integrated, multi-function) solutions</a:t>
            </a:r>
          </a:p>
          <a:p>
            <a:r>
              <a:rPr lang="en-US" sz="1800" dirty="0"/>
              <a:t>Communication among multiple stakeholders engenders greater buy-in</a:t>
            </a:r>
          </a:p>
          <a:p>
            <a:r>
              <a:rPr lang="en-US" sz="1800" dirty="0"/>
              <a:t>More funding is being made available based on the regional integration model that was pioneered by SAWPA </a:t>
            </a:r>
          </a:p>
          <a:p>
            <a:endParaRPr lang="en-US" sz="1800" dirty="0"/>
          </a:p>
          <a:p>
            <a:endParaRPr lang="en-US" sz="1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E88575F-AD42-43BA-9CA8-E2E583916884}" type="slidenum">
              <a:rPr lang="en-US" smtClean="0">
                <a:latin typeface="Arial" pitchFamily="34" charset="0"/>
                <a:cs typeface="Arial" pitchFamily="34" charset="0"/>
              </a:rPr>
              <a:pPr/>
              <a:t>26</a:t>
            </a:fld>
            <a:endParaRPr lang="en-US" dirty="0" smtClean="0">
              <a:latin typeface="Arial" pitchFamily="34" charset="0"/>
              <a:cs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lnSpc>
                <a:spcPct val="80000"/>
              </a:lnSpc>
              <a:spcBef>
                <a:spcPct val="0"/>
              </a:spcBef>
            </a:pPr>
            <a:r>
              <a:rPr lang="en-US" sz="1600" b="1" dirty="0" smtClean="0">
                <a:latin typeface="Times New Roman" pitchFamily="18" charset="0"/>
              </a:rPr>
              <a:t>We must resist a desire to jump to a solution or to projects, and to invest time and energy to understand the whole system or watershed.  How the issues fit together, how there could be unintended consequences.  We guarded against quick fixes, emotional Nostrums, and superficial answers to our complex problems. </a:t>
            </a:r>
          </a:p>
          <a:p>
            <a:pPr eaLnBrk="1" hangingPunct="1">
              <a:lnSpc>
                <a:spcPct val="80000"/>
              </a:lnSpc>
              <a:spcBef>
                <a:spcPct val="0"/>
              </a:spcBef>
            </a:pPr>
            <a:endParaRPr lang="en-US" sz="1600" b="1" dirty="0" smtClean="0">
              <a:latin typeface="Times New Roman" pitchFamily="18" charset="0"/>
            </a:endParaRPr>
          </a:p>
          <a:p>
            <a:pPr eaLnBrk="1" hangingPunct="1">
              <a:lnSpc>
                <a:spcPct val="80000"/>
              </a:lnSpc>
              <a:spcBef>
                <a:spcPct val="0"/>
              </a:spcBef>
            </a:pPr>
            <a:r>
              <a:rPr lang="en-US" sz="1600" b="1" dirty="0" smtClean="0">
                <a:latin typeface="Times New Roman" pitchFamily="18" charset="0"/>
              </a:rPr>
              <a:t>We have the opportunity to create a new</a:t>
            </a:r>
          </a:p>
          <a:p>
            <a:pPr eaLnBrk="1" hangingPunct="1">
              <a:lnSpc>
                <a:spcPct val="80000"/>
              </a:lnSpc>
              <a:spcBef>
                <a:spcPct val="0"/>
              </a:spcBef>
            </a:pPr>
            <a:endParaRPr lang="en-US" sz="1600" b="1" dirty="0" smtClean="0">
              <a:latin typeface="Times New Roman" pitchFamily="18" charset="0"/>
            </a:endParaRPr>
          </a:p>
          <a:p>
            <a:pPr eaLnBrk="1" hangingPunct="1">
              <a:lnSpc>
                <a:spcPct val="80000"/>
              </a:lnSpc>
              <a:spcBef>
                <a:spcPct val="0"/>
              </a:spcBef>
            </a:pPr>
            <a:r>
              <a:rPr lang="en-US" sz="1600" b="1" dirty="0" smtClean="0">
                <a:latin typeface="Times New Roman" pitchFamily="18" charset="0"/>
              </a:rPr>
              <a:t>This all adds up to a New Water Ethic, we will value water differently. This is not about sacrifice or giving up quality of life or life style; it is about rediscovering that water is valuable and precious.  </a:t>
            </a:r>
          </a:p>
          <a:p>
            <a:pPr eaLnBrk="1" hangingPunct="1">
              <a:lnSpc>
                <a:spcPct val="80000"/>
              </a:lnSpc>
              <a:spcBef>
                <a:spcPct val="0"/>
              </a:spcBef>
            </a:pPr>
            <a:endParaRPr lang="en-US" sz="1600" b="1" dirty="0" smtClean="0">
              <a:latin typeface="Times New Roman" pitchFamily="18" charset="0"/>
            </a:endParaRPr>
          </a:p>
          <a:p>
            <a:pPr eaLnBrk="1" hangingPunct="1"/>
            <a:r>
              <a:rPr lang="en-US" sz="1600" b="1" dirty="0" smtClean="0">
                <a:latin typeface="Arial" pitchFamily="34" charset="0"/>
              </a:rPr>
              <a:t>If we do nothing the current and future costs are enormous for rich and poor, republicans, and democrats, for profits and non profits, private and public sector.  </a:t>
            </a:r>
          </a:p>
          <a:p>
            <a:pPr eaLnBrk="1" hangingPunct="1"/>
            <a:endParaRPr lang="en-US" sz="1600" b="1" dirty="0" smtClean="0">
              <a:latin typeface="Arial" pitchFamily="34" charset="0"/>
            </a:endParaRPr>
          </a:p>
          <a:p>
            <a:pPr eaLnBrk="1" hangingPunct="1"/>
            <a:r>
              <a:rPr lang="en-US" sz="1600" b="1" dirty="0" smtClean="0">
                <a:latin typeface="Arial" pitchFamily="34" charset="0"/>
              </a:rPr>
              <a:t>The work ahead belongs to all of us.  We invite you to embrace a 21st Century Water Ethic.</a:t>
            </a:r>
          </a:p>
          <a:p>
            <a:pPr eaLnBrk="1" hangingPunct="1">
              <a:lnSpc>
                <a:spcPct val="80000"/>
              </a:lnSpc>
              <a:spcBef>
                <a:spcPct val="0"/>
              </a:spcBef>
            </a:pPr>
            <a:endParaRPr lang="en-US" sz="1600" b="1" dirty="0" smtClean="0">
              <a:latin typeface="Times New Roman" pitchFamily="18" charset="0"/>
            </a:endParaRPr>
          </a:p>
          <a:p>
            <a:pPr eaLnBrk="1" hangingPunct="1">
              <a:lnSpc>
                <a:spcPct val="80000"/>
              </a:lnSpc>
              <a:spcBef>
                <a:spcPct val="0"/>
              </a:spcBef>
            </a:pPr>
            <a:endParaRPr lang="en-US" sz="1600" b="1" dirty="0" smtClean="0">
              <a:latin typeface="Times New Roman" pitchFamily="18" charset="0"/>
            </a:endParaRPr>
          </a:p>
          <a:p>
            <a:pPr eaLnBrk="1" hangingPunct="1">
              <a:spcBef>
                <a:spcPct val="0"/>
              </a:spcBef>
            </a:pPr>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F3D7ED4-0A2B-4AA5-8E05-53A8FFFE3498}" type="slidenum">
              <a:rPr lang="en-US" smtClean="0">
                <a:latin typeface="Arial" pitchFamily="34" charset="0"/>
                <a:cs typeface="Arial" pitchFamily="34" charset="0"/>
              </a:rPr>
              <a:pPr/>
              <a:t>7</a:t>
            </a:fld>
            <a:endParaRPr lang="en-US" dirty="0" smtClean="0">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lnSpc>
                <a:spcPct val="90000"/>
              </a:lnSpc>
              <a:spcBef>
                <a:spcPct val="0"/>
              </a:spcBef>
            </a:pPr>
            <a:r>
              <a:rPr lang="en-US" sz="1300" dirty="0" smtClean="0">
                <a:latin typeface="Arial" pitchFamily="34" charset="0"/>
              </a:rPr>
              <a:t>Climate Change will bring us reduced rain and snow.  There will be less snowpack in the Sierras which has been our natural freezer where Mother Nature keeps it until we need it in the summer.  Rain will come in flash floods.</a:t>
            </a:r>
          </a:p>
          <a:p>
            <a:pPr eaLnBrk="1" hangingPunct="1">
              <a:lnSpc>
                <a:spcPct val="90000"/>
              </a:lnSpc>
              <a:spcBef>
                <a:spcPct val="0"/>
              </a:spcBef>
            </a:pPr>
            <a:endParaRPr lang="en-US" sz="1300" dirty="0" smtClean="0">
              <a:latin typeface="Arial" pitchFamily="34" charset="0"/>
            </a:endParaRPr>
          </a:p>
          <a:p>
            <a:pPr eaLnBrk="1" hangingPunct="1">
              <a:lnSpc>
                <a:spcPct val="90000"/>
              </a:lnSpc>
              <a:spcBef>
                <a:spcPct val="0"/>
              </a:spcBef>
            </a:pPr>
            <a:r>
              <a:rPr lang="en-US" sz="1300" dirty="0" smtClean="0">
                <a:latin typeface="Arial" pitchFamily="34" charset="0"/>
              </a:rPr>
              <a:t>Reduced water from the Delta:  With up to 33% reduction in pumping we will have significantly less water to bring down from the North, the amount of water that would serve the Cities of Riverside and Corona</a:t>
            </a:r>
          </a:p>
          <a:p>
            <a:pPr eaLnBrk="1" hangingPunct="1">
              <a:lnSpc>
                <a:spcPct val="90000"/>
              </a:lnSpc>
              <a:spcBef>
                <a:spcPct val="0"/>
              </a:spcBef>
            </a:pPr>
            <a:endParaRPr lang="en-US" sz="1300" dirty="0" smtClean="0">
              <a:latin typeface="Arial" pitchFamily="34" charset="0"/>
            </a:endParaRPr>
          </a:p>
          <a:p>
            <a:pPr eaLnBrk="1" hangingPunct="1">
              <a:spcBef>
                <a:spcPct val="0"/>
              </a:spcBef>
            </a:pPr>
            <a:r>
              <a:rPr lang="en-US" sz="1300" dirty="0" smtClean="0">
                <a:latin typeface="Arial" pitchFamily="34" charset="0"/>
              </a:rPr>
              <a:t>Population growth &amp; Development: More people=more demand and more concrete &amp; asphalt means interrupted hydrology less replenishment of our groundwater aquifers. Population forecasts indicate that the watershed will see the addition of 1.4 million people reaching 7.3 million by 2025.</a:t>
            </a:r>
          </a:p>
          <a:p>
            <a:pPr eaLnBrk="1" hangingPunct="1">
              <a:spcBef>
                <a:spcPct val="0"/>
              </a:spcBef>
            </a:pPr>
            <a:r>
              <a:rPr lang="en-US" sz="1300" dirty="0" smtClean="0">
                <a:latin typeface="Arial" pitchFamily="34" charset="0"/>
              </a:rPr>
              <a:t>Now we can plan for population growth and people themselves do not consume much water. </a:t>
            </a:r>
          </a:p>
          <a:p>
            <a:pPr eaLnBrk="1" hangingPunct="1">
              <a:spcBef>
                <a:spcPct val="0"/>
              </a:spcBef>
            </a:pPr>
            <a:endParaRPr lang="en-US" sz="1300" dirty="0" smtClean="0">
              <a:latin typeface="Arial" pitchFamily="34" charset="0"/>
            </a:endParaRPr>
          </a:p>
          <a:p>
            <a:pPr eaLnBrk="1" hangingPunct="1">
              <a:spcBef>
                <a:spcPct val="0"/>
              </a:spcBef>
            </a:pPr>
            <a:r>
              <a:rPr lang="en-US" sz="1300" dirty="0" smtClean="0">
                <a:latin typeface="Arial" pitchFamily="34" charset="0"/>
              </a:rPr>
              <a:t>It is not that we grow but rather how we grow that concerns us.  Are we going to pave over paradise and Interrupt hydrology and groundwater recharge while increasing water needs</a:t>
            </a:r>
          </a:p>
          <a:p>
            <a:pPr eaLnBrk="1" hangingPunct="1">
              <a:spcBef>
                <a:spcPct val="0"/>
              </a:spcBef>
            </a:pPr>
            <a:r>
              <a:rPr lang="en-US" sz="1300" dirty="0" smtClean="0">
                <a:latin typeface="Arial" pitchFamily="34" charset="0"/>
              </a:rPr>
              <a:t>Increased development will reduce groundwater recharge opportunities which will further deplete Santa Ana groundwater supplies currently accounting for 60% of the watershed’s water supply</a:t>
            </a:r>
          </a:p>
          <a:p>
            <a:pPr eaLnBrk="1" hangingPunct="1">
              <a:spcBef>
                <a:spcPct val="0"/>
              </a:spcBef>
            </a:pPr>
            <a:endParaRPr lang="en-US" sz="1300" dirty="0" smtClean="0">
              <a:latin typeface="Arial" pitchFamily="34" charset="0"/>
            </a:endParaRPr>
          </a:p>
          <a:p>
            <a:pPr eaLnBrk="1" hangingPunct="1">
              <a:lnSpc>
                <a:spcPct val="90000"/>
              </a:lnSpc>
              <a:spcBef>
                <a:spcPct val="0"/>
              </a:spcBef>
            </a:pPr>
            <a:r>
              <a:rPr lang="en-US" sz="1300" dirty="0" smtClean="0">
                <a:latin typeface="Arial" pitchFamily="34" charset="0"/>
              </a:rPr>
              <a:t>Colo river drought, last 8 yrs the driest in recorded history.  That is 122,000 acre feet /yr enough for Corona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36868" name="Slide Number Placeholder 3"/>
          <p:cNvSpPr>
            <a:spLocks noGrp="1"/>
          </p:cNvSpPr>
          <p:nvPr>
            <p:ph type="sldNum" sz="quarter" idx="5"/>
          </p:nvPr>
        </p:nvSpPr>
        <p:spPr>
          <a:noFill/>
        </p:spPr>
        <p:txBody>
          <a:bodyPr/>
          <a:lstStyle/>
          <a:p>
            <a:fld id="{47539585-8C98-4AD7-9EA6-FA79F868489B}" type="slidenum">
              <a:rPr lang="en-US" smtClean="0">
                <a:latin typeface="Arial" pitchFamily="34" charset="0"/>
              </a:rPr>
              <a:pPr/>
              <a:t>8</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E549E58-9783-4050-9A85-8CC6D8EAED6C}" type="slidenum">
              <a:rPr lang="en-US" smtClean="0">
                <a:latin typeface="Arial" pitchFamily="34" charset="0"/>
              </a:rPr>
              <a:pPr/>
              <a:t>9</a:t>
            </a:fld>
            <a:endParaRPr lang="en-US" dirty="0"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spcBef>
                <a:spcPct val="0"/>
              </a:spcBef>
            </a:pPr>
            <a:r>
              <a:rPr lang="en-US" sz="1600" dirty="0" smtClean="0">
                <a:latin typeface="Arial" pitchFamily="34" charset="0"/>
              </a:rPr>
              <a:t>Managing the water resources at the watershed scale, while difficult, offers the potential of balancing the many competing demands we place on water resources.  The watershed approach acknowledges linkages between uplands and downstream area, and between surface and ground water and reduces the chances that attempts to solve problems in one realm will cause problems in others.  Watershed management integrates all the various human activities that occur on a given area of land that have effects on or affected by water.  We focus on all sources by pollution with in the watershed as a whole rather than on types of sources or on the arbitrary political boundaries of counties and municipalities.  With this perspective we can plan long term sustainable solutions to many natural resources problems.  We can find a better balance between meeting today’s needs and leaving a sound resource legacy for generation to come.  </a:t>
            </a:r>
          </a:p>
          <a:p>
            <a:pPr eaLnBrk="1" hangingPunct="1">
              <a:spcBef>
                <a:spcPct val="0"/>
              </a:spcBef>
            </a:pPr>
            <a:endParaRPr lang="en-US" dirty="0" smtClean="0">
              <a:latin typeface="Arial" pitchFamily="34" charset="0"/>
            </a:endParaRPr>
          </a:p>
        </p:txBody>
      </p:sp>
      <p:sp>
        <p:nvSpPr>
          <p:cNvPr id="38916" name="Slide Number Placeholder 3"/>
          <p:cNvSpPr>
            <a:spLocks noGrp="1"/>
          </p:cNvSpPr>
          <p:nvPr>
            <p:ph type="sldNum" sz="quarter" idx="5"/>
          </p:nvPr>
        </p:nvSpPr>
        <p:spPr>
          <a:noFill/>
        </p:spPr>
        <p:txBody>
          <a:bodyPr/>
          <a:lstStyle/>
          <a:p>
            <a:fld id="{5F931D50-D4B0-42A6-81D5-AB5CB4F9F463}" type="slidenum">
              <a:rPr lang="en-US" smtClean="0">
                <a:latin typeface="Arial" pitchFamily="34" charset="0"/>
                <a:cs typeface="Arial" pitchFamily="34" charset="0"/>
              </a:rPr>
              <a:pPr/>
              <a:t>10</a:t>
            </a:fld>
            <a:endParaRPr lang="en-US"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p:txBody>
          <a:bodyPr/>
          <a:lstStyle/>
          <a:p>
            <a:pPr eaLnBrk="1" hangingPunct="1">
              <a:lnSpc>
                <a:spcPct val="80000"/>
              </a:lnSpc>
              <a:defRPr/>
            </a:pPr>
            <a:r>
              <a:rPr lang="en-US" sz="1300" b="1" dirty="0" smtClean="0"/>
              <a:t>We asked the</a:t>
            </a:r>
            <a:r>
              <a:rPr lang="en-US" sz="1300" dirty="0" smtClean="0"/>
              <a:t> stakeholders to move easily from problem solving to creating, to create a new shared vision and to realize breakthrough innovations. To be both pragmatic and visionary, to look at possibility, evoking inspiration and creativity throughout the watershed. The change we are seeking is not a call to try harder to maintain the status quo.  If we always do what we’ve always done we will always get what we got.  </a:t>
            </a:r>
          </a:p>
          <a:p>
            <a:pPr eaLnBrk="1" hangingPunct="1">
              <a:lnSpc>
                <a:spcPct val="80000"/>
              </a:lnSpc>
              <a:defRPr/>
            </a:pPr>
            <a:endParaRPr lang="en-US" sz="1300" dirty="0" smtClean="0"/>
          </a:p>
          <a:p>
            <a:pPr eaLnBrk="1" hangingPunct="1">
              <a:lnSpc>
                <a:spcPct val="80000"/>
              </a:lnSpc>
              <a:defRPr/>
            </a:pPr>
            <a:r>
              <a:rPr lang="en-US" sz="1300" dirty="0" smtClean="0"/>
              <a:t>Problem solving is about making what you don’t want go away.  Creating a new involves bringing something you care about into reality such as sustainability, water reliability and quality.  We are shifting the conversation from the familiar avoiding something bad to doing something positive and new.  Shifting the conversation from problems to possibilities. </a:t>
            </a:r>
          </a:p>
          <a:p>
            <a:pPr eaLnBrk="1" hangingPunct="1">
              <a:lnSpc>
                <a:spcPct val="80000"/>
              </a:lnSpc>
              <a:defRPr/>
            </a:pPr>
            <a:r>
              <a:rPr lang="en-US" sz="1300" dirty="0" smtClean="0"/>
              <a:t> </a:t>
            </a:r>
          </a:p>
          <a:p>
            <a:pPr eaLnBrk="1" hangingPunct="1">
              <a:lnSpc>
                <a:spcPct val="80000"/>
              </a:lnSpc>
              <a:defRPr/>
            </a:pPr>
            <a:r>
              <a:rPr lang="en-US" sz="1300" dirty="0" smtClean="0"/>
              <a:t>We asked people who feel strongly to let go of cherished beliefs and views so that they can allow something bigger than themselves to develop. </a:t>
            </a:r>
          </a:p>
          <a:p>
            <a:pPr eaLnBrk="1" hangingPunct="1">
              <a:lnSpc>
                <a:spcPct val="80000"/>
              </a:lnSpc>
              <a:defRPr/>
            </a:pPr>
            <a:endParaRPr lang="en-US" sz="1300" dirty="0" smtClean="0"/>
          </a:p>
          <a:p>
            <a:pPr eaLnBrk="1" hangingPunct="1">
              <a:lnSpc>
                <a:spcPct val="80000"/>
              </a:lnSpc>
              <a:defRPr/>
            </a:pPr>
            <a:r>
              <a:rPr lang="en-US" sz="1300" dirty="0" smtClean="0"/>
              <a:t>It all comes down to choice and the capacity to focus on a vision of what we truly desire instead of what we seek to avoid. </a:t>
            </a:r>
          </a:p>
          <a:p>
            <a:pPr eaLnBrk="1" hangingPunct="1">
              <a:lnSpc>
                <a:spcPct val="80000"/>
              </a:lnSpc>
              <a:defRPr/>
            </a:pPr>
            <a:endParaRPr lang="en-US" sz="1300" dirty="0" smtClean="0"/>
          </a:p>
          <a:p>
            <a:pPr eaLnBrk="1" hangingPunct="1">
              <a:spcBef>
                <a:spcPct val="0"/>
              </a:spcBef>
              <a:defRPr/>
            </a:pPr>
            <a:r>
              <a:rPr lang="en-US" sz="1300" b="1" dirty="0" smtClean="0"/>
              <a:t>Build a Prius not repair the edsel</a:t>
            </a:r>
          </a:p>
          <a:p>
            <a:pPr eaLnBrk="1" hangingPunct="1">
              <a:defRPr/>
            </a:pPr>
            <a:r>
              <a:rPr lang="en-US" sz="1300" b="1" dirty="0" smtClean="0">
                <a:effectLst>
                  <a:outerShdw blurRad="38100" dist="38100" dir="2700000" algn="tl">
                    <a:srgbClr val="000000"/>
                  </a:outerShdw>
                </a:effectLst>
              </a:rPr>
              <a:t>Establish a new Water Ethic</a:t>
            </a:r>
          </a:p>
          <a:p>
            <a:pPr eaLnBrk="1" hangingPunct="1">
              <a:spcBef>
                <a:spcPct val="0"/>
              </a:spcBef>
              <a:defRPr/>
            </a:pPr>
            <a:endParaRPr lang="en-US" sz="1400" dirty="0" smtClean="0"/>
          </a:p>
          <a:p>
            <a:pPr eaLnBrk="1" hangingPunct="1">
              <a:spcBef>
                <a:spcPct val="0"/>
              </a:spcBef>
              <a:defRPr/>
            </a:pPr>
            <a:r>
              <a:rPr lang="en-US" sz="1400" dirty="0" smtClean="0"/>
              <a:t> </a:t>
            </a:r>
          </a:p>
          <a:p>
            <a:pPr eaLnBrk="1" hangingPunct="1">
              <a:spcBef>
                <a:spcPct val="0"/>
              </a:spcBef>
              <a:defRPr/>
            </a:pPr>
            <a:endParaRPr lang="en-US" sz="1400" dirty="0" smtClean="0"/>
          </a:p>
          <a:p>
            <a:pPr eaLnBrk="1" hangingPunct="1">
              <a:spcBef>
                <a:spcPct val="0"/>
              </a:spcBef>
              <a:defRPr/>
            </a:pPr>
            <a:endParaRPr lang="en-US" sz="1400" dirty="0" smtClean="0"/>
          </a:p>
        </p:txBody>
      </p:sp>
      <p:sp>
        <p:nvSpPr>
          <p:cNvPr id="134148" name="Slide Number Placeholder 3"/>
          <p:cNvSpPr>
            <a:spLocks noGrp="1"/>
          </p:cNvSpPr>
          <p:nvPr>
            <p:ph type="sldNum" sz="quarter" idx="5"/>
          </p:nvPr>
        </p:nvSpPr>
        <p:spPr>
          <a:noFill/>
        </p:spPr>
        <p:txBody>
          <a:bodyPr/>
          <a:lstStyle/>
          <a:p>
            <a:fld id="{462D6B5E-1049-44D9-AFFA-96233E4F3BC7}" type="slidenum">
              <a:rPr lang="en-US" smtClean="0">
                <a:cs typeface="Arial" pitchFamily="34" charset="0"/>
              </a:rPr>
              <a:pPr/>
              <a:t>11</a:t>
            </a:fld>
            <a:endParaRPr lang="en-US" dirty="0"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76BC80-968D-4C66-9668-B50F69110832}" type="slidenum">
              <a:rPr lang="en-US" smtClean="0">
                <a:latin typeface="Arial" pitchFamily="34" charset="0"/>
                <a:cs typeface="Arial" pitchFamily="34" charset="0"/>
              </a:rPr>
              <a:pPr/>
              <a:t>13</a:t>
            </a:fld>
            <a:endParaRPr lang="en-US" dirty="0" smtClean="0">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spcBef>
                <a:spcPct val="0"/>
              </a:spcBef>
            </a:pPr>
            <a:r>
              <a:rPr lang="en-US" sz="1400" b="1" dirty="0" smtClean="0">
                <a:latin typeface="Arial" pitchFamily="34" charset="0"/>
              </a:rPr>
              <a:t>Our residents need to know where their water comes from, and at what cost.  Also where it goes after they use it.  They need to understand its volume. Develop a sense of how much they use personally and in the yard.</a:t>
            </a:r>
          </a:p>
          <a:p>
            <a:pPr eaLnBrk="1" hangingPunct="1">
              <a:spcBef>
                <a:spcPct val="0"/>
              </a:spcBef>
            </a:pPr>
            <a:endParaRPr lang="en-US" sz="1400" b="1" dirty="0" smtClean="0">
              <a:latin typeface="Arial" pitchFamily="34" charset="0"/>
            </a:endParaRPr>
          </a:p>
          <a:p>
            <a:pPr eaLnBrk="1" hangingPunct="1">
              <a:spcBef>
                <a:spcPct val="0"/>
              </a:spcBef>
            </a:pPr>
            <a:r>
              <a:rPr lang="en-US" sz="1400" b="1" dirty="0" smtClean="0">
                <a:latin typeface="Arial" pitchFamily="34" charset="0"/>
              </a:rPr>
              <a:t>And in the end we learned to value ourselves differently.  We had  an identify crisis as radical as a gender change.  The water supplier became Water Resource managers, and the waster water treatment engineers become drinking water source protectors, The Flood control guys turned into drinking water managers and we all understand each others challenges better and therefore could manage our own responsibilities in such as way as to not create problems for each others but also  so that downstream problems could be solves. This is the new Paradigm.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eaLnBrk="1" hangingPunct="1">
              <a:defRPr/>
            </a:pPr>
            <a:r>
              <a:rPr lang="en-US" sz="1600" b="1" dirty="0" smtClean="0">
                <a:latin typeface="Arial" pitchFamily="34" charset="0"/>
              </a:rPr>
              <a:t>Better connect flood control system to ground water system</a:t>
            </a:r>
          </a:p>
          <a:p>
            <a:pPr lvl="1" eaLnBrk="1" hangingPunct="1">
              <a:defRPr/>
            </a:pPr>
            <a:r>
              <a:rPr lang="en-US" sz="1600" b="1" dirty="0" smtClean="0">
                <a:latin typeface="Arial" pitchFamily="34" charset="0"/>
              </a:rPr>
              <a:t>Alluvial fan recharge to improve groundwater quality</a:t>
            </a:r>
          </a:p>
          <a:p>
            <a:pPr lvl="1" eaLnBrk="1" hangingPunct="1">
              <a:defRPr/>
            </a:pPr>
            <a:r>
              <a:rPr lang="en-US" sz="1600" b="1" dirty="0" smtClean="0">
                <a:latin typeface="Arial" pitchFamily="34" charset="0"/>
              </a:rPr>
              <a:t>Re-purpose retention and detention basins</a:t>
            </a:r>
          </a:p>
          <a:p>
            <a:pPr lvl="1" eaLnBrk="1" hangingPunct="1">
              <a:defRPr/>
            </a:pPr>
            <a:r>
              <a:rPr lang="en-US" sz="1600" b="1" dirty="0" smtClean="0">
                <a:latin typeface="Arial" pitchFamily="34" charset="0"/>
              </a:rPr>
              <a:t>Recharge within system requires revised management strategies</a:t>
            </a:r>
          </a:p>
          <a:p>
            <a:pPr lvl="1" eaLnBrk="1" hangingPunct="1">
              <a:defRPr/>
            </a:pPr>
            <a:r>
              <a:rPr lang="en-US" sz="1600" b="1" dirty="0" smtClean="0">
                <a:latin typeface="Arial" pitchFamily="34" charset="0"/>
              </a:rPr>
              <a:t>MS-4 Permit compliance may encourage increased stormwater capture </a:t>
            </a:r>
          </a:p>
          <a:p>
            <a:pPr lvl="1" eaLnBrk="1" hangingPunct="1">
              <a:defRPr/>
            </a:pPr>
            <a:endParaRPr lang="en-US" sz="1600" b="1" dirty="0" smtClean="0">
              <a:latin typeface="Arial" pitchFamily="34" charset="0"/>
            </a:endParaRPr>
          </a:p>
          <a:p>
            <a:pPr eaLnBrk="1" hangingPunct="1">
              <a:defRPr/>
            </a:pPr>
            <a:r>
              <a:rPr lang="en-US" sz="1600" b="1" dirty="0" smtClean="0">
                <a:latin typeface="Arial" pitchFamily="34" charset="0"/>
              </a:rPr>
              <a:t>Between 1970 and 2000, the total average volume rose from less than 50,000 to over 146,000 acre feet per years as measured at Prado Dam.</a:t>
            </a:r>
          </a:p>
          <a:p>
            <a:pPr eaLnBrk="1" hangingPunct="1">
              <a:defRPr/>
            </a:pPr>
            <a:endParaRPr lang="en-US" sz="1600" b="1" dirty="0" smtClean="0">
              <a:latin typeface="Arial" pitchFamily="34" charset="0"/>
            </a:endParaRPr>
          </a:p>
          <a:p>
            <a:pPr lvl="1" eaLnBrk="1" hangingPunct="1">
              <a:spcBef>
                <a:spcPts val="1086"/>
              </a:spcBef>
              <a:defRPr/>
            </a:pPr>
            <a:r>
              <a:rPr lang="en-US" sz="1600" b="1" dirty="0" smtClean="0">
                <a:latin typeface="Arial" pitchFamily="34" charset="0"/>
              </a:rPr>
              <a:t>Storm Events </a:t>
            </a:r>
          </a:p>
          <a:p>
            <a:pPr lvl="2" eaLnBrk="1" hangingPunct="1">
              <a:spcBef>
                <a:spcPts val="1086"/>
              </a:spcBef>
              <a:defRPr/>
            </a:pPr>
            <a:r>
              <a:rPr lang="en-US" sz="1600" b="1" dirty="0" smtClean="0">
                <a:latin typeface="Arial" pitchFamily="34" charset="0"/>
              </a:rPr>
              <a:t>Some highly populated areas are vulnerable to flooding even in modest storms due to planning &amp; development inefficiency.</a:t>
            </a:r>
          </a:p>
          <a:p>
            <a:pPr lvl="1" eaLnBrk="1" hangingPunct="1">
              <a:spcBef>
                <a:spcPts val="1086"/>
              </a:spcBef>
              <a:defRPr/>
            </a:pPr>
            <a:r>
              <a:rPr lang="en-US" sz="1600" b="1" dirty="0" smtClean="0">
                <a:latin typeface="Arial" pitchFamily="34" charset="0"/>
              </a:rPr>
              <a:t>Dry Weather Runoff</a:t>
            </a:r>
          </a:p>
          <a:p>
            <a:pPr lvl="2" eaLnBrk="1" hangingPunct="1">
              <a:spcBef>
                <a:spcPts val="1086"/>
              </a:spcBef>
              <a:defRPr/>
            </a:pPr>
            <a:r>
              <a:rPr lang="en-US" sz="1600" b="1" dirty="0" smtClean="0">
                <a:latin typeface="Arial" pitchFamily="34" charset="0"/>
              </a:rPr>
              <a:t>Runoff causes water quality problems to receiving waters</a:t>
            </a:r>
          </a:p>
          <a:p>
            <a:pPr lvl="1" eaLnBrk="1" hangingPunct="1">
              <a:spcBef>
                <a:spcPts val="1086"/>
              </a:spcBef>
              <a:defRPr/>
            </a:pPr>
            <a:r>
              <a:rPr lang="en-US" sz="1600" b="1" dirty="0" smtClean="0">
                <a:latin typeface="Arial" pitchFamily="34" charset="0"/>
              </a:rPr>
              <a:t>Water Conservation</a:t>
            </a:r>
          </a:p>
          <a:p>
            <a:pPr lvl="2" eaLnBrk="1" hangingPunct="1">
              <a:spcBef>
                <a:spcPts val="1086"/>
              </a:spcBef>
              <a:defRPr/>
            </a:pPr>
            <a:r>
              <a:rPr lang="en-US" sz="1600" b="1" dirty="0" smtClean="0">
                <a:latin typeface="Arial" pitchFamily="34" charset="0"/>
              </a:rPr>
              <a:t>Rainwater capture</a:t>
            </a:r>
          </a:p>
          <a:p>
            <a:pPr lvl="1" eaLnBrk="1" hangingPunct="1">
              <a:spcBef>
                <a:spcPts val="1086"/>
              </a:spcBef>
              <a:defRPr/>
            </a:pPr>
            <a:r>
              <a:rPr lang="en-US" sz="1600" b="1" dirty="0" smtClean="0">
                <a:latin typeface="Arial" pitchFamily="34" charset="0"/>
              </a:rPr>
              <a:t>Ecological Impacts</a:t>
            </a:r>
          </a:p>
          <a:p>
            <a:pPr eaLnBrk="1" hangingPunct="1">
              <a:defRPr/>
            </a:pPr>
            <a:endParaRPr lang="en-US" dirty="0" smtClean="0">
              <a:latin typeface="Arial" pitchFamily="34" charset="0"/>
            </a:endParaRPr>
          </a:p>
          <a:p>
            <a:pPr eaLnBrk="1" hangingPunct="1">
              <a:defRPr/>
            </a:pPr>
            <a:endParaRPr lang="en-US" dirty="0" smtClean="0">
              <a:latin typeface="Arial" pitchFamily="34" charset="0"/>
            </a:endParaRPr>
          </a:p>
          <a:p>
            <a:pPr>
              <a:defRPr/>
            </a:pPr>
            <a:endParaRPr lang="en-US" dirty="0"/>
          </a:p>
        </p:txBody>
      </p:sp>
      <p:sp>
        <p:nvSpPr>
          <p:cNvPr id="50180" name="Slide Number Placeholder 3"/>
          <p:cNvSpPr>
            <a:spLocks noGrp="1"/>
          </p:cNvSpPr>
          <p:nvPr>
            <p:ph type="sldNum" sz="quarter" idx="5"/>
          </p:nvPr>
        </p:nvSpPr>
        <p:spPr>
          <a:noFill/>
        </p:spPr>
        <p:txBody>
          <a:bodyPr/>
          <a:lstStyle/>
          <a:p>
            <a:fld id="{7C65F495-DA10-49EA-A8F8-AC4F2E8975FB}" type="slidenum">
              <a:rPr lang="en-US" smtClean="0">
                <a:latin typeface="Arial" pitchFamily="34" charset="0"/>
              </a:rPr>
              <a:pPr/>
              <a:t>14</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34A52-DD65-4C64-BDFF-A93426C23F9E}" type="slidenum">
              <a:rPr lang="en-US"/>
              <a:pPr/>
              <a:t>25</a:t>
            </a:fld>
            <a:endParaRPr lang="en-US" dirty="0"/>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7"/>
          <p:cNvSpPr>
            <a:spLocks noChangeArrowheads="1"/>
          </p:cNvSpPr>
          <p:nvPr/>
        </p:nvSpPr>
        <p:spPr bwMode="auto">
          <a:xfrm>
            <a:off x="0" y="4876800"/>
            <a:ext cx="9144000" cy="1447800"/>
          </a:xfrm>
          <a:prstGeom prst="rect">
            <a:avLst/>
          </a:prstGeom>
          <a:solidFill>
            <a:srgbClr val="FFFF99"/>
          </a:solidFill>
          <a:ln w="9525">
            <a:solidFill>
              <a:schemeClr val="tx1"/>
            </a:solidFill>
            <a:miter lim="800000"/>
            <a:headEnd/>
            <a:tailEnd/>
          </a:ln>
          <a:effectLst/>
        </p:spPr>
        <p:txBody>
          <a:bodyPr wrap="none" anchor="ctr"/>
          <a:lstStyle/>
          <a:p>
            <a:pPr>
              <a:defRPr/>
            </a:pPr>
            <a:endParaRPr lang="en-US" dirty="0"/>
          </a:p>
        </p:txBody>
      </p:sp>
      <p:pic>
        <p:nvPicPr>
          <p:cNvPr id="3" name="Picture 8" descr="sawpa-small"/>
          <p:cNvPicPr>
            <a:picLocks noChangeAspect="1" noChangeArrowheads="1"/>
          </p:cNvPicPr>
          <p:nvPr/>
        </p:nvPicPr>
        <p:blipFill>
          <a:blip r:embed="rId2"/>
          <a:srcRect/>
          <a:stretch>
            <a:fillRect/>
          </a:stretch>
        </p:blipFill>
        <p:spPr bwMode="auto">
          <a:xfrm>
            <a:off x="7848600" y="5105400"/>
            <a:ext cx="1093788" cy="1065213"/>
          </a:xfrm>
          <a:prstGeom prst="rect">
            <a:avLst/>
          </a:prstGeom>
          <a:noFill/>
          <a:ln w="9525">
            <a:noFill/>
            <a:miter lim="800000"/>
            <a:headEnd/>
            <a:tailEnd/>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dirty="0" smtClean="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060"/>
        </a:solidFill>
        <a:effectLst/>
      </p:bgPr>
    </p:bg>
    <p:spTree>
      <p:nvGrpSpPr>
        <p:cNvPr id="1" name=""/>
        <p:cNvGrpSpPr/>
        <p:nvPr/>
      </p:nvGrpSpPr>
      <p:grpSpPr>
        <a:xfrm>
          <a:off x="0" y="0"/>
          <a:ext cx="0" cy="0"/>
          <a:chOff x="0" y="0"/>
          <a:chExt cx="0" cy="0"/>
        </a:xfrm>
      </p:grpSpPr>
      <p:sp>
        <p:nvSpPr>
          <p:cNvPr id="1047" name="Rectangle 23"/>
          <p:cNvSpPr>
            <a:spLocks noChangeArrowheads="1"/>
          </p:cNvSpPr>
          <p:nvPr/>
        </p:nvSpPr>
        <p:spPr bwMode="auto">
          <a:xfrm>
            <a:off x="0" y="0"/>
            <a:ext cx="9144000" cy="1447800"/>
          </a:xfrm>
          <a:prstGeom prst="rect">
            <a:avLst/>
          </a:prstGeom>
          <a:solidFill>
            <a:srgbClr val="FFFF99"/>
          </a:solidFill>
          <a:ln w="9525">
            <a:solidFill>
              <a:schemeClr val="tx1"/>
            </a:solidFill>
            <a:miter lim="800000"/>
            <a:headEnd/>
            <a:tailEnd/>
          </a:ln>
          <a:effectLst/>
        </p:spPr>
        <p:txBody>
          <a:bodyPr wrap="none" anchor="ctr"/>
          <a:lstStyle/>
          <a:p>
            <a:pPr>
              <a:buFontTx/>
              <a:buNone/>
              <a:defRPr/>
            </a:pPr>
            <a:endParaRPr lang="en-US" dirty="0">
              <a:solidFill>
                <a:schemeClr val="tx1"/>
              </a:solidFill>
            </a:endParaRPr>
          </a:p>
        </p:txBody>
      </p:sp>
      <p:pic>
        <p:nvPicPr>
          <p:cNvPr id="3075" name="Picture 24" descr="sawpa-small"/>
          <p:cNvPicPr>
            <a:picLocks noChangeAspect="1" noChangeArrowheads="1"/>
          </p:cNvPicPr>
          <p:nvPr/>
        </p:nvPicPr>
        <p:blipFill>
          <a:blip r:embed="rId18"/>
          <a:srcRect/>
          <a:stretch>
            <a:fillRect/>
          </a:stretch>
        </p:blipFill>
        <p:spPr bwMode="auto">
          <a:xfrm>
            <a:off x="8077200" y="304800"/>
            <a:ext cx="762000" cy="742950"/>
          </a:xfrm>
          <a:prstGeom prst="rect">
            <a:avLst/>
          </a:prstGeom>
          <a:noFill/>
          <a:ln w="9525">
            <a:noFill/>
            <a:miter lim="800000"/>
            <a:headEnd/>
            <a:tailEnd/>
          </a:ln>
        </p:spPr>
      </p:pic>
      <p:sp>
        <p:nvSpPr>
          <p:cNvPr id="1051" name="Line 27"/>
          <p:cNvSpPr>
            <a:spLocks noChangeShapeType="1"/>
          </p:cNvSpPr>
          <p:nvPr/>
        </p:nvSpPr>
        <p:spPr bwMode="auto">
          <a:xfrm>
            <a:off x="228600" y="1219200"/>
            <a:ext cx="8610600" cy="0"/>
          </a:xfrm>
          <a:prstGeom prst="line">
            <a:avLst/>
          </a:prstGeom>
          <a:noFill/>
          <a:ln w="9525">
            <a:solidFill>
              <a:srgbClr val="100084"/>
            </a:solidFill>
            <a:round/>
            <a:headEnd/>
            <a:tailEnd/>
          </a:ln>
          <a:effectLst/>
        </p:spPr>
        <p:txBody>
          <a:bodyP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3847"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8" r:id="rId14"/>
    <p:sldLayoutId id="2147483849" r:id="rId15"/>
    <p:sldLayoutId id="2147483850" r:id="rId16"/>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4.jpeg"/><Relationship Id="rId4" Type="http://schemas.openxmlformats.org/officeDocument/2006/relationships/diagramLayout" Target="../diagrams/layout1.xml"/><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www.usbr.gov/lc/images/conservation/dripirrigation.jpg" TargetMode="Externa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sawpa.or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wmf"/><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ctrTitle" idx="4294967295"/>
          </p:nvPr>
        </p:nvSpPr>
        <p:spPr bwMode="auto">
          <a:xfrm>
            <a:off x="304800" y="838200"/>
            <a:ext cx="4800600" cy="3276600"/>
          </a:xfrm>
          <a:prstGeom prst="rect">
            <a:avLst/>
          </a:prstGeom>
          <a:noFill/>
          <a:ln>
            <a:miter lim="800000"/>
            <a:headEnd/>
            <a:tailEnd/>
          </a:ln>
        </p:spPr>
        <p:txBody>
          <a:bodyPr/>
          <a:lstStyle/>
          <a:p>
            <a:pPr eaLnBrk="1" hangingPunct="1"/>
            <a:r>
              <a:rPr lang="en-US" b="1" dirty="0" smtClean="0">
                <a:solidFill>
                  <a:srgbClr val="FFFF00"/>
                </a:solidFill>
              </a:rPr>
              <a:t>One Water</a:t>
            </a:r>
            <a:br>
              <a:rPr lang="en-US" b="1" dirty="0" smtClean="0">
                <a:solidFill>
                  <a:srgbClr val="FFFF00"/>
                </a:solidFill>
              </a:rPr>
            </a:br>
            <a:r>
              <a:rPr lang="en-US" b="1" dirty="0" smtClean="0">
                <a:solidFill>
                  <a:srgbClr val="FFFF00"/>
                </a:solidFill>
              </a:rPr>
              <a:t> One Watershed:</a:t>
            </a:r>
            <a:br>
              <a:rPr lang="en-US" b="1" dirty="0" smtClean="0">
                <a:solidFill>
                  <a:srgbClr val="FFFF00"/>
                </a:solidFill>
              </a:rPr>
            </a:br>
            <a:r>
              <a:rPr lang="en-US" sz="3600" b="1" dirty="0" smtClean="0">
                <a:solidFill>
                  <a:srgbClr val="FFFF00"/>
                </a:solidFill>
              </a:rPr>
              <a:t>A New Model for Resources Management</a:t>
            </a:r>
            <a:r>
              <a:rPr lang="en-US" b="1" dirty="0" smtClean="0">
                <a:solidFill>
                  <a:srgbClr val="FFFF00"/>
                </a:solidFill>
              </a:rPr>
              <a:t/>
            </a:r>
            <a:br>
              <a:rPr lang="en-US" b="1" dirty="0" smtClean="0">
                <a:solidFill>
                  <a:srgbClr val="FFFF00"/>
                </a:solidFill>
              </a:rPr>
            </a:br>
            <a:r>
              <a:rPr lang="en-US" b="1" dirty="0" smtClean="0">
                <a:solidFill>
                  <a:srgbClr val="FFFF00"/>
                </a:solidFill>
              </a:rPr>
              <a:t> </a:t>
            </a:r>
            <a:r>
              <a:rPr lang="en-US" sz="4000" b="1" dirty="0" smtClean="0">
                <a:solidFill>
                  <a:srgbClr val="FFFF99"/>
                </a:solidFill>
              </a:rPr>
              <a:t/>
            </a:r>
            <a:br>
              <a:rPr lang="en-US" sz="4000" b="1" dirty="0" smtClean="0">
                <a:solidFill>
                  <a:srgbClr val="FFFF99"/>
                </a:solidFill>
              </a:rPr>
            </a:br>
            <a:endParaRPr lang="en-US" sz="2800" dirty="0" smtClean="0">
              <a:solidFill>
                <a:srgbClr val="FFFF99"/>
              </a:solidFill>
            </a:endParaRPr>
          </a:p>
        </p:txBody>
      </p:sp>
      <p:sp>
        <p:nvSpPr>
          <p:cNvPr id="12291" name="Text Box 14"/>
          <p:cNvSpPr txBox="1">
            <a:spLocks noChangeArrowheads="1"/>
          </p:cNvSpPr>
          <p:nvPr/>
        </p:nvSpPr>
        <p:spPr bwMode="auto">
          <a:xfrm>
            <a:off x="1233488" y="5029200"/>
            <a:ext cx="6054670" cy="1200329"/>
          </a:xfrm>
          <a:prstGeom prst="rect">
            <a:avLst/>
          </a:prstGeom>
          <a:noFill/>
          <a:ln w="9525" algn="ctr">
            <a:noFill/>
            <a:miter lim="800000"/>
            <a:headEnd/>
            <a:tailEnd/>
          </a:ln>
        </p:spPr>
        <p:txBody>
          <a:bodyPr wrap="none">
            <a:spAutoFit/>
          </a:bodyPr>
          <a:lstStyle/>
          <a:p>
            <a:pPr>
              <a:buFontTx/>
              <a:buNone/>
            </a:pPr>
            <a:r>
              <a:rPr lang="en-US" sz="2400" b="1" dirty="0">
                <a:solidFill>
                  <a:srgbClr val="000066"/>
                </a:solidFill>
              </a:rPr>
              <a:t>Santa Ana Watershed Project Authority</a:t>
            </a:r>
            <a:br>
              <a:rPr lang="en-US" sz="2400" b="1" dirty="0">
                <a:solidFill>
                  <a:srgbClr val="000066"/>
                </a:solidFill>
              </a:rPr>
            </a:br>
            <a:r>
              <a:rPr lang="en-US" sz="2400" b="1" dirty="0" smtClean="0">
                <a:solidFill>
                  <a:srgbClr val="000066"/>
                </a:solidFill>
              </a:rPr>
              <a:t>Jeffrey Beehler, Ph.D.</a:t>
            </a:r>
            <a:endParaRPr lang="en-US" sz="2400" b="1" dirty="0">
              <a:solidFill>
                <a:srgbClr val="000066"/>
              </a:solidFill>
            </a:endParaRPr>
          </a:p>
          <a:p>
            <a:pPr>
              <a:buFontTx/>
              <a:buNone/>
            </a:pPr>
            <a:r>
              <a:rPr lang="en-US" sz="2400" b="1" dirty="0" smtClean="0">
                <a:solidFill>
                  <a:srgbClr val="000066"/>
                </a:solidFill>
              </a:rPr>
              <a:t>Environmental Program Manager</a:t>
            </a:r>
            <a:endParaRPr lang="en-US" sz="2400" b="1" dirty="0">
              <a:solidFill>
                <a:srgbClr val="000066"/>
              </a:solidFill>
              <a:cs typeface="Arial" pitchFamily="34" charset="0"/>
            </a:endParaRPr>
          </a:p>
        </p:txBody>
      </p:sp>
      <p:pic>
        <p:nvPicPr>
          <p:cNvPr id="12292" name="Picture 15" descr="lapel pin - no bkgrd"/>
          <p:cNvPicPr>
            <a:picLocks noChangeAspect="1" noChangeArrowheads="1"/>
          </p:cNvPicPr>
          <p:nvPr/>
        </p:nvPicPr>
        <p:blipFill>
          <a:blip r:embed="rId2"/>
          <a:srcRect/>
          <a:stretch>
            <a:fillRect/>
          </a:stretch>
        </p:blipFill>
        <p:spPr bwMode="auto">
          <a:xfrm>
            <a:off x="5791200" y="1371600"/>
            <a:ext cx="2468880" cy="246888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76400"/>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Picture 5" descr="lapel pin - no bkgrd"/>
          <p:cNvPicPr>
            <a:picLocks noChangeAspect="1" noChangeArrowheads="1"/>
          </p:cNvPicPr>
          <p:nvPr/>
        </p:nvPicPr>
        <p:blipFill>
          <a:blip r:embed="rId7"/>
          <a:srcRect/>
          <a:stretch>
            <a:fillRect/>
          </a:stretch>
        </p:blipFill>
        <p:spPr bwMode="auto">
          <a:xfrm>
            <a:off x="0" y="228600"/>
            <a:ext cx="914400" cy="914400"/>
          </a:xfrm>
          <a:prstGeom prst="rect">
            <a:avLst/>
          </a:prstGeom>
          <a:noFill/>
          <a:ln w="9525">
            <a:noFill/>
            <a:miter lim="800000"/>
            <a:headEnd/>
            <a:tailEnd/>
          </a:ln>
        </p:spPr>
      </p:pic>
      <p:pic>
        <p:nvPicPr>
          <p:cNvPr id="5" name="Picture 9" descr="visionprocess2"/>
          <p:cNvPicPr>
            <a:picLocks noChangeAspect="1" noChangeArrowheads="1"/>
          </p:cNvPicPr>
          <p:nvPr/>
        </p:nvPicPr>
        <p:blipFill>
          <a:blip r:embed="rId8"/>
          <a:srcRect/>
          <a:stretch>
            <a:fillRect/>
          </a:stretch>
        </p:blipFill>
        <p:spPr bwMode="auto">
          <a:xfrm>
            <a:off x="6858000" y="1676400"/>
            <a:ext cx="2286000" cy="1447800"/>
          </a:xfrm>
          <a:prstGeom prst="rect">
            <a:avLst/>
          </a:prstGeom>
          <a:noFill/>
          <a:ln w="9525">
            <a:noFill/>
            <a:miter lim="800000"/>
            <a:headEnd/>
            <a:tailEnd/>
          </a:ln>
        </p:spPr>
      </p:pic>
      <p:pic>
        <p:nvPicPr>
          <p:cNvPr id="6" name="Picture 2"/>
          <p:cNvPicPr>
            <a:picLocks noChangeAspect="1" noChangeArrowheads="1"/>
          </p:cNvPicPr>
          <p:nvPr/>
        </p:nvPicPr>
        <p:blipFill>
          <a:blip r:embed="rId9" cstate="print"/>
          <a:srcRect/>
          <a:stretch>
            <a:fillRect/>
          </a:stretch>
        </p:blipFill>
        <p:spPr bwMode="auto">
          <a:xfrm>
            <a:off x="6781800" y="3276600"/>
            <a:ext cx="2362200" cy="1771650"/>
          </a:xfrm>
          <a:prstGeom prst="rect">
            <a:avLst/>
          </a:prstGeom>
          <a:noFill/>
          <a:ln w="9525">
            <a:noFill/>
            <a:miter lim="800000"/>
            <a:headEnd/>
            <a:tailEnd/>
          </a:ln>
          <a:effectLst/>
        </p:spPr>
      </p:pic>
      <p:pic>
        <p:nvPicPr>
          <p:cNvPr id="8" name="Picture 7" descr="http://sba.pdx.edu/parkandmarket/media/triplebottomline.jpg"/>
          <p:cNvPicPr/>
          <p:nvPr/>
        </p:nvPicPr>
        <p:blipFill>
          <a:blip r:embed="rId10"/>
          <a:srcRect/>
          <a:stretch>
            <a:fillRect/>
          </a:stretch>
        </p:blipFill>
        <p:spPr bwMode="auto">
          <a:xfrm>
            <a:off x="6705600" y="5029200"/>
            <a:ext cx="2209800" cy="1828800"/>
          </a:xfrm>
          <a:prstGeom prst="rect">
            <a:avLst/>
          </a:prstGeom>
          <a:noFill/>
          <a:ln w="9525">
            <a:noFill/>
            <a:miter lim="800000"/>
            <a:headEnd/>
            <a:tailEnd/>
          </a:ln>
        </p:spPr>
      </p:pic>
      <p:sp>
        <p:nvSpPr>
          <p:cNvPr id="9" name="Rectangle 4"/>
          <p:cNvSpPr>
            <a:spLocks noGrp="1" noChangeArrowheads="1"/>
          </p:cNvSpPr>
          <p:nvPr>
            <p:ph type="title"/>
          </p:nvPr>
        </p:nvSpPr>
        <p:spPr bwMode="auto">
          <a:xfrm>
            <a:off x="533400" y="0"/>
            <a:ext cx="8229600" cy="1143000"/>
          </a:xfrm>
          <a:prstGeom prst="rect">
            <a:avLst/>
          </a:prstGeom>
          <a:noFill/>
          <a:ln w="9525" algn="ctr">
            <a:noFill/>
            <a:miter lim="800000"/>
            <a:headEnd/>
            <a:tailEnd/>
          </a:ln>
          <a:effectLst/>
        </p:spPr>
        <p:txBody>
          <a:bodyPr>
            <a:spAutoFit/>
          </a:bodyPr>
          <a:lstStyle/>
          <a:p>
            <a:pPr>
              <a:buNone/>
              <a:defRPr/>
            </a:pPr>
            <a:r>
              <a:rPr lang="en-US" sz="3600" b="1" dirty="0" smtClean="0">
                <a:solidFill>
                  <a:srgbClr val="100084"/>
                </a:solidFill>
              </a:rPr>
              <a:t>OWOW Guiding Principles for Municipal and Civil Leaders</a:t>
            </a:r>
            <a:endParaRPr lang="en-US" sz="3500" b="1" dirty="0">
              <a:solidFill>
                <a:srgbClr val="100084"/>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bwMode="auto">
          <a:xfrm>
            <a:off x="36195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100084"/>
                </a:solidFill>
              </a:rPr>
              <a:t>Components of Ideal Project</a:t>
            </a:r>
          </a:p>
        </p:txBody>
      </p:sp>
      <p:pic>
        <p:nvPicPr>
          <p:cNvPr id="93187" name="Picture 5" descr="lapel pin - no bkgrd"/>
          <p:cNvPicPr>
            <a:picLocks noChangeAspect="1" noChangeArrowheads="1"/>
          </p:cNvPicPr>
          <p:nvPr/>
        </p:nvPicPr>
        <p:blipFill>
          <a:blip r:embed="rId3"/>
          <a:srcRect/>
          <a:stretch>
            <a:fillRect/>
          </a:stretch>
        </p:blipFill>
        <p:spPr bwMode="auto">
          <a:xfrm>
            <a:off x="0" y="304800"/>
            <a:ext cx="914400" cy="914400"/>
          </a:xfrm>
          <a:prstGeom prst="rect">
            <a:avLst/>
          </a:prstGeom>
          <a:noFill/>
          <a:ln w="9525">
            <a:noFill/>
            <a:miter lim="800000"/>
            <a:headEnd/>
            <a:tailEnd/>
          </a:ln>
        </p:spPr>
      </p:pic>
      <p:graphicFrame>
        <p:nvGraphicFramePr>
          <p:cNvPr id="6" name="Diagram 5"/>
          <p:cNvGraphicFramePr/>
          <p:nvPr/>
        </p:nvGraphicFramePr>
        <p:xfrm>
          <a:off x="1133475" y="1457325"/>
          <a:ext cx="6800850" cy="4524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962400" y="1800225"/>
            <a:ext cx="1160446" cy="646331"/>
          </a:xfrm>
          <a:prstGeom prst="rect">
            <a:avLst/>
          </a:prstGeom>
          <a:noFill/>
        </p:spPr>
        <p:txBody>
          <a:bodyPr wrap="none">
            <a:spAutoFit/>
          </a:bodyPr>
          <a:lstStyle/>
          <a:p>
            <a:pPr>
              <a:defRPr/>
            </a:pPr>
            <a:r>
              <a:rPr lang="en-US" sz="1800" dirty="0">
                <a:solidFill>
                  <a:srgbClr val="FFFF00"/>
                </a:solidFill>
                <a:effectLst>
                  <a:outerShdw blurRad="38100" dist="38100" dir="2700000" algn="tl">
                    <a:srgbClr val="000000">
                      <a:alpha val="43137"/>
                    </a:srgbClr>
                  </a:outerShdw>
                </a:effectLst>
                <a:latin typeface="Arial Narrow" pitchFamily="34" charset="0"/>
              </a:rPr>
              <a:t>Watershed</a:t>
            </a:r>
            <a:br>
              <a:rPr lang="en-US" sz="1800" dirty="0">
                <a:solidFill>
                  <a:srgbClr val="FFFF00"/>
                </a:solidFill>
                <a:effectLst>
                  <a:outerShdw blurRad="38100" dist="38100" dir="2700000" algn="tl">
                    <a:srgbClr val="000000">
                      <a:alpha val="43137"/>
                    </a:srgbClr>
                  </a:outerShdw>
                </a:effectLst>
                <a:latin typeface="Arial Narrow" pitchFamily="34" charset="0"/>
              </a:rPr>
            </a:br>
            <a:r>
              <a:rPr lang="en-US" sz="1800" dirty="0">
                <a:solidFill>
                  <a:srgbClr val="FFFF00"/>
                </a:solidFill>
                <a:effectLst>
                  <a:outerShdw blurRad="38100" dist="38100" dir="2700000" algn="tl">
                    <a:srgbClr val="000000">
                      <a:alpha val="43137"/>
                    </a:srgbClr>
                  </a:outerShdw>
                </a:effectLst>
                <a:latin typeface="Arial Narrow" pitchFamily="34" charset="0"/>
              </a:rPr>
              <a:t>Approach</a:t>
            </a:r>
          </a:p>
        </p:txBody>
      </p:sp>
      <p:sp>
        <p:nvSpPr>
          <p:cNvPr id="8" name="TextBox 7"/>
          <p:cNvSpPr txBox="1"/>
          <p:nvPr/>
        </p:nvSpPr>
        <p:spPr>
          <a:xfrm>
            <a:off x="2552700" y="2314575"/>
            <a:ext cx="1279525" cy="646113"/>
          </a:xfrm>
          <a:prstGeom prst="rect">
            <a:avLst/>
          </a:prstGeom>
          <a:noFill/>
        </p:spPr>
        <p:txBody>
          <a:bodyPr wrap="none">
            <a:spAutoFit/>
          </a:bodyPr>
          <a:lstStyle/>
          <a:p>
            <a:pPr>
              <a:defRPr/>
            </a:pPr>
            <a:r>
              <a:rPr lang="en-US" sz="1800" dirty="0">
                <a:solidFill>
                  <a:srgbClr val="FFFF00"/>
                </a:solidFill>
                <a:effectLst>
                  <a:outerShdw blurRad="38100" dist="38100" dir="2700000" algn="tl">
                    <a:srgbClr val="000000">
                      <a:alpha val="43137"/>
                    </a:srgbClr>
                  </a:outerShdw>
                </a:effectLst>
                <a:latin typeface="Arial Narrow" pitchFamily="34" charset="0"/>
              </a:rPr>
              <a:t>Multi</a:t>
            </a:r>
            <a:br>
              <a:rPr lang="en-US" sz="1800" dirty="0">
                <a:solidFill>
                  <a:srgbClr val="FFFF00"/>
                </a:solidFill>
                <a:effectLst>
                  <a:outerShdw blurRad="38100" dist="38100" dir="2700000" algn="tl">
                    <a:srgbClr val="000000">
                      <a:alpha val="43137"/>
                    </a:srgbClr>
                  </a:outerShdw>
                </a:effectLst>
                <a:latin typeface="Arial Narrow" pitchFamily="34" charset="0"/>
              </a:rPr>
            </a:br>
            <a:r>
              <a:rPr lang="en-US" sz="1800" dirty="0">
                <a:solidFill>
                  <a:srgbClr val="FFFF00"/>
                </a:solidFill>
                <a:effectLst>
                  <a:outerShdw blurRad="38100" dist="38100" dir="2700000" algn="tl">
                    <a:srgbClr val="000000">
                      <a:alpha val="43137"/>
                    </a:srgbClr>
                  </a:outerShdw>
                </a:effectLst>
                <a:latin typeface="Arial Narrow" pitchFamily="34" charset="0"/>
              </a:rPr>
              <a:t>Jurisdictional</a:t>
            </a:r>
          </a:p>
        </p:txBody>
      </p:sp>
      <p:sp>
        <p:nvSpPr>
          <p:cNvPr id="9" name="TextBox 8"/>
          <p:cNvSpPr txBox="1"/>
          <p:nvPr/>
        </p:nvSpPr>
        <p:spPr>
          <a:xfrm>
            <a:off x="5438775" y="2400300"/>
            <a:ext cx="902812" cy="646331"/>
          </a:xfrm>
          <a:prstGeom prst="rect">
            <a:avLst/>
          </a:prstGeom>
          <a:noFill/>
        </p:spPr>
        <p:txBody>
          <a:bodyPr wrap="none">
            <a:spAutoFit/>
          </a:bodyPr>
          <a:lstStyle/>
          <a:p>
            <a:pPr>
              <a:defRPr/>
            </a:pPr>
            <a:r>
              <a:rPr lang="en-US" sz="1800" dirty="0">
                <a:solidFill>
                  <a:srgbClr val="FFFF00"/>
                </a:solidFill>
                <a:effectLst>
                  <a:outerShdw blurRad="38100" dist="38100" dir="2700000" algn="tl">
                    <a:srgbClr val="000000">
                      <a:alpha val="43137"/>
                    </a:srgbClr>
                  </a:outerShdw>
                </a:effectLst>
                <a:latin typeface="Arial Narrow" pitchFamily="34" charset="0"/>
              </a:rPr>
              <a:t>Multiple</a:t>
            </a:r>
            <a:br>
              <a:rPr lang="en-US" sz="1800" dirty="0">
                <a:solidFill>
                  <a:srgbClr val="FFFF00"/>
                </a:solidFill>
                <a:effectLst>
                  <a:outerShdw blurRad="38100" dist="38100" dir="2700000" algn="tl">
                    <a:srgbClr val="000000">
                      <a:alpha val="43137"/>
                    </a:srgbClr>
                  </a:outerShdw>
                </a:effectLst>
                <a:latin typeface="Arial Narrow" pitchFamily="34" charset="0"/>
              </a:rPr>
            </a:br>
            <a:r>
              <a:rPr lang="en-US" sz="1800" dirty="0">
                <a:solidFill>
                  <a:srgbClr val="FFFF00"/>
                </a:solidFill>
                <a:effectLst>
                  <a:outerShdw blurRad="38100" dist="38100" dir="2700000" algn="tl">
                    <a:srgbClr val="000000">
                      <a:alpha val="43137"/>
                    </a:srgbClr>
                  </a:outerShdw>
                </a:effectLst>
                <a:latin typeface="Arial Narrow" pitchFamily="34" charset="0"/>
              </a:rPr>
              <a:t>Benefits</a:t>
            </a:r>
          </a:p>
        </p:txBody>
      </p:sp>
      <p:sp>
        <p:nvSpPr>
          <p:cNvPr id="10" name="TextBox 9"/>
          <p:cNvSpPr txBox="1"/>
          <p:nvPr/>
        </p:nvSpPr>
        <p:spPr>
          <a:xfrm>
            <a:off x="5610225" y="3924300"/>
            <a:ext cx="1242649" cy="369332"/>
          </a:xfrm>
          <a:prstGeom prst="rect">
            <a:avLst/>
          </a:prstGeom>
          <a:noFill/>
        </p:spPr>
        <p:txBody>
          <a:bodyPr wrap="none">
            <a:spAutoFit/>
          </a:bodyPr>
          <a:lstStyle/>
          <a:p>
            <a:pPr>
              <a:defRPr/>
            </a:pPr>
            <a:r>
              <a:rPr lang="en-US" sz="1800" dirty="0">
                <a:solidFill>
                  <a:srgbClr val="FFFF00"/>
                </a:solidFill>
                <a:effectLst>
                  <a:outerShdw blurRad="38100" dist="38100" dir="2700000" algn="tl">
                    <a:srgbClr val="000000">
                      <a:alpha val="43137"/>
                    </a:srgbClr>
                  </a:outerShdw>
                </a:effectLst>
                <a:latin typeface="Arial Narrow" pitchFamily="34" charset="0"/>
              </a:rPr>
              <a:t>Sustainable</a:t>
            </a:r>
          </a:p>
        </p:txBody>
      </p:sp>
      <p:sp>
        <p:nvSpPr>
          <p:cNvPr id="11" name="TextBox 10"/>
          <p:cNvSpPr txBox="1"/>
          <p:nvPr/>
        </p:nvSpPr>
        <p:spPr>
          <a:xfrm>
            <a:off x="2295525" y="3848100"/>
            <a:ext cx="1312155" cy="646331"/>
          </a:xfrm>
          <a:prstGeom prst="rect">
            <a:avLst/>
          </a:prstGeom>
          <a:noFill/>
        </p:spPr>
        <p:txBody>
          <a:bodyPr wrap="none">
            <a:spAutoFit/>
          </a:bodyPr>
          <a:lstStyle/>
          <a:p>
            <a:pPr>
              <a:defRPr/>
            </a:pPr>
            <a:r>
              <a:rPr lang="en-US" sz="1800" dirty="0">
                <a:solidFill>
                  <a:srgbClr val="FFFF00"/>
                </a:solidFill>
                <a:effectLst>
                  <a:outerShdw blurRad="38100" dist="38100" dir="2700000" algn="tl">
                    <a:srgbClr val="000000">
                      <a:alpha val="43137"/>
                    </a:srgbClr>
                  </a:outerShdw>
                </a:effectLst>
                <a:latin typeface="Arial Narrow" pitchFamily="34" charset="0"/>
              </a:rPr>
              <a:t>Env. Justice/</a:t>
            </a:r>
            <a:br>
              <a:rPr lang="en-US" sz="1800" dirty="0">
                <a:solidFill>
                  <a:srgbClr val="FFFF00"/>
                </a:solidFill>
                <a:effectLst>
                  <a:outerShdw blurRad="38100" dist="38100" dir="2700000" algn="tl">
                    <a:srgbClr val="000000">
                      <a:alpha val="43137"/>
                    </a:srgbClr>
                  </a:outerShdw>
                </a:effectLst>
                <a:latin typeface="Arial Narrow" pitchFamily="34" charset="0"/>
              </a:rPr>
            </a:br>
            <a:r>
              <a:rPr lang="en-US" sz="1800" dirty="0">
                <a:solidFill>
                  <a:srgbClr val="FFFF00"/>
                </a:solidFill>
                <a:effectLst>
                  <a:outerShdw blurRad="38100" dist="38100" dir="2700000" algn="tl">
                    <a:srgbClr val="000000">
                      <a:alpha val="43137"/>
                    </a:srgbClr>
                  </a:outerShdw>
                </a:effectLst>
                <a:latin typeface="Arial Narrow" pitchFamily="34" charset="0"/>
              </a:rPr>
              <a:t>DAC</a:t>
            </a:r>
          </a:p>
        </p:txBody>
      </p:sp>
      <p:sp>
        <p:nvSpPr>
          <p:cNvPr id="12" name="TextBox 11"/>
          <p:cNvSpPr txBox="1"/>
          <p:nvPr/>
        </p:nvSpPr>
        <p:spPr>
          <a:xfrm>
            <a:off x="3276600" y="4981575"/>
            <a:ext cx="1069975" cy="646113"/>
          </a:xfrm>
          <a:prstGeom prst="rect">
            <a:avLst/>
          </a:prstGeom>
          <a:noFill/>
        </p:spPr>
        <p:txBody>
          <a:bodyPr wrap="none">
            <a:spAutoFit/>
          </a:bodyPr>
          <a:lstStyle/>
          <a:p>
            <a:pPr>
              <a:defRPr/>
            </a:pPr>
            <a:r>
              <a:rPr lang="en-US" sz="1800" dirty="0">
                <a:solidFill>
                  <a:srgbClr val="FFFF00"/>
                </a:solidFill>
                <a:effectLst>
                  <a:outerShdw blurRad="38100" dist="38100" dir="2700000" algn="tl">
                    <a:srgbClr val="000000">
                      <a:alpha val="43137"/>
                    </a:srgbClr>
                  </a:outerShdw>
                </a:effectLst>
                <a:latin typeface="Arial Narrow" pitchFamily="34" charset="0"/>
              </a:rPr>
              <a:t>Ready to</a:t>
            </a:r>
            <a:br>
              <a:rPr lang="en-US" sz="1800" dirty="0">
                <a:solidFill>
                  <a:srgbClr val="FFFF00"/>
                </a:solidFill>
                <a:effectLst>
                  <a:outerShdw blurRad="38100" dist="38100" dir="2700000" algn="tl">
                    <a:srgbClr val="000000">
                      <a:alpha val="43137"/>
                    </a:srgbClr>
                  </a:outerShdw>
                </a:effectLst>
                <a:latin typeface="Arial Narrow" pitchFamily="34" charset="0"/>
              </a:rPr>
            </a:br>
            <a:r>
              <a:rPr lang="en-US" sz="1800" dirty="0">
                <a:solidFill>
                  <a:srgbClr val="FFFF00"/>
                </a:solidFill>
                <a:effectLst>
                  <a:outerShdw blurRad="38100" dist="38100" dir="2700000" algn="tl">
                    <a:srgbClr val="000000">
                      <a:alpha val="43137"/>
                    </a:srgbClr>
                  </a:outerShdw>
                </a:effectLst>
                <a:latin typeface="Arial Narrow" pitchFamily="34" charset="0"/>
              </a:rPr>
              <a:t>Implement</a:t>
            </a:r>
          </a:p>
        </p:txBody>
      </p:sp>
      <p:sp>
        <p:nvSpPr>
          <p:cNvPr id="13" name="TextBox 12"/>
          <p:cNvSpPr txBox="1"/>
          <p:nvPr/>
        </p:nvSpPr>
        <p:spPr>
          <a:xfrm>
            <a:off x="4695825" y="4886325"/>
            <a:ext cx="1231427" cy="923330"/>
          </a:xfrm>
          <a:prstGeom prst="rect">
            <a:avLst/>
          </a:prstGeom>
          <a:noFill/>
        </p:spPr>
        <p:txBody>
          <a:bodyPr wrap="none">
            <a:spAutoFit/>
          </a:bodyPr>
          <a:lstStyle/>
          <a:p>
            <a:pPr>
              <a:defRPr/>
            </a:pPr>
            <a:r>
              <a:rPr lang="en-US" sz="1800" dirty="0">
                <a:solidFill>
                  <a:srgbClr val="FFFF00"/>
                </a:solidFill>
                <a:effectLst>
                  <a:outerShdw blurRad="38100" dist="38100" dir="2700000" algn="tl">
                    <a:srgbClr val="000000">
                      <a:alpha val="43137"/>
                    </a:srgbClr>
                  </a:outerShdw>
                </a:effectLst>
                <a:latin typeface="Arial Narrow" pitchFamily="34" charset="0"/>
              </a:rPr>
              <a:t>Adaptability</a:t>
            </a:r>
            <a:br>
              <a:rPr lang="en-US" sz="1800" dirty="0">
                <a:solidFill>
                  <a:srgbClr val="FFFF00"/>
                </a:solidFill>
                <a:effectLst>
                  <a:outerShdw blurRad="38100" dist="38100" dir="2700000" algn="tl">
                    <a:srgbClr val="000000">
                      <a:alpha val="43137"/>
                    </a:srgbClr>
                  </a:outerShdw>
                </a:effectLst>
                <a:latin typeface="Arial Narrow" pitchFamily="34" charset="0"/>
              </a:rPr>
            </a:br>
            <a:r>
              <a:rPr lang="en-US" sz="1800" dirty="0">
                <a:solidFill>
                  <a:srgbClr val="FFFF00"/>
                </a:solidFill>
                <a:effectLst>
                  <a:outerShdw blurRad="38100" dist="38100" dir="2700000" algn="tl">
                    <a:srgbClr val="000000">
                      <a:alpha val="43137"/>
                    </a:srgbClr>
                  </a:outerShdw>
                </a:effectLst>
                <a:latin typeface="Arial Narrow" pitchFamily="34" charset="0"/>
              </a:rPr>
              <a:t>to Climate</a:t>
            </a:r>
            <a:br>
              <a:rPr lang="en-US" sz="1800" dirty="0">
                <a:solidFill>
                  <a:srgbClr val="FFFF00"/>
                </a:solidFill>
                <a:effectLst>
                  <a:outerShdw blurRad="38100" dist="38100" dir="2700000" algn="tl">
                    <a:srgbClr val="000000">
                      <a:alpha val="43137"/>
                    </a:srgbClr>
                  </a:outerShdw>
                </a:effectLst>
                <a:latin typeface="Arial Narrow" pitchFamily="34" charset="0"/>
              </a:rPr>
            </a:br>
            <a:r>
              <a:rPr lang="en-US" sz="1800" dirty="0">
                <a:solidFill>
                  <a:srgbClr val="FFFF00"/>
                </a:solidFill>
                <a:effectLst>
                  <a:outerShdw blurRad="38100" dist="38100" dir="2700000" algn="tl">
                    <a:srgbClr val="000000">
                      <a:alpha val="43137"/>
                    </a:srgbClr>
                  </a:outerShdw>
                </a:effectLst>
                <a:latin typeface="Arial Narrow" pitchFamily="34" charset="0"/>
              </a:rPr>
              <a:t>Change</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000066"/>
                </a:solidFill>
              </a:rPr>
              <a:t>Biggest Bang for Buck: </a:t>
            </a:r>
            <a:br>
              <a:rPr lang="en-US" sz="4000" b="1" dirty="0" smtClean="0">
                <a:solidFill>
                  <a:srgbClr val="000066"/>
                </a:solidFill>
              </a:rPr>
            </a:br>
            <a:r>
              <a:rPr lang="en-US" sz="4000" b="1" dirty="0" smtClean="0">
                <a:solidFill>
                  <a:srgbClr val="000066"/>
                </a:solidFill>
              </a:rPr>
              <a:t>Water Use Efficiency</a:t>
            </a:r>
          </a:p>
        </p:txBody>
      </p:sp>
      <p:pic>
        <p:nvPicPr>
          <p:cNvPr id="16387" name="Picture 3"/>
          <p:cNvPicPr>
            <a:picLocks noGrp="1" noChangeAspect="1" noChangeArrowheads="1"/>
          </p:cNvPicPr>
          <p:nvPr>
            <p:ph type="body" idx="1"/>
          </p:nvPr>
        </p:nvPicPr>
        <p:blipFill>
          <a:blip r:embed="rId2"/>
          <a:srcRect l="5763" t="6229" r="4639" b="6229"/>
          <a:stretch>
            <a:fillRect/>
          </a:stretch>
        </p:blipFill>
        <p:spPr bwMode="auto">
          <a:xfrm>
            <a:off x="3590925" y="1676400"/>
            <a:ext cx="5553075" cy="4260850"/>
          </a:xfrm>
          <a:noFill/>
          <a:ln>
            <a:miter lim="800000"/>
            <a:headEnd/>
            <a:tailEnd/>
          </a:ln>
        </p:spPr>
      </p:pic>
      <p:pic>
        <p:nvPicPr>
          <p:cNvPr id="16388" name="Picture 4" descr="MP%20Rotator"/>
          <p:cNvPicPr>
            <a:picLocks noChangeAspect="1" noChangeArrowheads="1"/>
          </p:cNvPicPr>
          <p:nvPr/>
        </p:nvPicPr>
        <p:blipFill>
          <a:blip r:embed="rId3"/>
          <a:srcRect/>
          <a:stretch>
            <a:fillRect/>
          </a:stretch>
        </p:blipFill>
        <p:spPr bwMode="auto">
          <a:xfrm>
            <a:off x="228600" y="4114800"/>
            <a:ext cx="3276600" cy="2451100"/>
          </a:xfrm>
          <a:prstGeom prst="rect">
            <a:avLst/>
          </a:prstGeom>
          <a:noFill/>
          <a:ln w="9525">
            <a:noFill/>
            <a:miter lim="800000"/>
            <a:headEnd/>
            <a:tailEnd/>
          </a:ln>
        </p:spPr>
      </p:pic>
      <p:pic>
        <p:nvPicPr>
          <p:cNvPr id="16389" name="Picture 5" descr="http://www.usbr.gov/lc/images/conservation/dripirrigation.jpg"/>
          <p:cNvPicPr>
            <a:picLocks noChangeAspect="1" noChangeArrowheads="1"/>
          </p:cNvPicPr>
          <p:nvPr/>
        </p:nvPicPr>
        <p:blipFill>
          <a:blip r:embed="rId4" r:link="rId5"/>
          <a:srcRect/>
          <a:stretch>
            <a:fillRect/>
          </a:stretch>
        </p:blipFill>
        <p:spPr bwMode="auto">
          <a:xfrm>
            <a:off x="609600" y="1676400"/>
            <a:ext cx="2895600" cy="2454275"/>
          </a:xfrm>
          <a:prstGeom prst="rect">
            <a:avLst/>
          </a:prstGeom>
          <a:noFill/>
          <a:ln w="9525">
            <a:noFill/>
            <a:miter lim="800000"/>
            <a:headEnd/>
            <a:tailEnd/>
          </a:ln>
        </p:spPr>
      </p:pic>
      <p:sp>
        <p:nvSpPr>
          <p:cNvPr id="16390" name="Text Box 6"/>
          <p:cNvSpPr txBox="1">
            <a:spLocks noChangeArrowheads="1"/>
          </p:cNvSpPr>
          <p:nvPr/>
        </p:nvSpPr>
        <p:spPr bwMode="auto">
          <a:xfrm>
            <a:off x="3886200" y="1752600"/>
            <a:ext cx="2895600" cy="701675"/>
          </a:xfrm>
          <a:prstGeom prst="rect">
            <a:avLst/>
          </a:prstGeom>
          <a:solidFill>
            <a:srgbClr val="111111"/>
          </a:solidFill>
          <a:ln w="9525" algn="ctr">
            <a:noFill/>
            <a:miter lim="800000"/>
            <a:headEnd/>
            <a:tailEnd/>
          </a:ln>
        </p:spPr>
        <p:txBody>
          <a:bodyPr>
            <a:spAutoFit/>
          </a:bodyPr>
          <a:lstStyle/>
          <a:p>
            <a:pPr>
              <a:spcBef>
                <a:spcPct val="50000"/>
              </a:spcBef>
            </a:pPr>
            <a:endParaRPr lang="en-US" dirty="0"/>
          </a:p>
        </p:txBody>
      </p:sp>
      <p:pic>
        <p:nvPicPr>
          <p:cNvPr id="16391" name="Picture 5" descr="lapel pin - no bkgrd"/>
          <p:cNvPicPr>
            <a:picLocks noChangeAspect="1" noChangeArrowheads="1"/>
          </p:cNvPicPr>
          <p:nvPr/>
        </p:nvPicPr>
        <p:blipFill>
          <a:blip r:embed="rId6"/>
          <a:srcRect/>
          <a:stretch>
            <a:fillRect/>
          </a:stretch>
        </p:blipFill>
        <p:spPr bwMode="auto">
          <a:xfrm>
            <a:off x="0" y="228600"/>
            <a:ext cx="914400" cy="914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Rot="1" noChangeArrowheads="1"/>
          </p:cNvSpPr>
          <p:nvPr>
            <p:ph type="title"/>
          </p:nvPr>
        </p:nvSpPr>
        <p:spPr/>
        <p:txBody>
          <a:bodyPr/>
          <a:lstStyle/>
          <a:p>
            <a:pPr eaLnBrk="1" hangingPunct="1">
              <a:defRPr/>
            </a:pPr>
            <a:r>
              <a:rPr lang="en-US" b="1" dirty="0">
                <a:solidFill>
                  <a:srgbClr val="100084"/>
                </a:solidFill>
              </a:rPr>
              <a:t>Value Water Differently</a:t>
            </a:r>
            <a:r>
              <a:rPr lang="en-US" dirty="0"/>
              <a:t/>
            </a:r>
            <a:br>
              <a:rPr lang="en-US" dirty="0"/>
            </a:br>
            <a:endParaRPr lang="en-US" sz="4000" b="1" dirty="0">
              <a:solidFill>
                <a:srgbClr val="100084"/>
              </a:solidFill>
              <a:effectLst>
                <a:outerShdw blurRad="38100" dist="38100" dir="2700000" algn="tl">
                  <a:srgbClr val="000000"/>
                </a:outerShdw>
              </a:effectLst>
            </a:endParaRPr>
          </a:p>
        </p:txBody>
      </p:sp>
      <p:sp>
        <p:nvSpPr>
          <p:cNvPr id="31747" name="Rectangle 3"/>
          <p:cNvSpPr>
            <a:spLocks noGrp="1" noChangeArrowheads="1"/>
          </p:cNvSpPr>
          <p:nvPr>
            <p:ph type="body" idx="1"/>
          </p:nvPr>
        </p:nvSpPr>
        <p:spPr bwMode="auto">
          <a:xfrm>
            <a:off x="0" y="1981200"/>
            <a:ext cx="5486400" cy="4525963"/>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spcBef>
                <a:spcPct val="45000"/>
              </a:spcBef>
              <a:buFont typeface="Arial" pitchFamily="34" charset="0"/>
              <a:buChar char="•"/>
            </a:pPr>
            <a:r>
              <a:rPr lang="en-US" sz="2600" dirty="0" smtClean="0">
                <a:solidFill>
                  <a:srgbClr val="FFFF00"/>
                </a:solidFill>
              </a:rPr>
              <a:t>Develop a “Water Ethic”</a:t>
            </a:r>
          </a:p>
          <a:p>
            <a:pPr lvl="1" eaLnBrk="1" hangingPunct="1">
              <a:spcBef>
                <a:spcPct val="45000"/>
              </a:spcBef>
              <a:buFont typeface="Arial" pitchFamily="34" charset="0"/>
              <a:buChar char="•"/>
            </a:pPr>
            <a:r>
              <a:rPr lang="en-US" sz="2600" dirty="0" smtClean="0">
                <a:solidFill>
                  <a:srgbClr val="FFFF00"/>
                </a:solidFill>
              </a:rPr>
              <a:t>Price water using Allocated Tiered Rates to set price points and to reflect true costs.</a:t>
            </a:r>
          </a:p>
          <a:p>
            <a:pPr lvl="1" eaLnBrk="1" hangingPunct="1">
              <a:spcBef>
                <a:spcPct val="45000"/>
              </a:spcBef>
              <a:buFont typeface="Arial" pitchFamily="34" charset="0"/>
              <a:buChar char="•"/>
            </a:pPr>
            <a:r>
              <a:rPr lang="en-US" sz="2600" dirty="0" smtClean="0">
                <a:solidFill>
                  <a:srgbClr val="FFFF00"/>
                </a:solidFill>
              </a:rPr>
              <a:t>Value of water to region exceeds its dollar cost</a:t>
            </a:r>
          </a:p>
          <a:p>
            <a:pPr lvl="1" eaLnBrk="1" hangingPunct="1">
              <a:buFontTx/>
              <a:buNone/>
            </a:pPr>
            <a:endParaRPr lang="en-US" sz="2600" dirty="0" smtClean="0"/>
          </a:p>
        </p:txBody>
      </p:sp>
      <p:pic>
        <p:nvPicPr>
          <p:cNvPr id="31748" name="Picture 4" descr="lapel pin - no bkgrd"/>
          <p:cNvPicPr>
            <a:picLocks noChangeAspect="1" noChangeArrowheads="1"/>
          </p:cNvPicPr>
          <p:nvPr/>
        </p:nvPicPr>
        <p:blipFill>
          <a:blip r:embed="rId3"/>
          <a:srcRect/>
          <a:stretch>
            <a:fillRect/>
          </a:stretch>
        </p:blipFill>
        <p:spPr bwMode="auto">
          <a:xfrm>
            <a:off x="0" y="5943600"/>
            <a:ext cx="914400" cy="914400"/>
          </a:xfrm>
          <a:prstGeom prst="rect">
            <a:avLst/>
          </a:prstGeom>
          <a:noFill/>
          <a:ln w="9525">
            <a:noFill/>
            <a:miter lim="800000"/>
            <a:headEnd/>
            <a:tailEnd/>
          </a:ln>
        </p:spPr>
      </p:pic>
      <p:pic>
        <p:nvPicPr>
          <p:cNvPr id="31749" name="Picture 5" descr="waterRates"/>
          <p:cNvPicPr>
            <a:picLocks noChangeAspect="1" noChangeArrowheads="1"/>
          </p:cNvPicPr>
          <p:nvPr/>
        </p:nvPicPr>
        <p:blipFill>
          <a:blip r:embed="rId4"/>
          <a:srcRect/>
          <a:stretch>
            <a:fillRect/>
          </a:stretch>
        </p:blipFill>
        <p:spPr bwMode="auto">
          <a:xfrm>
            <a:off x="6324600" y="1905000"/>
            <a:ext cx="2432050" cy="3562350"/>
          </a:xfrm>
          <a:prstGeom prst="rect">
            <a:avLst/>
          </a:prstGeom>
          <a:noFill/>
          <a:ln w="9525">
            <a:noFill/>
            <a:miter lim="800000"/>
            <a:headEnd/>
            <a:tailEnd/>
          </a:ln>
        </p:spPr>
      </p:pic>
      <p:pic>
        <p:nvPicPr>
          <p:cNvPr id="31750" name="Picture 5" descr="lapel pin - no bkgrd"/>
          <p:cNvPicPr>
            <a:picLocks noChangeAspect="1" noChangeArrowheads="1"/>
          </p:cNvPicPr>
          <p:nvPr/>
        </p:nvPicPr>
        <p:blipFill>
          <a:blip r:embed="rId3"/>
          <a:srcRect/>
          <a:stretch>
            <a:fillRect/>
          </a:stretch>
        </p:blipFill>
        <p:spPr bwMode="auto">
          <a:xfrm>
            <a:off x="0" y="304800"/>
            <a:ext cx="914400" cy="914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533400"/>
            <a:ext cx="82296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600" b="1" dirty="0" smtClean="0">
                <a:solidFill>
                  <a:schemeClr val="accent2"/>
                </a:solidFill>
              </a:rPr>
              <a:t>Manage Rainfall as a Resource</a:t>
            </a:r>
          </a:p>
        </p:txBody>
      </p:sp>
      <p:sp>
        <p:nvSpPr>
          <p:cNvPr id="21507" name="Rectangle 3"/>
          <p:cNvSpPr>
            <a:spLocks noGrp="1" noChangeArrowheads="1"/>
          </p:cNvSpPr>
          <p:nvPr>
            <p:ph type="body" idx="1"/>
          </p:nvPr>
        </p:nvSpPr>
        <p:spPr bwMode="auto">
          <a:xfrm>
            <a:off x="4267200" y="1295400"/>
            <a:ext cx="46482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dirty="0" smtClean="0">
                <a:solidFill>
                  <a:srgbClr val="FFFF00"/>
                </a:solidFill>
              </a:rPr>
              <a:t>Provide appropriate flood control capacity and other benefits to the community</a:t>
            </a:r>
          </a:p>
          <a:p>
            <a:pPr eaLnBrk="1" hangingPunct="1">
              <a:lnSpc>
                <a:spcPct val="80000"/>
              </a:lnSpc>
            </a:pPr>
            <a:endParaRPr lang="en-US" dirty="0" smtClean="0">
              <a:solidFill>
                <a:srgbClr val="FFFF00"/>
              </a:solidFill>
            </a:endParaRPr>
          </a:p>
          <a:p>
            <a:pPr eaLnBrk="1" hangingPunct="1">
              <a:lnSpc>
                <a:spcPct val="80000"/>
              </a:lnSpc>
            </a:pPr>
            <a:r>
              <a:rPr lang="en-US" dirty="0" smtClean="0">
                <a:solidFill>
                  <a:srgbClr val="FFFF00"/>
                </a:solidFill>
              </a:rPr>
              <a:t>Maximize beneficial use of rain water </a:t>
            </a:r>
          </a:p>
        </p:txBody>
      </p:sp>
      <p:pic>
        <p:nvPicPr>
          <p:cNvPr id="21508" name="Picture 4" descr="slide82"/>
          <p:cNvPicPr>
            <a:picLocks noChangeAspect="1" noChangeArrowheads="1"/>
          </p:cNvPicPr>
          <p:nvPr/>
        </p:nvPicPr>
        <p:blipFill>
          <a:blip r:embed="rId3"/>
          <a:srcRect/>
          <a:stretch>
            <a:fillRect/>
          </a:stretch>
        </p:blipFill>
        <p:spPr bwMode="auto">
          <a:xfrm>
            <a:off x="304800" y="2209800"/>
            <a:ext cx="3810000" cy="2857500"/>
          </a:xfrm>
          <a:prstGeom prst="rect">
            <a:avLst/>
          </a:prstGeom>
          <a:noFill/>
          <a:ln w="9525">
            <a:noFill/>
            <a:miter lim="800000"/>
            <a:headEnd/>
            <a:tailEnd/>
          </a:ln>
        </p:spPr>
      </p:pic>
      <p:pic>
        <p:nvPicPr>
          <p:cNvPr id="21509" name="Picture 5" descr="lapel pin - no bkgrd"/>
          <p:cNvPicPr>
            <a:picLocks noChangeAspect="1" noChangeArrowheads="1"/>
          </p:cNvPicPr>
          <p:nvPr/>
        </p:nvPicPr>
        <p:blipFill>
          <a:blip r:embed="rId4"/>
          <a:srcRect/>
          <a:stretch>
            <a:fillRect/>
          </a:stretch>
        </p:blipFill>
        <p:spPr bwMode="auto">
          <a:xfrm>
            <a:off x="0" y="304800"/>
            <a:ext cx="914400" cy="914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chemeClr val="accent2"/>
                </a:solidFill>
              </a:rPr>
              <a:t>Management in a Flashy World</a:t>
            </a:r>
            <a:endParaRPr lang="en-US" sz="4000" b="1" dirty="0">
              <a:solidFill>
                <a:schemeClr val="accent2"/>
              </a:solidFill>
            </a:endParaRPr>
          </a:p>
        </p:txBody>
      </p:sp>
      <p:pic>
        <p:nvPicPr>
          <p:cNvPr id="4" name="Content Placeholder 3" descr="Picture2.jpg"/>
          <p:cNvPicPr>
            <a:picLocks noGrp="1" noChangeAspect="1"/>
          </p:cNvPicPr>
          <p:nvPr>
            <p:ph idx="1"/>
          </p:nvPr>
        </p:nvPicPr>
        <p:blipFill>
          <a:blip r:embed="rId2"/>
          <a:stretch>
            <a:fillRect/>
          </a:stretch>
        </p:blipFill>
        <p:spPr>
          <a:xfrm>
            <a:off x="228600" y="1600200"/>
            <a:ext cx="3846487" cy="2743200"/>
          </a:xfrm>
        </p:spPr>
      </p:pic>
      <p:pic>
        <p:nvPicPr>
          <p:cNvPr id="5122" name="Picture 2" descr="K:\Photos\Storm pics 2002 &amp; 05\pe-pix-2003-12-26-021-lytle-creek.jpg"/>
          <p:cNvPicPr>
            <a:picLocks noChangeAspect="1" noChangeArrowheads="1"/>
          </p:cNvPicPr>
          <p:nvPr/>
        </p:nvPicPr>
        <p:blipFill>
          <a:blip r:embed="rId3"/>
          <a:srcRect/>
          <a:stretch>
            <a:fillRect/>
          </a:stretch>
        </p:blipFill>
        <p:spPr bwMode="auto">
          <a:xfrm>
            <a:off x="4419600" y="3886200"/>
            <a:ext cx="4114800" cy="2743200"/>
          </a:xfrm>
          <a:prstGeom prst="rect">
            <a:avLst/>
          </a:prstGeom>
          <a:noFill/>
        </p:spPr>
      </p:pic>
      <p:sp>
        <p:nvSpPr>
          <p:cNvPr id="6" name="Circular Arrow 5"/>
          <p:cNvSpPr/>
          <p:nvPr/>
        </p:nvSpPr>
        <p:spPr bwMode="auto">
          <a:xfrm>
            <a:off x="5410200" y="2667000"/>
            <a:ext cx="978408" cy="978408"/>
          </a:xfrm>
          <a:prstGeom prst="circular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en-US" sz="4000" b="0" i="0" u="none" strike="noStrike" cap="none" normalizeH="0" baseline="0" dirty="0" smtClean="0">
              <a:ln>
                <a:noFill/>
              </a:ln>
              <a:solidFill>
                <a:schemeClr val="bg1"/>
              </a:solidFill>
              <a:effectLst/>
              <a:latin typeface="Arial"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bwMode="auto">
          <a:xfrm>
            <a:off x="0" y="365125"/>
            <a:ext cx="9144000" cy="701675"/>
          </a:xfrm>
          <a:noFill/>
          <a:ln cap="flat" algn="ctr">
            <a:miter lim="800000"/>
            <a:headEnd/>
            <a:tailEnd/>
          </a:ln>
        </p:spPr>
        <p:txBody>
          <a:bodyPr vert="horz" wrap="square" lIns="91440" tIns="45720" rIns="91440" bIns="45720" numCol="1" anchor="t" anchorCtr="0" compatLnSpc="1">
            <a:prstTxWarp prst="textNoShape">
              <a:avLst/>
            </a:prstTxWarp>
            <a:spAutoFit/>
          </a:bodyPr>
          <a:lstStyle/>
          <a:p>
            <a:r>
              <a:rPr lang="en-US" sz="4000" b="1" dirty="0">
                <a:solidFill>
                  <a:schemeClr val="accent2"/>
                </a:solidFill>
              </a:rPr>
              <a:t>Santa Ana vs. Mississippi</a:t>
            </a:r>
          </a:p>
        </p:txBody>
      </p:sp>
      <p:sp>
        <p:nvSpPr>
          <p:cNvPr id="616451" name="Rectangle 3"/>
          <p:cNvSpPr>
            <a:spLocks noGrp="1" noChangeArrowheads="1"/>
          </p:cNvSpPr>
          <p:nvPr>
            <p:ph type="body" sz="half" idx="2"/>
          </p:nvPr>
        </p:nvSpPr>
        <p:spPr bwMode="auto">
          <a:xfrm>
            <a:off x="228600" y="4191000"/>
            <a:ext cx="8610600" cy="1828800"/>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sz="2400" b="1" dirty="0">
                <a:solidFill>
                  <a:srgbClr val="FFFF00"/>
                </a:solidFill>
              </a:rPr>
              <a:t>The Santa Ana River goes from 1,880 feet in elevation down to sea level in only 96 miles.</a:t>
            </a:r>
          </a:p>
          <a:p>
            <a:pPr marL="0" indent="0">
              <a:buFontTx/>
              <a:buNone/>
            </a:pPr>
            <a:endParaRPr lang="en-US" sz="1000" b="1" dirty="0">
              <a:solidFill>
                <a:srgbClr val="FFFF00"/>
              </a:solidFill>
            </a:endParaRPr>
          </a:p>
          <a:p>
            <a:pPr marL="0" indent="0">
              <a:buFontTx/>
              <a:buNone/>
            </a:pPr>
            <a:r>
              <a:rPr lang="en-US" sz="2400" b="1" dirty="0">
                <a:solidFill>
                  <a:srgbClr val="FFFF00"/>
                </a:solidFill>
              </a:rPr>
              <a:t>The Mississippi River goes from 1,475 feet in elevation down to sea level in 2,320 miles.</a:t>
            </a:r>
          </a:p>
        </p:txBody>
      </p:sp>
      <p:pic>
        <p:nvPicPr>
          <p:cNvPr id="616452" name="Picture 4" descr="Graph 1a"/>
          <p:cNvPicPr>
            <a:picLocks noGrp="1" noChangeAspect="1" noChangeArrowheads="1"/>
          </p:cNvPicPr>
          <p:nvPr>
            <p:ph sz="half" idx="1"/>
          </p:nvPr>
        </p:nvPicPr>
        <p:blipFill>
          <a:blip r:embed="rId2"/>
          <a:srcRect/>
          <a:stretch>
            <a:fillRect/>
          </a:stretch>
        </p:blipFill>
        <p:spPr bwMode="auto">
          <a:xfrm>
            <a:off x="1571625" y="1474788"/>
            <a:ext cx="5988050" cy="2759075"/>
          </a:xfrm>
          <a:noFill/>
        </p:spPr>
      </p:pic>
      <p:pic>
        <p:nvPicPr>
          <p:cNvPr id="616453" name="Picture 5" descr="lapel pin - no bkgrd"/>
          <p:cNvPicPr>
            <a:picLocks noChangeAspect="1" noChangeArrowheads="1"/>
          </p:cNvPicPr>
          <p:nvPr/>
        </p:nvPicPr>
        <p:blipFill>
          <a:blip r:embed="rId3"/>
          <a:srcRect/>
          <a:stretch>
            <a:fillRect/>
          </a:stretch>
        </p:blipFill>
        <p:spPr bwMode="auto">
          <a:xfrm>
            <a:off x="228600" y="228600"/>
            <a:ext cx="914400" cy="914400"/>
          </a:xfrm>
          <a:prstGeom prst="rect">
            <a:avLst/>
          </a:prstGeom>
          <a:noFill/>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bwMode="auto">
          <a:xfrm>
            <a:off x="0" y="277813"/>
            <a:ext cx="9144000" cy="701675"/>
          </a:xfrm>
          <a:noFill/>
          <a:ln cap="flat" algn="ctr">
            <a:miter lim="800000"/>
            <a:headEnd/>
            <a:tailEnd/>
          </a:ln>
        </p:spPr>
        <p:txBody>
          <a:bodyPr vert="horz" wrap="square" lIns="91440" tIns="45720" rIns="91440" bIns="45720" numCol="1" anchor="t" anchorCtr="0" compatLnSpc="1">
            <a:prstTxWarp prst="textNoShape">
              <a:avLst/>
            </a:prstTxWarp>
            <a:spAutoFit/>
          </a:bodyPr>
          <a:lstStyle/>
          <a:p>
            <a:r>
              <a:rPr lang="en-US" sz="4000" b="1" dirty="0">
                <a:solidFill>
                  <a:schemeClr val="accent2"/>
                </a:solidFill>
              </a:rPr>
              <a:t>Santa Ana vs. Mississippi</a:t>
            </a:r>
          </a:p>
        </p:txBody>
      </p:sp>
      <p:pic>
        <p:nvPicPr>
          <p:cNvPr id="617475" name="Picture 3" descr="Graph 2"/>
          <p:cNvPicPr>
            <a:picLocks noGrp="1" noChangeAspect="1" noChangeArrowheads="1"/>
          </p:cNvPicPr>
          <p:nvPr>
            <p:ph sz="half" idx="1"/>
          </p:nvPr>
        </p:nvPicPr>
        <p:blipFill>
          <a:blip r:embed="rId2"/>
          <a:srcRect r="6830"/>
          <a:stretch>
            <a:fillRect/>
          </a:stretch>
        </p:blipFill>
        <p:spPr bwMode="auto">
          <a:xfrm>
            <a:off x="381000" y="1524000"/>
            <a:ext cx="3979863" cy="4495800"/>
          </a:xfrm>
          <a:noFill/>
        </p:spPr>
      </p:pic>
      <p:sp>
        <p:nvSpPr>
          <p:cNvPr id="617476" name="Rectangle 4"/>
          <p:cNvSpPr>
            <a:spLocks noGrp="1" noChangeArrowheads="1"/>
          </p:cNvSpPr>
          <p:nvPr>
            <p:ph type="body" sz="half" idx="2"/>
          </p:nvPr>
        </p:nvSpPr>
        <p:spPr bwMode="auto">
          <a:xfrm>
            <a:off x="4953000" y="1600200"/>
            <a:ext cx="3962400" cy="4267200"/>
          </a:xfrm>
          <a:noFill/>
          <a:ln>
            <a:miter lim="800000"/>
            <a:headEnd/>
            <a:tailEnd/>
          </a:ln>
        </p:spPr>
        <p:txBody>
          <a:bodyPr vert="horz" wrap="square" lIns="91440" tIns="45720" rIns="91440" bIns="45720" numCol="1" anchor="ctr" anchorCtr="1" compatLnSpc="1">
            <a:prstTxWarp prst="textNoShape">
              <a:avLst/>
            </a:prstTxWarp>
          </a:bodyPr>
          <a:lstStyle/>
          <a:p>
            <a:pPr marL="0" indent="0">
              <a:buFontTx/>
              <a:buNone/>
            </a:pPr>
            <a:r>
              <a:rPr lang="en-US" sz="2400" b="1" dirty="0">
                <a:solidFill>
                  <a:srgbClr val="FFFF00"/>
                </a:solidFill>
              </a:rPr>
              <a:t>The Santa Ana River drops 19.5 feet in elevation per mile.</a:t>
            </a:r>
          </a:p>
          <a:p>
            <a:pPr marL="0" indent="0">
              <a:buFontTx/>
              <a:buNone/>
            </a:pPr>
            <a:endParaRPr lang="en-US" sz="2400" b="1" dirty="0">
              <a:solidFill>
                <a:srgbClr val="FFFF00"/>
              </a:solidFill>
            </a:endParaRPr>
          </a:p>
          <a:p>
            <a:pPr marL="0" indent="0">
              <a:buFontTx/>
              <a:buNone/>
            </a:pPr>
            <a:r>
              <a:rPr lang="en-US" sz="2400" b="1" dirty="0">
                <a:solidFill>
                  <a:srgbClr val="FFFF00"/>
                </a:solidFill>
              </a:rPr>
              <a:t>By comparison, the Mississippi River only drops 0.6 feet in elevation per mile. </a:t>
            </a:r>
          </a:p>
        </p:txBody>
      </p:sp>
      <p:pic>
        <p:nvPicPr>
          <p:cNvPr id="617478" name="Picture 6" descr="lapel pin - no bkgrd"/>
          <p:cNvPicPr>
            <a:picLocks noChangeAspect="1" noChangeArrowheads="1"/>
          </p:cNvPicPr>
          <p:nvPr/>
        </p:nvPicPr>
        <p:blipFill>
          <a:blip r:embed="rId3"/>
          <a:srcRect/>
          <a:stretch>
            <a:fillRect/>
          </a:stretch>
        </p:blipFill>
        <p:spPr bwMode="auto">
          <a:xfrm>
            <a:off x="228600" y="228600"/>
            <a:ext cx="914400" cy="914400"/>
          </a:xfrm>
          <a:prstGeom prst="rect">
            <a:avLst/>
          </a:prstGeom>
          <a:noFill/>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2"/>
                </a:solidFill>
              </a:rPr>
              <a:t>Develop Local Water Resources</a:t>
            </a:r>
            <a:endParaRPr lang="en-US" sz="3600" b="1" dirty="0">
              <a:solidFill>
                <a:schemeClr val="accent2"/>
              </a:solidFill>
            </a:endParaRPr>
          </a:p>
        </p:txBody>
      </p:sp>
      <p:sp>
        <p:nvSpPr>
          <p:cNvPr id="3" name="Content Placeholder 2"/>
          <p:cNvSpPr>
            <a:spLocks noGrp="1"/>
          </p:cNvSpPr>
          <p:nvPr>
            <p:ph idx="1"/>
          </p:nvPr>
        </p:nvSpPr>
        <p:spPr/>
        <p:txBody>
          <a:bodyPr/>
          <a:lstStyle/>
          <a:p>
            <a:r>
              <a:rPr lang="en-US" dirty="0" smtClean="0">
                <a:solidFill>
                  <a:srgbClr val="FFFF00"/>
                </a:solidFill>
              </a:rPr>
              <a:t>Groundwater resources are key to our success in the Santa Ana Region</a:t>
            </a:r>
          </a:p>
          <a:p>
            <a:pPr lvl="1"/>
            <a:r>
              <a:rPr lang="en-US" dirty="0" smtClean="0">
                <a:solidFill>
                  <a:srgbClr val="FFFF00"/>
                </a:solidFill>
              </a:rPr>
              <a:t>Increase natural recharge</a:t>
            </a:r>
          </a:p>
          <a:p>
            <a:pPr lvl="1"/>
            <a:r>
              <a:rPr lang="en-US" dirty="0" smtClean="0">
                <a:solidFill>
                  <a:srgbClr val="FFFF00"/>
                </a:solidFill>
              </a:rPr>
              <a:t>Make use of imported water when available</a:t>
            </a:r>
          </a:p>
          <a:p>
            <a:r>
              <a:rPr lang="en-US" dirty="0" smtClean="0">
                <a:solidFill>
                  <a:srgbClr val="FFFF00"/>
                </a:solidFill>
              </a:rPr>
              <a:t>Must manage basin quality</a:t>
            </a:r>
          </a:p>
          <a:p>
            <a:pPr lvl="1"/>
            <a:r>
              <a:rPr lang="en-US" dirty="0" smtClean="0">
                <a:solidFill>
                  <a:srgbClr val="FFFF00"/>
                </a:solidFill>
              </a:rPr>
              <a:t>Salt</a:t>
            </a:r>
          </a:p>
          <a:p>
            <a:pPr lvl="1"/>
            <a:r>
              <a:rPr lang="en-US" dirty="0" smtClean="0">
                <a:solidFill>
                  <a:srgbClr val="FFFF00"/>
                </a:solidFill>
              </a:rPr>
              <a:t>Nitrogen</a:t>
            </a:r>
            <a:endParaRPr lang="en-US" dirty="0">
              <a:solidFill>
                <a:srgbClr val="FFFF00"/>
              </a:solidFill>
            </a:endParaRPr>
          </a:p>
        </p:txBody>
      </p:sp>
      <p:pic>
        <p:nvPicPr>
          <p:cNvPr id="5" name="Picture 5" descr="lapel pin - no bkgrd"/>
          <p:cNvPicPr>
            <a:picLocks noChangeAspect="1" noChangeArrowheads="1"/>
          </p:cNvPicPr>
          <p:nvPr/>
        </p:nvPicPr>
        <p:blipFill>
          <a:blip r:embed="rId2"/>
          <a:srcRect/>
          <a:stretch>
            <a:fillRect/>
          </a:stretch>
        </p:blipFill>
        <p:spPr bwMode="auto">
          <a:xfrm>
            <a:off x="152400" y="304800"/>
            <a:ext cx="914400" cy="914400"/>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6172200" y="4191000"/>
            <a:ext cx="1714500" cy="2286000"/>
          </a:xfrm>
          <a:prstGeom prst="rect">
            <a:avLst/>
          </a:prstGeom>
          <a:noFill/>
          <a:ln w="9525">
            <a:noFill/>
            <a:miter lim="800000"/>
            <a:headEnd/>
            <a:tailEnd/>
          </a:ln>
          <a:effec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810" name="Picture 2" descr="calf-1"/>
          <p:cNvPicPr>
            <a:picLocks noChangeAspect="1" noChangeArrowheads="1"/>
          </p:cNvPicPr>
          <p:nvPr/>
        </p:nvPicPr>
        <p:blipFill>
          <a:blip r:embed="rId2"/>
          <a:srcRect/>
          <a:stretch>
            <a:fillRect/>
          </a:stretch>
        </p:blipFill>
        <p:spPr bwMode="auto">
          <a:xfrm>
            <a:off x="1509713" y="3581400"/>
            <a:ext cx="1614487" cy="2419350"/>
          </a:xfrm>
          <a:prstGeom prst="rect">
            <a:avLst/>
          </a:prstGeom>
          <a:noFill/>
        </p:spPr>
      </p:pic>
      <p:pic>
        <p:nvPicPr>
          <p:cNvPr id="1143811" name="Picture 3" descr="anna"/>
          <p:cNvPicPr>
            <a:picLocks noChangeAspect="1" noChangeArrowheads="1"/>
          </p:cNvPicPr>
          <p:nvPr/>
        </p:nvPicPr>
        <p:blipFill>
          <a:blip r:embed="rId3"/>
          <a:srcRect/>
          <a:stretch>
            <a:fillRect/>
          </a:stretch>
        </p:blipFill>
        <p:spPr bwMode="auto">
          <a:xfrm>
            <a:off x="5791200" y="2209800"/>
            <a:ext cx="1377950" cy="1905000"/>
          </a:xfrm>
          <a:prstGeom prst="rect">
            <a:avLst/>
          </a:prstGeom>
          <a:noFill/>
        </p:spPr>
      </p:pic>
      <p:sp>
        <p:nvSpPr>
          <p:cNvPr id="1143812" name="Text Box 4"/>
          <p:cNvSpPr txBox="1">
            <a:spLocks noChangeArrowheads="1"/>
          </p:cNvSpPr>
          <p:nvPr/>
        </p:nvSpPr>
        <p:spPr bwMode="auto">
          <a:xfrm>
            <a:off x="6019800" y="1550988"/>
            <a:ext cx="844550" cy="641350"/>
          </a:xfrm>
          <a:prstGeom prst="rect">
            <a:avLst/>
          </a:prstGeom>
          <a:noFill/>
          <a:ln w="9525" algn="ctr">
            <a:noFill/>
            <a:miter lim="800000"/>
            <a:headEnd/>
            <a:tailEnd/>
          </a:ln>
          <a:effectLst/>
        </p:spPr>
        <p:txBody>
          <a:bodyPr wrap="none">
            <a:spAutoFit/>
          </a:bodyPr>
          <a:lstStyle/>
          <a:p>
            <a:pPr algn="l">
              <a:buFontTx/>
              <a:buNone/>
            </a:pPr>
            <a:r>
              <a:rPr lang="en-US" sz="3600" i="1" dirty="0">
                <a:solidFill>
                  <a:schemeClr val="tx1"/>
                </a:solidFill>
              </a:rPr>
              <a:t>To:</a:t>
            </a:r>
          </a:p>
        </p:txBody>
      </p:sp>
      <p:sp>
        <p:nvSpPr>
          <p:cNvPr id="1143813" name="Text Box 5"/>
          <p:cNvSpPr txBox="1">
            <a:spLocks noChangeArrowheads="1"/>
          </p:cNvSpPr>
          <p:nvPr/>
        </p:nvSpPr>
        <p:spPr bwMode="auto">
          <a:xfrm>
            <a:off x="1524000" y="1627188"/>
            <a:ext cx="1377950" cy="641350"/>
          </a:xfrm>
          <a:prstGeom prst="rect">
            <a:avLst/>
          </a:prstGeom>
          <a:noFill/>
          <a:ln w="9525" algn="ctr">
            <a:noFill/>
            <a:miter lim="800000"/>
            <a:headEnd/>
            <a:tailEnd/>
          </a:ln>
          <a:effectLst/>
        </p:spPr>
        <p:txBody>
          <a:bodyPr wrap="none">
            <a:spAutoFit/>
          </a:bodyPr>
          <a:lstStyle/>
          <a:p>
            <a:pPr algn="l">
              <a:buFontTx/>
              <a:buNone/>
            </a:pPr>
            <a:r>
              <a:rPr lang="en-US" sz="3600" i="1" dirty="0">
                <a:solidFill>
                  <a:schemeClr val="tx1"/>
                </a:solidFill>
              </a:rPr>
              <a:t>From:</a:t>
            </a:r>
          </a:p>
        </p:txBody>
      </p:sp>
      <p:pic>
        <p:nvPicPr>
          <p:cNvPr id="1143814" name="Picture 6" descr="Home Construction"/>
          <p:cNvPicPr>
            <a:picLocks noChangeAspect="1" noChangeArrowheads="1"/>
          </p:cNvPicPr>
          <p:nvPr/>
        </p:nvPicPr>
        <p:blipFill>
          <a:blip r:embed="rId4"/>
          <a:srcRect/>
          <a:stretch>
            <a:fillRect/>
          </a:stretch>
        </p:blipFill>
        <p:spPr bwMode="auto">
          <a:xfrm>
            <a:off x="4724400" y="3733800"/>
            <a:ext cx="1411288" cy="2171700"/>
          </a:xfrm>
          <a:prstGeom prst="rect">
            <a:avLst/>
          </a:prstGeom>
          <a:noFill/>
        </p:spPr>
      </p:pic>
      <p:pic>
        <p:nvPicPr>
          <p:cNvPr id="1143815" name="Picture 7" descr="Executive on phone"/>
          <p:cNvPicPr>
            <a:picLocks noChangeAspect="1" noChangeArrowheads="1"/>
          </p:cNvPicPr>
          <p:nvPr/>
        </p:nvPicPr>
        <p:blipFill>
          <a:blip r:embed="rId5"/>
          <a:srcRect/>
          <a:stretch>
            <a:fillRect/>
          </a:stretch>
        </p:blipFill>
        <p:spPr bwMode="auto">
          <a:xfrm>
            <a:off x="6858000" y="3733800"/>
            <a:ext cx="1828800" cy="2133600"/>
          </a:xfrm>
          <a:prstGeom prst="rect">
            <a:avLst/>
          </a:prstGeom>
          <a:noFill/>
        </p:spPr>
      </p:pic>
      <p:pic>
        <p:nvPicPr>
          <p:cNvPr id="1143816" name="Picture 8" descr="vineyard1"/>
          <p:cNvPicPr>
            <a:picLocks noChangeAspect="1" noChangeArrowheads="1"/>
          </p:cNvPicPr>
          <p:nvPr/>
        </p:nvPicPr>
        <p:blipFill>
          <a:blip r:embed="rId6"/>
          <a:srcRect/>
          <a:stretch>
            <a:fillRect/>
          </a:stretch>
        </p:blipFill>
        <p:spPr bwMode="auto">
          <a:xfrm>
            <a:off x="2209800" y="2490788"/>
            <a:ext cx="2209800" cy="1465262"/>
          </a:xfrm>
          <a:prstGeom prst="rect">
            <a:avLst/>
          </a:prstGeom>
          <a:noFill/>
        </p:spPr>
      </p:pic>
      <p:pic>
        <p:nvPicPr>
          <p:cNvPr id="1143817" name="Picture 9" descr="victoria-avenue"/>
          <p:cNvPicPr>
            <a:picLocks noChangeAspect="1" noChangeArrowheads="1"/>
          </p:cNvPicPr>
          <p:nvPr/>
        </p:nvPicPr>
        <p:blipFill>
          <a:blip r:embed="rId7"/>
          <a:srcRect/>
          <a:stretch>
            <a:fillRect/>
          </a:stretch>
        </p:blipFill>
        <p:spPr bwMode="auto">
          <a:xfrm rot="-1255858">
            <a:off x="409575" y="2536825"/>
            <a:ext cx="1752600" cy="1598613"/>
          </a:xfrm>
          <a:prstGeom prst="rect">
            <a:avLst/>
          </a:prstGeom>
          <a:noFill/>
        </p:spPr>
      </p:pic>
      <p:sp>
        <p:nvSpPr>
          <p:cNvPr id="1143818" name="Rectangle 10"/>
          <p:cNvSpPr>
            <a:spLocks noGrp="1" noChangeArrowheads="1"/>
          </p:cNvSpPr>
          <p:nvPr>
            <p:ph type="title"/>
          </p:nvPr>
        </p:nvSpPr>
        <p:spPr bwMode="auto">
          <a:xfrm>
            <a:off x="1066800" y="274638"/>
            <a:ext cx="73914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dirty="0">
                <a:solidFill>
                  <a:srgbClr val="100084"/>
                </a:solidFill>
                <a:latin typeface="Verdana" pitchFamily="34" charset="0"/>
              </a:rPr>
              <a:t>Economic Engine Changing</a:t>
            </a:r>
          </a:p>
        </p:txBody>
      </p:sp>
      <p:pic>
        <p:nvPicPr>
          <p:cNvPr id="1143819" name="Picture 11" descr="lapel pin - no bkgrd"/>
          <p:cNvPicPr>
            <a:picLocks noChangeAspect="1" noChangeArrowheads="1"/>
          </p:cNvPicPr>
          <p:nvPr/>
        </p:nvPicPr>
        <p:blipFill>
          <a:blip r:embed="rId8"/>
          <a:srcRect/>
          <a:stretch>
            <a:fillRect/>
          </a:stretch>
        </p:blipFill>
        <p:spPr bwMode="auto">
          <a:xfrm>
            <a:off x="228600" y="228600"/>
            <a:ext cx="914400" cy="914400"/>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bwMode="auto">
          <a:xfrm>
            <a:off x="152400" y="457200"/>
            <a:ext cx="8763000" cy="519113"/>
          </a:xfrm>
          <a:noFill/>
          <a:ln cap="flat" algn="ctr">
            <a:miter lim="800000"/>
            <a:headEnd/>
            <a:tailEnd/>
          </a:ln>
        </p:spPr>
        <p:txBody>
          <a:bodyPr vert="horz" wrap="square" lIns="91440" tIns="45720" rIns="91440" bIns="45720" numCol="1" anchor="t" anchorCtr="0" compatLnSpc="1">
            <a:prstTxWarp prst="textNoShape">
              <a:avLst/>
            </a:prstTxWarp>
            <a:spAutoFit/>
          </a:bodyPr>
          <a:lstStyle/>
          <a:p>
            <a:pPr>
              <a:lnSpc>
                <a:spcPct val="70000"/>
              </a:lnSpc>
            </a:pPr>
            <a:r>
              <a:rPr lang="en-US" sz="4000" b="1" dirty="0">
                <a:solidFill>
                  <a:schemeClr val="accent2"/>
                </a:solidFill>
              </a:rPr>
              <a:t>Setting</a:t>
            </a:r>
          </a:p>
        </p:txBody>
      </p:sp>
      <p:sp>
        <p:nvSpPr>
          <p:cNvPr id="633859" name="Rectangle 3"/>
          <p:cNvSpPr>
            <a:spLocks noGrp="1" noChangeArrowheads="1"/>
          </p:cNvSpPr>
          <p:nvPr>
            <p:ph type="body" idx="1"/>
          </p:nvPr>
        </p:nvSpPr>
        <p:spPr bwMode="auto">
          <a:xfrm>
            <a:off x="114300" y="3733800"/>
            <a:ext cx="8877300" cy="2819400"/>
          </a:xfrm>
          <a:noFill/>
          <a:ln cap="flat" algn="ctr">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400" b="1" dirty="0">
                <a:solidFill>
                  <a:srgbClr val="FFFF00"/>
                </a:solidFill>
              </a:rPr>
              <a:t>Santa Ana River Watershed</a:t>
            </a:r>
          </a:p>
          <a:p>
            <a:pPr lvl="1">
              <a:spcBef>
                <a:spcPct val="0"/>
              </a:spcBef>
              <a:buFont typeface="Arial" pitchFamily="34" charset="0"/>
              <a:buChar char="─"/>
            </a:pPr>
            <a:r>
              <a:rPr lang="en-US" sz="2400" b="1" dirty="0">
                <a:solidFill>
                  <a:srgbClr val="FFFF00"/>
                </a:solidFill>
              </a:rPr>
              <a:t>Largest coastal stream system in Southern California</a:t>
            </a:r>
          </a:p>
          <a:p>
            <a:pPr lvl="1">
              <a:spcBef>
                <a:spcPct val="0"/>
              </a:spcBef>
              <a:buFont typeface="Arial" pitchFamily="34" charset="0"/>
              <a:buChar char="─"/>
            </a:pPr>
            <a:r>
              <a:rPr lang="en-US" sz="2400" b="1" dirty="0">
                <a:solidFill>
                  <a:srgbClr val="FFFF00"/>
                </a:solidFill>
              </a:rPr>
              <a:t>Covers over 2650 square miles in parts of four counties </a:t>
            </a:r>
          </a:p>
          <a:p>
            <a:pPr lvl="1">
              <a:spcBef>
                <a:spcPct val="0"/>
              </a:spcBef>
              <a:buFont typeface="Arial" pitchFamily="34" charset="0"/>
              <a:buChar char="─"/>
            </a:pPr>
            <a:r>
              <a:rPr lang="en-US" sz="2400" b="1" dirty="0">
                <a:solidFill>
                  <a:srgbClr val="FFFF00"/>
                </a:solidFill>
              </a:rPr>
              <a:t>Quickly urbanizing home to over 5 million people</a:t>
            </a:r>
          </a:p>
          <a:p>
            <a:pPr lvl="1">
              <a:spcBef>
                <a:spcPct val="0"/>
              </a:spcBef>
              <a:buFont typeface="Arial" pitchFamily="34" charset="0"/>
              <a:buChar char="─"/>
            </a:pPr>
            <a:r>
              <a:rPr lang="en-US" sz="2400" b="1" dirty="0">
                <a:solidFill>
                  <a:srgbClr val="FFFF00"/>
                </a:solidFill>
              </a:rPr>
              <a:t>Population projected to increase to 7 million by 2020</a:t>
            </a:r>
          </a:p>
        </p:txBody>
      </p:sp>
      <p:graphicFrame>
        <p:nvGraphicFramePr>
          <p:cNvPr id="633860" name="Object 4"/>
          <p:cNvGraphicFramePr>
            <a:graphicFrameLocks noChangeAspect="1"/>
          </p:cNvGraphicFramePr>
          <p:nvPr/>
        </p:nvGraphicFramePr>
        <p:xfrm>
          <a:off x="4800600" y="1447800"/>
          <a:ext cx="4191000" cy="2794000"/>
        </p:xfrm>
        <a:graphic>
          <a:graphicData uri="http://schemas.openxmlformats.org/presentationml/2006/ole">
            <p:oleObj spid="_x0000_s1026" name="Clip" r:id="rId3" imgW="5912381" imgH="3809524" progId="">
              <p:embed/>
            </p:oleObj>
          </a:graphicData>
        </a:graphic>
      </p:graphicFrame>
      <p:pic>
        <p:nvPicPr>
          <p:cNvPr id="633861" name="Picture 5" descr="state-sawpaoutlin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4800" y="1447800"/>
            <a:ext cx="2144713" cy="2438400"/>
          </a:xfrm>
          <a:prstGeom prst="rect">
            <a:avLst/>
          </a:prstGeom>
          <a:noFill/>
          <a:ln w="9525" algn="ctr">
            <a:noFill/>
            <a:miter lim="800000"/>
            <a:headEnd/>
            <a:tailEnd/>
          </a:ln>
          <a:effectLst/>
        </p:spPr>
      </p:pic>
      <p:pic>
        <p:nvPicPr>
          <p:cNvPr id="633862" name="Picture 6" descr="lapel pin - no bkgrd"/>
          <p:cNvPicPr>
            <a:picLocks noChangeAspect="1" noChangeArrowheads="1"/>
          </p:cNvPicPr>
          <p:nvPr/>
        </p:nvPicPr>
        <p:blipFill>
          <a:blip r:embed="rId5"/>
          <a:srcRect/>
          <a:stretch>
            <a:fillRect/>
          </a:stretch>
        </p:blipFill>
        <p:spPr bwMode="auto">
          <a:xfrm>
            <a:off x="228600" y="228600"/>
            <a:ext cx="914400" cy="914400"/>
          </a:xfrm>
          <a:prstGeom prst="rect">
            <a:avLst/>
          </a:prstGeom>
          <a:noFill/>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body" sz="half" idx="1"/>
          </p:nvPr>
        </p:nvSpPr>
        <p:spPr bwMode="auto">
          <a:xfrm>
            <a:off x="457200" y="1600200"/>
            <a:ext cx="57150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2400" dirty="0">
                <a:solidFill>
                  <a:srgbClr val="FFFF00"/>
                </a:solidFill>
              </a:rPr>
              <a:t>SAWPA constructed first two</a:t>
            </a:r>
          </a:p>
          <a:p>
            <a:pPr>
              <a:lnSpc>
                <a:spcPct val="80000"/>
              </a:lnSpc>
              <a:buFontTx/>
              <a:buNone/>
            </a:pPr>
            <a:r>
              <a:rPr lang="en-US" sz="2400" dirty="0">
                <a:solidFill>
                  <a:srgbClr val="FFFF00"/>
                </a:solidFill>
              </a:rPr>
              <a:t>groundwater desalting facilities in upper</a:t>
            </a:r>
          </a:p>
          <a:p>
            <a:pPr>
              <a:lnSpc>
                <a:spcPct val="80000"/>
              </a:lnSpc>
              <a:buFontTx/>
              <a:buNone/>
            </a:pPr>
            <a:r>
              <a:rPr lang="en-US" sz="2400" dirty="0">
                <a:solidFill>
                  <a:srgbClr val="FFFF00"/>
                </a:solidFill>
              </a:rPr>
              <a:t>Santa Ana Watershed</a:t>
            </a:r>
          </a:p>
          <a:p>
            <a:pPr>
              <a:lnSpc>
                <a:spcPct val="80000"/>
              </a:lnSpc>
            </a:pPr>
            <a:r>
              <a:rPr lang="en-US" sz="2400" dirty="0">
                <a:solidFill>
                  <a:srgbClr val="FFFF00"/>
                </a:solidFill>
              </a:rPr>
              <a:t>Arlington Desalter </a:t>
            </a:r>
          </a:p>
          <a:p>
            <a:pPr>
              <a:lnSpc>
                <a:spcPct val="80000"/>
              </a:lnSpc>
            </a:pPr>
            <a:r>
              <a:rPr lang="en-US" sz="2400" dirty="0">
                <a:solidFill>
                  <a:srgbClr val="FFFF00"/>
                </a:solidFill>
              </a:rPr>
              <a:t>Chino I Desalter</a:t>
            </a:r>
          </a:p>
          <a:p>
            <a:pPr>
              <a:lnSpc>
                <a:spcPct val="80000"/>
              </a:lnSpc>
              <a:buFontTx/>
              <a:buNone/>
            </a:pPr>
            <a:r>
              <a:rPr lang="en-US" sz="2400" dirty="0">
                <a:solidFill>
                  <a:srgbClr val="FFFF00"/>
                </a:solidFill>
              </a:rPr>
              <a:t>SAWPA helped fund the following</a:t>
            </a:r>
          </a:p>
          <a:p>
            <a:pPr>
              <a:lnSpc>
                <a:spcPct val="80000"/>
              </a:lnSpc>
              <a:buFontTx/>
              <a:buNone/>
            </a:pPr>
            <a:r>
              <a:rPr lang="en-US" sz="2400" dirty="0">
                <a:solidFill>
                  <a:srgbClr val="FFFF00"/>
                </a:solidFill>
              </a:rPr>
              <a:t>desalting facilities:</a:t>
            </a:r>
          </a:p>
          <a:p>
            <a:pPr>
              <a:lnSpc>
                <a:spcPct val="80000"/>
              </a:lnSpc>
            </a:pPr>
            <a:r>
              <a:rPr lang="en-US" sz="2400" dirty="0">
                <a:solidFill>
                  <a:srgbClr val="FFFF00"/>
                </a:solidFill>
              </a:rPr>
              <a:t>EMWD Menifee Desalter</a:t>
            </a:r>
          </a:p>
          <a:p>
            <a:pPr>
              <a:lnSpc>
                <a:spcPct val="80000"/>
              </a:lnSpc>
            </a:pPr>
            <a:r>
              <a:rPr lang="en-US" sz="2400" dirty="0">
                <a:solidFill>
                  <a:srgbClr val="FFFF00"/>
                </a:solidFill>
              </a:rPr>
              <a:t>EMWD Perris I Desalter</a:t>
            </a:r>
          </a:p>
          <a:p>
            <a:pPr>
              <a:lnSpc>
                <a:spcPct val="80000"/>
              </a:lnSpc>
            </a:pPr>
            <a:r>
              <a:rPr lang="en-US" sz="2400" dirty="0">
                <a:solidFill>
                  <a:srgbClr val="FFFF00"/>
                </a:solidFill>
              </a:rPr>
              <a:t>OCWD Groundwater Replenishment System</a:t>
            </a:r>
          </a:p>
          <a:p>
            <a:pPr>
              <a:lnSpc>
                <a:spcPct val="80000"/>
              </a:lnSpc>
            </a:pPr>
            <a:r>
              <a:rPr lang="en-US" sz="2400" dirty="0">
                <a:solidFill>
                  <a:srgbClr val="FFFF00"/>
                </a:solidFill>
              </a:rPr>
              <a:t>IEUA Chino II Desalter</a:t>
            </a:r>
          </a:p>
          <a:p>
            <a:pPr>
              <a:lnSpc>
                <a:spcPct val="80000"/>
              </a:lnSpc>
              <a:buFontTx/>
              <a:buNone/>
            </a:pPr>
            <a:endParaRPr lang="en-US" sz="2400" dirty="0">
              <a:solidFill>
                <a:schemeClr val="bg1"/>
              </a:solidFill>
            </a:endParaRPr>
          </a:p>
        </p:txBody>
      </p:sp>
      <p:sp>
        <p:nvSpPr>
          <p:cNvPr id="649219" name="Rectangle 3"/>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b="1" dirty="0">
                <a:solidFill>
                  <a:schemeClr val="accent2"/>
                </a:solidFill>
                <a:latin typeface="Verdana" pitchFamily="34" charset="0"/>
              </a:rPr>
              <a:t>Desalting Groundwater</a:t>
            </a:r>
          </a:p>
        </p:txBody>
      </p:sp>
      <p:pic>
        <p:nvPicPr>
          <p:cNvPr id="649220" name="Picture 4" descr="Desalter1"/>
          <p:cNvPicPr>
            <a:picLocks noGrp="1" noChangeAspect="1" noChangeArrowheads="1"/>
          </p:cNvPicPr>
          <p:nvPr>
            <p:ph sz="half" idx="2"/>
          </p:nvPr>
        </p:nvPicPr>
        <p:blipFill>
          <a:blip r:embed="rId2" cstate="print"/>
          <a:srcRect/>
          <a:stretch>
            <a:fillRect/>
          </a:stretch>
        </p:blipFill>
        <p:spPr bwMode="auto">
          <a:xfrm>
            <a:off x="5791200" y="2362200"/>
            <a:ext cx="3124200" cy="2343150"/>
          </a:xfrm>
          <a:noFill/>
          <a:ln>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6930" name="Rectangle 2"/>
          <p:cNvSpPr>
            <a:spLocks noChangeArrowheads="1"/>
          </p:cNvSpPr>
          <p:nvPr/>
        </p:nvSpPr>
        <p:spPr bwMode="auto">
          <a:xfrm rot="2347025">
            <a:off x="762000" y="5257800"/>
            <a:ext cx="1524000" cy="381000"/>
          </a:xfrm>
          <a:prstGeom prst="rect">
            <a:avLst/>
          </a:prstGeom>
          <a:noFill/>
          <a:ln w="9525">
            <a:noFill/>
            <a:miter lim="800000"/>
            <a:headEnd/>
            <a:tailEnd/>
          </a:ln>
          <a:effectLst>
            <a:outerShdw dist="35921" dir="2700000" algn="ctr" rotWithShape="0">
              <a:schemeClr val="bg2"/>
            </a:outerShdw>
          </a:effectLst>
        </p:spPr>
        <p:txBody>
          <a:bodyPr wrap="none" anchor="ctr"/>
          <a:lstStyle/>
          <a:p>
            <a:pPr>
              <a:buFontTx/>
              <a:buNone/>
            </a:pPr>
            <a:r>
              <a:rPr lang="en-US" sz="2000" b="1" dirty="0">
                <a:latin typeface="Arial Narrow" pitchFamily="34" charset="0"/>
              </a:rPr>
              <a:t>Ocean</a:t>
            </a:r>
          </a:p>
        </p:txBody>
      </p:sp>
      <p:grpSp>
        <p:nvGrpSpPr>
          <p:cNvPr id="2" name="Group 3"/>
          <p:cNvGrpSpPr>
            <a:grpSpLocks/>
          </p:cNvGrpSpPr>
          <p:nvPr/>
        </p:nvGrpSpPr>
        <p:grpSpPr bwMode="auto">
          <a:xfrm>
            <a:off x="1219200" y="1371600"/>
            <a:ext cx="7010400" cy="4419600"/>
            <a:chOff x="748" y="968"/>
            <a:chExt cx="4805" cy="3157"/>
          </a:xfrm>
        </p:grpSpPr>
        <p:pic>
          <p:nvPicPr>
            <p:cNvPr id="636932" name="Picture 4" descr="GW Basins"/>
            <p:cNvPicPr>
              <a:picLocks noChangeAspect="1" noChangeArrowheads="1"/>
            </p:cNvPicPr>
            <p:nvPr/>
          </p:nvPicPr>
          <p:blipFill>
            <a:blip r:embed="rId2"/>
            <a:srcRect/>
            <a:stretch>
              <a:fillRect/>
            </a:stretch>
          </p:blipFill>
          <p:spPr bwMode="auto">
            <a:xfrm>
              <a:off x="748" y="968"/>
              <a:ext cx="4805" cy="3157"/>
            </a:xfrm>
            <a:prstGeom prst="rect">
              <a:avLst/>
            </a:prstGeom>
            <a:noFill/>
          </p:spPr>
        </p:pic>
        <p:sp>
          <p:nvSpPr>
            <p:cNvPr id="636933" name="Text Box 5"/>
            <p:cNvSpPr txBox="1">
              <a:spLocks noChangeArrowheads="1"/>
            </p:cNvSpPr>
            <p:nvPr/>
          </p:nvSpPr>
          <p:spPr bwMode="auto">
            <a:xfrm>
              <a:off x="2205" y="2784"/>
              <a:ext cx="982" cy="187"/>
            </a:xfrm>
            <a:prstGeom prst="rect">
              <a:avLst/>
            </a:prstGeom>
            <a:noFill/>
            <a:ln w="9525">
              <a:noFill/>
              <a:miter lim="800000"/>
              <a:headEnd/>
              <a:tailEnd/>
            </a:ln>
            <a:effectLst/>
          </p:spPr>
          <p:txBody>
            <a:bodyPr>
              <a:spAutoFit/>
            </a:bodyPr>
            <a:lstStyle/>
            <a:p>
              <a:pPr>
                <a:lnSpc>
                  <a:spcPct val="80000"/>
                </a:lnSpc>
                <a:buFontTx/>
                <a:buNone/>
              </a:pPr>
              <a:r>
                <a:rPr lang="en-US" sz="1400" b="1" dirty="0">
                  <a:solidFill>
                    <a:schemeClr val="bg2"/>
                  </a:solidFill>
                  <a:latin typeface="Arial Narrow" pitchFamily="34" charset="0"/>
                </a:rPr>
                <a:t>Riverside/Corona</a:t>
              </a:r>
            </a:p>
          </p:txBody>
        </p:sp>
        <p:sp>
          <p:nvSpPr>
            <p:cNvPr id="636934" name="Text Box 6"/>
            <p:cNvSpPr txBox="1">
              <a:spLocks noChangeArrowheads="1"/>
            </p:cNvSpPr>
            <p:nvPr/>
          </p:nvSpPr>
          <p:spPr bwMode="auto">
            <a:xfrm>
              <a:off x="3431" y="3146"/>
              <a:ext cx="829" cy="206"/>
            </a:xfrm>
            <a:prstGeom prst="rect">
              <a:avLst/>
            </a:prstGeom>
            <a:noFill/>
            <a:ln w="9525">
              <a:noFill/>
              <a:miter lim="800000"/>
              <a:headEnd/>
              <a:tailEnd/>
            </a:ln>
            <a:effectLst/>
          </p:spPr>
          <p:txBody>
            <a:bodyPr wrap="none">
              <a:spAutoFit/>
            </a:bodyPr>
            <a:lstStyle/>
            <a:p>
              <a:pPr>
                <a:lnSpc>
                  <a:spcPct val="80000"/>
                </a:lnSpc>
                <a:buFontTx/>
                <a:buNone/>
              </a:pPr>
              <a:r>
                <a:rPr lang="en-US" sz="1600" b="1" dirty="0">
                  <a:solidFill>
                    <a:schemeClr val="bg2"/>
                  </a:solidFill>
                  <a:latin typeface="Arial Narrow" pitchFamily="34" charset="0"/>
                </a:rPr>
                <a:t>Perris/Hemet</a:t>
              </a:r>
            </a:p>
          </p:txBody>
        </p:sp>
        <p:sp>
          <p:nvSpPr>
            <p:cNvPr id="636935" name="Text Box 7"/>
            <p:cNvSpPr txBox="1">
              <a:spLocks noChangeArrowheads="1"/>
            </p:cNvSpPr>
            <p:nvPr/>
          </p:nvSpPr>
          <p:spPr bwMode="auto">
            <a:xfrm>
              <a:off x="2988" y="3559"/>
              <a:ext cx="576" cy="205"/>
            </a:xfrm>
            <a:prstGeom prst="rect">
              <a:avLst/>
            </a:prstGeom>
            <a:noFill/>
            <a:ln w="9525">
              <a:noFill/>
              <a:miter lim="800000"/>
              <a:headEnd/>
              <a:tailEnd/>
            </a:ln>
            <a:effectLst/>
          </p:spPr>
          <p:txBody>
            <a:bodyPr wrap="none">
              <a:spAutoFit/>
            </a:bodyPr>
            <a:lstStyle/>
            <a:p>
              <a:pPr>
                <a:lnSpc>
                  <a:spcPct val="80000"/>
                </a:lnSpc>
                <a:buFontTx/>
                <a:buNone/>
              </a:pPr>
              <a:r>
                <a:rPr lang="en-US" sz="1600" b="1" dirty="0">
                  <a:solidFill>
                    <a:schemeClr val="bg2"/>
                  </a:solidFill>
                  <a:latin typeface="Arial Narrow" pitchFamily="34" charset="0"/>
                </a:rPr>
                <a:t>Elsinore</a:t>
              </a:r>
            </a:p>
          </p:txBody>
        </p:sp>
        <p:sp>
          <p:nvSpPr>
            <p:cNvPr id="636936" name="Text Box 8"/>
            <p:cNvSpPr txBox="1">
              <a:spLocks noChangeArrowheads="1"/>
            </p:cNvSpPr>
            <p:nvPr/>
          </p:nvSpPr>
          <p:spPr bwMode="auto">
            <a:xfrm>
              <a:off x="2925" y="1935"/>
              <a:ext cx="728" cy="206"/>
            </a:xfrm>
            <a:prstGeom prst="rect">
              <a:avLst/>
            </a:prstGeom>
            <a:noFill/>
            <a:ln w="9525">
              <a:noFill/>
              <a:miter lim="800000"/>
              <a:headEnd/>
              <a:tailEnd/>
            </a:ln>
            <a:effectLst/>
          </p:spPr>
          <p:txBody>
            <a:bodyPr wrap="none">
              <a:spAutoFit/>
            </a:bodyPr>
            <a:lstStyle/>
            <a:p>
              <a:pPr>
                <a:lnSpc>
                  <a:spcPct val="80000"/>
                </a:lnSpc>
                <a:buFontTx/>
                <a:buNone/>
              </a:pPr>
              <a:r>
                <a:rPr lang="en-US" sz="1600" b="1" dirty="0">
                  <a:solidFill>
                    <a:schemeClr val="bg2"/>
                  </a:solidFill>
                  <a:latin typeface="Arial Narrow" pitchFamily="34" charset="0"/>
                </a:rPr>
                <a:t>Bunker Hill</a:t>
              </a:r>
            </a:p>
          </p:txBody>
        </p:sp>
        <p:sp>
          <p:nvSpPr>
            <p:cNvPr id="636937" name="Text Box 9"/>
            <p:cNvSpPr txBox="1">
              <a:spLocks noChangeArrowheads="1"/>
            </p:cNvSpPr>
            <p:nvPr/>
          </p:nvSpPr>
          <p:spPr bwMode="auto">
            <a:xfrm>
              <a:off x="2226" y="2148"/>
              <a:ext cx="449" cy="206"/>
            </a:xfrm>
            <a:prstGeom prst="rect">
              <a:avLst/>
            </a:prstGeom>
            <a:noFill/>
            <a:ln w="9525">
              <a:noFill/>
              <a:miter lim="800000"/>
              <a:headEnd/>
              <a:tailEnd/>
            </a:ln>
            <a:effectLst/>
          </p:spPr>
          <p:txBody>
            <a:bodyPr wrap="none">
              <a:spAutoFit/>
            </a:bodyPr>
            <a:lstStyle/>
            <a:p>
              <a:pPr>
                <a:lnSpc>
                  <a:spcPct val="80000"/>
                </a:lnSpc>
                <a:buFontTx/>
                <a:buNone/>
              </a:pPr>
              <a:r>
                <a:rPr lang="en-US" sz="1600" b="1" dirty="0">
                  <a:solidFill>
                    <a:schemeClr val="bg2"/>
                  </a:solidFill>
                  <a:latin typeface="Arial Narrow" pitchFamily="34" charset="0"/>
                </a:rPr>
                <a:t>Chino</a:t>
              </a:r>
            </a:p>
          </p:txBody>
        </p:sp>
        <p:sp>
          <p:nvSpPr>
            <p:cNvPr id="636938" name="Text Box 10"/>
            <p:cNvSpPr txBox="1">
              <a:spLocks noChangeArrowheads="1"/>
            </p:cNvSpPr>
            <p:nvPr/>
          </p:nvSpPr>
          <p:spPr bwMode="auto">
            <a:xfrm>
              <a:off x="1031" y="2946"/>
              <a:ext cx="525" cy="344"/>
            </a:xfrm>
            <a:prstGeom prst="rect">
              <a:avLst/>
            </a:prstGeom>
            <a:noFill/>
            <a:ln w="9525">
              <a:noFill/>
              <a:miter lim="800000"/>
              <a:headEnd/>
              <a:tailEnd/>
            </a:ln>
            <a:effectLst/>
          </p:spPr>
          <p:txBody>
            <a:bodyPr wrap="none">
              <a:spAutoFit/>
            </a:bodyPr>
            <a:lstStyle/>
            <a:p>
              <a:pPr>
                <a:lnSpc>
                  <a:spcPct val="80000"/>
                </a:lnSpc>
                <a:buFontTx/>
                <a:buNone/>
              </a:pPr>
              <a:r>
                <a:rPr lang="en-US" sz="1600" b="1" dirty="0">
                  <a:solidFill>
                    <a:schemeClr val="bg2"/>
                  </a:solidFill>
                  <a:latin typeface="Arial Narrow" pitchFamily="34" charset="0"/>
                </a:rPr>
                <a:t>Orange</a:t>
              </a:r>
              <a:br>
                <a:rPr lang="en-US" sz="1600" b="1" dirty="0">
                  <a:solidFill>
                    <a:schemeClr val="bg2"/>
                  </a:solidFill>
                  <a:latin typeface="Arial Narrow" pitchFamily="34" charset="0"/>
                </a:rPr>
              </a:br>
              <a:r>
                <a:rPr lang="en-US" sz="1600" b="1" dirty="0">
                  <a:solidFill>
                    <a:schemeClr val="bg2"/>
                  </a:solidFill>
                  <a:latin typeface="Arial Narrow" pitchFamily="34" charset="0"/>
                </a:rPr>
                <a:t>County</a:t>
              </a:r>
            </a:p>
          </p:txBody>
        </p:sp>
      </p:grpSp>
      <p:sp>
        <p:nvSpPr>
          <p:cNvPr id="636939" name="Rectangle 11"/>
          <p:cNvSpPr>
            <a:spLocks noGrp="1" noChangeArrowheads="1"/>
          </p:cNvSpPr>
          <p:nvPr>
            <p:ph type="title"/>
          </p:nvPr>
        </p:nvSpPr>
        <p:spPr bwMode="auto">
          <a:xfrm>
            <a:off x="152400" y="457200"/>
            <a:ext cx="8839200" cy="498475"/>
          </a:xfrm>
          <a:noFill/>
          <a:ln cap="flat" algn="ctr">
            <a:miter lim="800000"/>
            <a:headEnd/>
            <a:tailEnd/>
          </a:ln>
        </p:spPr>
        <p:txBody>
          <a:bodyPr vert="horz" wrap="square" lIns="91440" tIns="45720" rIns="91440" bIns="45720" numCol="1" anchor="t" anchorCtr="0" compatLnSpc="1">
            <a:prstTxWarp prst="textNoShape">
              <a:avLst/>
            </a:prstTxWarp>
            <a:spAutoFit/>
          </a:bodyPr>
          <a:lstStyle/>
          <a:p>
            <a:pPr>
              <a:lnSpc>
                <a:spcPct val="70000"/>
              </a:lnSpc>
            </a:pPr>
            <a:r>
              <a:rPr lang="en-US" sz="3800" b="1" dirty="0">
                <a:solidFill>
                  <a:schemeClr val="accent2"/>
                </a:solidFill>
              </a:rPr>
              <a:t>Watershed Salt Accumulation</a:t>
            </a:r>
          </a:p>
        </p:txBody>
      </p:sp>
      <p:sp>
        <p:nvSpPr>
          <p:cNvPr id="636940" name="AutoShape 12"/>
          <p:cNvSpPr>
            <a:spLocks noChangeArrowheads="1"/>
          </p:cNvSpPr>
          <p:nvPr/>
        </p:nvSpPr>
        <p:spPr bwMode="auto">
          <a:xfrm rot="-1877141">
            <a:off x="6154738" y="1646238"/>
            <a:ext cx="2386012" cy="1079500"/>
          </a:xfrm>
          <a:prstGeom prst="leftArrow">
            <a:avLst>
              <a:gd name="adj1" fmla="val 56176"/>
              <a:gd name="adj2" fmla="val 43090"/>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buFontTx/>
              <a:buNone/>
            </a:pPr>
            <a:r>
              <a:rPr lang="en-US" sz="2000" b="1" dirty="0">
                <a:solidFill>
                  <a:schemeClr val="bg2"/>
                </a:solidFill>
                <a:latin typeface="Arial Narrow" pitchFamily="34" charset="0"/>
              </a:rPr>
              <a:t>1.2 Million Tons/Yr</a:t>
            </a:r>
          </a:p>
        </p:txBody>
      </p:sp>
      <p:sp>
        <p:nvSpPr>
          <p:cNvPr id="636941" name="AutoShape 13"/>
          <p:cNvSpPr>
            <a:spLocks noChangeArrowheads="1"/>
          </p:cNvSpPr>
          <p:nvPr/>
        </p:nvSpPr>
        <p:spPr bwMode="auto">
          <a:xfrm rot="-3946207">
            <a:off x="1896269" y="4410869"/>
            <a:ext cx="1514475" cy="1414463"/>
          </a:xfrm>
          <a:prstGeom prst="leftArrow">
            <a:avLst>
              <a:gd name="adj1" fmla="val 42037"/>
              <a:gd name="adj2" fmla="val 17924"/>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lnSpc>
                <a:spcPct val="70000"/>
              </a:lnSpc>
              <a:buFontTx/>
              <a:buNone/>
            </a:pPr>
            <a:r>
              <a:rPr lang="en-US" sz="1800" b="1" dirty="0">
                <a:solidFill>
                  <a:schemeClr val="bg2"/>
                </a:solidFill>
                <a:latin typeface="Arial Narrow" pitchFamily="34" charset="0"/>
              </a:rPr>
              <a:t>0.6 Million</a:t>
            </a:r>
            <a:br>
              <a:rPr lang="en-US" sz="1800" b="1" dirty="0">
                <a:solidFill>
                  <a:schemeClr val="bg2"/>
                </a:solidFill>
                <a:latin typeface="Arial Narrow" pitchFamily="34" charset="0"/>
              </a:rPr>
            </a:br>
            <a:r>
              <a:rPr lang="en-US" sz="1800" b="1" dirty="0">
                <a:solidFill>
                  <a:schemeClr val="bg2"/>
                </a:solidFill>
                <a:latin typeface="Arial Narrow" pitchFamily="34" charset="0"/>
              </a:rPr>
              <a:t>Tons/Yr</a:t>
            </a:r>
          </a:p>
        </p:txBody>
      </p:sp>
      <p:sp>
        <p:nvSpPr>
          <p:cNvPr id="636942" name="Rectangle 14"/>
          <p:cNvSpPr>
            <a:spLocks noChangeArrowheads="1"/>
          </p:cNvSpPr>
          <p:nvPr/>
        </p:nvSpPr>
        <p:spPr bwMode="auto">
          <a:xfrm>
            <a:off x="3792538" y="3505200"/>
            <a:ext cx="2227262" cy="38100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buFontTx/>
              <a:buNone/>
            </a:pPr>
            <a:r>
              <a:rPr lang="en-US" sz="2000" b="1" dirty="0">
                <a:solidFill>
                  <a:schemeClr val="bg2"/>
                </a:solidFill>
                <a:latin typeface="Arial Narrow" pitchFamily="34" charset="0"/>
              </a:rPr>
              <a:t>0.6 Million Tons/Yr</a:t>
            </a:r>
          </a:p>
        </p:txBody>
      </p:sp>
      <p:sp>
        <p:nvSpPr>
          <p:cNvPr id="636944" name="Text Box 16"/>
          <p:cNvSpPr txBox="1">
            <a:spLocks noChangeArrowheads="1"/>
          </p:cNvSpPr>
          <p:nvPr/>
        </p:nvSpPr>
        <p:spPr bwMode="auto">
          <a:xfrm>
            <a:off x="152400" y="1600200"/>
            <a:ext cx="2787650" cy="915988"/>
          </a:xfrm>
          <a:prstGeom prst="rect">
            <a:avLst/>
          </a:prstGeom>
          <a:solidFill>
            <a:schemeClr val="tx2"/>
          </a:solidFill>
          <a:ln w="9525">
            <a:noFill/>
            <a:miter lim="800000"/>
            <a:headEnd/>
            <a:tailEnd/>
          </a:ln>
          <a:effectLst>
            <a:outerShdw dist="99190" dir="2388334" algn="ctr" rotWithShape="0">
              <a:schemeClr val="bg2"/>
            </a:outerShdw>
          </a:effectLst>
        </p:spPr>
        <p:txBody>
          <a:bodyPr wrap="none">
            <a:spAutoFit/>
          </a:bodyPr>
          <a:lstStyle/>
          <a:p>
            <a:pPr>
              <a:buFontTx/>
              <a:buNone/>
            </a:pPr>
            <a:r>
              <a:rPr lang="en-US" sz="1800" b="1" dirty="0">
                <a:effectLst>
                  <a:outerShdw blurRad="38100" dist="38100" dir="2700000" algn="tl">
                    <a:srgbClr val="808080"/>
                  </a:outerShdw>
                </a:effectLst>
                <a:latin typeface="Arial Narrow" pitchFamily="34" charset="0"/>
              </a:rPr>
              <a:t>37,000 dump trucks lined up</a:t>
            </a:r>
          </a:p>
          <a:p>
            <a:pPr>
              <a:buFontTx/>
              <a:buNone/>
            </a:pPr>
            <a:r>
              <a:rPr lang="en-US" sz="1800" b="1" dirty="0">
                <a:effectLst>
                  <a:outerShdw blurRad="38100" dist="38100" dir="2700000" algn="tl">
                    <a:srgbClr val="808080"/>
                  </a:outerShdw>
                </a:effectLst>
                <a:latin typeface="Arial Narrow" pitchFamily="34" charset="0"/>
              </a:rPr>
              <a:t>end-to-end from Los Angeles</a:t>
            </a:r>
          </a:p>
          <a:p>
            <a:pPr>
              <a:buFontTx/>
              <a:buNone/>
            </a:pPr>
            <a:r>
              <a:rPr lang="en-US" sz="1800" b="1" dirty="0">
                <a:effectLst>
                  <a:outerShdw blurRad="38100" dist="38100" dir="2700000" algn="tl">
                    <a:srgbClr val="808080"/>
                  </a:outerShdw>
                </a:effectLst>
                <a:latin typeface="Arial Narrow" pitchFamily="34" charset="0"/>
              </a:rPr>
              <a:t> to Las Vegas (every year)</a:t>
            </a:r>
          </a:p>
        </p:txBody>
      </p:sp>
      <p:sp>
        <p:nvSpPr>
          <p:cNvPr id="636945" name="Line 17"/>
          <p:cNvSpPr>
            <a:spLocks noChangeShapeType="1"/>
          </p:cNvSpPr>
          <p:nvPr/>
        </p:nvSpPr>
        <p:spPr bwMode="auto">
          <a:xfrm>
            <a:off x="2971800" y="2514600"/>
            <a:ext cx="1752600" cy="1143000"/>
          </a:xfrm>
          <a:prstGeom prst="line">
            <a:avLst/>
          </a:prstGeom>
          <a:noFill/>
          <a:ln w="9525">
            <a:solidFill>
              <a:schemeClr val="tx2"/>
            </a:solidFill>
            <a:round/>
            <a:headEnd/>
            <a:tailEnd/>
          </a:ln>
          <a:effectLst>
            <a:outerShdw dist="81320" dir="3080412" algn="ctr" rotWithShape="0">
              <a:schemeClr val="bg2"/>
            </a:outerShdw>
          </a:effectLst>
        </p:spPr>
        <p:txBody>
          <a:bodyPr/>
          <a:lstStyle/>
          <a:p>
            <a:endParaRPr lang="en-US" dirty="0"/>
          </a:p>
        </p:txBody>
      </p:sp>
      <p:sp>
        <p:nvSpPr>
          <p:cNvPr id="636946" name="Rectangle 18"/>
          <p:cNvSpPr>
            <a:spLocks noChangeArrowheads="1"/>
          </p:cNvSpPr>
          <p:nvPr/>
        </p:nvSpPr>
        <p:spPr bwMode="auto">
          <a:xfrm>
            <a:off x="3429000" y="5638800"/>
            <a:ext cx="5257800" cy="381000"/>
          </a:xfrm>
          <a:prstGeom prst="rect">
            <a:avLst/>
          </a:prstGeom>
          <a:noFill/>
          <a:ln w="9525">
            <a:noFill/>
            <a:miter lim="800000"/>
            <a:headEnd/>
            <a:tailEnd/>
          </a:ln>
          <a:effectLst>
            <a:outerShdw dist="35921" dir="2700000" algn="ctr" rotWithShape="0">
              <a:schemeClr val="bg2"/>
            </a:outerShdw>
          </a:effectLst>
        </p:spPr>
        <p:txBody>
          <a:bodyPr wrap="none" anchor="ctr"/>
          <a:lstStyle/>
          <a:p>
            <a:pPr>
              <a:buFontTx/>
              <a:buNone/>
            </a:pPr>
            <a:r>
              <a:rPr lang="en-US" sz="2000" b="1" dirty="0">
                <a:latin typeface="Arial Narrow" pitchFamily="34" charset="0"/>
              </a:rPr>
              <a:t>Santa Ana River Watershed and Groundwater Basins</a:t>
            </a:r>
          </a:p>
        </p:txBody>
      </p:sp>
      <p:pic>
        <p:nvPicPr>
          <p:cNvPr id="636947" name="Picture 19" descr="lapel pin - no bkgrd"/>
          <p:cNvPicPr>
            <a:picLocks noChangeAspect="1" noChangeArrowheads="1"/>
          </p:cNvPicPr>
          <p:nvPr/>
        </p:nvPicPr>
        <p:blipFill>
          <a:blip r:embed="rId3"/>
          <a:srcRect/>
          <a:stretch>
            <a:fillRect/>
          </a:stretch>
        </p:blipFill>
        <p:spPr bwMode="auto">
          <a:xfrm>
            <a:off x="228600" y="228600"/>
            <a:ext cx="914400" cy="914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36940"/>
                                        </p:tgtEl>
                                        <p:attrNameLst>
                                          <p:attrName>style.visibility</p:attrName>
                                        </p:attrNameLst>
                                      </p:cBhvr>
                                      <p:to>
                                        <p:strVal val="visible"/>
                                      </p:to>
                                    </p:set>
                                    <p:animEffect transition="in" filter="wipe(right)">
                                      <p:cBhvr>
                                        <p:cTn id="7" dur="500"/>
                                        <p:tgtEl>
                                          <p:spTgt spid="6369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6941"/>
                                        </p:tgtEl>
                                        <p:attrNameLst>
                                          <p:attrName>style.visibility</p:attrName>
                                        </p:attrNameLst>
                                      </p:cBhvr>
                                      <p:to>
                                        <p:strVal val="visible"/>
                                      </p:to>
                                    </p:set>
                                    <p:animEffect transition="in" filter="wipe(up)">
                                      <p:cBhvr>
                                        <p:cTn id="12" dur="500"/>
                                        <p:tgtEl>
                                          <p:spTgt spid="63694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36942"/>
                                        </p:tgtEl>
                                        <p:attrNameLst>
                                          <p:attrName>style.visibility</p:attrName>
                                        </p:attrNameLst>
                                      </p:cBhvr>
                                      <p:to>
                                        <p:strVal val="visible"/>
                                      </p:to>
                                    </p:set>
                                    <p:anim calcmode="lin" valueType="num">
                                      <p:cBhvr>
                                        <p:cTn id="17" dur="500" fill="hold"/>
                                        <p:tgtEl>
                                          <p:spTgt spid="636942"/>
                                        </p:tgtEl>
                                        <p:attrNameLst>
                                          <p:attrName>ppt_w</p:attrName>
                                        </p:attrNameLst>
                                      </p:cBhvr>
                                      <p:tavLst>
                                        <p:tav tm="0">
                                          <p:val>
                                            <p:fltVal val="0"/>
                                          </p:val>
                                        </p:tav>
                                        <p:tav tm="100000">
                                          <p:val>
                                            <p:strVal val="#ppt_w"/>
                                          </p:val>
                                        </p:tav>
                                      </p:tavLst>
                                    </p:anim>
                                    <p:anim calcmode="lin" valueType="num">
                                      <p:cBhvr>
                                        <p:cTn id="18" dur="500" fill="hold"/>
                                        <p:tgtEl>
                                          <p:spTgt spid="6369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40" grpId="0" animBg="1" autoUpdateAnimBg="0"/>
      <p:bldP spid="636941" grpId="0" animBg="1" autoUpdateAnimBg="0"/>
      <p:bldP spid="63694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Freeform 2"/>
          <p:cNvSpPr>
            <a:spLocks/>
          </p:cNvSpPr>
          <p:nvPr/>
        </p:nvSpPr>
        <p:spPr bwMode="auto">
          <a:xfrm>
            <a:off x="1527175" y="1684338"/>
            <a:ext cx="6851650" cy="4056062"/>
          </a:xfrm>
          <a:custGeom>
            <a:avLst/>
            <a:gdLst/>
            <a:ahLst/>
            <a:cxnLst>
              <a:cxn ang="0">
                <a:pos x="7005" y="396"/>
              </a:cxn>
              <a:cxn ang="0">
                <a:pos x="7820" y="741"/>
              </a:cxn>
              <a:cxn ang="0">
                <a:pos x="8016" y="1483"/>
              </a:cxn>
              <a:cxn ang="0">
                <a:pos x="8832" y="1902"/>
              </a:cxn>
              <a:cxn ang="0">
                <a:pos x="9821" y="2051"/>
              </a:cxn>
              <a:cxn ang="0">
                <a:pos x="10686" y="2101"/>
              </a:cxn>
              <a:cxn ang="0">
                <a:pos x="11477" y="2472"/>
              </a:cxn>
              <a:cxn ang="0">
                <a:pos x="12289" y="2177"/>
              </a:cxn>
              <a:cxn ang="0">
                <a:pos x="13228" y="1334"/>
              </a:cxn>
              <a:cxn ang="0">
                <a:pos x="13473" y="943"/>
              </a:cxn>
              <a:cxn ang="0">
                <a:pos x="14440" y="1087"/>
              </a:cxn>
              <a:cxn ang="0">
                <a:pos x="15157" y="1854"/>
              </a:cxn>
              <a:cxn ang="0">
                <a:pos x="15452" y="2596"/>
              </a:cxn>
              <a:cxn ang="0">
                <a:pos x="15576" y="3264"/>
              </a:cxn>
              <a:cxn ang="0">
                <a:pos x="14885" y="3737"/>
              </a:cxn>
              <a:cxn ang="0">
                <a:pos x="14290" y="4050"/>
              </a:cxn>
              <a:cxn ang="0">
                <a:pos x="13500" y="4820"/>
              </a:cxn>
              <a:cxn ang="0">
                <a:pos x="13153" y="6500"/>
              </a:cxn>
              <a:cxn ang="0">
                <a:pos x="14487" y="7336"/>
              </a:cxn>
              <a:cxn ang="0">
                <a:pos x="15404" y="7485"/>
              </a:cxn>
              <a:cxn ang="0">
                <a:pos x="16120" y="7834"/>
              </a:cxn>
              <a:cxn ang="0">
                <a:pos x="16538" y="8846"/>
              </a:cxn>
              <a:cxn ang="0">
                <a:pos x="17033" y="9513"/>
              </a:cxn>
              <a:cxn ang="0">
                <a:pos x="17451" y="10480"/>
              </a:cxn>
              <a:cxn ang="0">
                <a:pos x="16613" y="10723"/>
              </a:cxn>
              <a:cxn ang="0">
                <a:pos x="15774" y="10724"/>
              </a:cxn>
              <a:cxn ang="0">
                <a:pos x="14708" y="10453"/>
              </a:cxn>
              <a:cxn ang="0">
                <a:pos x="13652" y="10251"/>
              </a:cxn>
              <a:cxn ang="0">
                <a:pos x="12980" y="9958"/>
              </a:cxn>
              <a:cxn ang="0">
                <a:pos x="12340" y="9192"/>
              </a:cxn>
              <a:cxn ang="0">
                <a:pos x="11422" y="9662"/>
              </a:cxn>
              <a:cxn ang="0">
                <a:pos x="10314" y="10256"/>
              </a:cxn>
              <a:cxn ang="0">
                <a:pos x="9080" y="10573"/>
              </a:cxn>
              <a:cxn ang="0">
                <a:pos x="8239" y="10231"/>
              </a:cxn>
              <a:cxn ang="0">
                <a:pos x="7647" y="9711"/>
              </a:cxn>
              <a:cxn ang="0">
                <a:pos x="6633" y="9020"/>
              </a:cxn>
              <a:cxn ang="0">
                <a:pos x="6092" y="9362"/>
              </a:cxn>
              <a:cxn ang="0">
                <a:pos x="5472" y="9168"/>
              </a:cxn>
              <a:cxn ang="0">
                <a:pos x="5154" y="9633"/>
              </a:cxn>
              <a:cxn ang="0">
                <a:pos x="4658" y="10254"/>
              </a:cxn>
              <a:cxn ang="0">
                <a:pos x="4214" y="10449"/>
              </a:cxn>
              <a:cxn ang="0">
                <a:pos x="3890" y="10302"/>
              </a:cxn>
              <a:cxn ang="0">
                <a:pos x="3004" y="10401"/>
              </a:cxn>
              <a:cxn ang="0">
                <a:pos x="2386" y="10548"/>
              </a:cxn>
              <a:cxn ang="0">
                <a:pos x="1865" y="10205"/>
              </a:cxn>
              <a:cxn ang="0">
                <a:pos x="1371" y="9886"/>
              </a:cxn>
              <a:cxn ang="0">
                <a:pos x="904" y="9414"/>
              </a:cxn>
              <a:cxn ang="0">
                <a:pos x="558" y="9021"/>
              </a:cxn>
              <a:cxn ang="0">
                <a:pos x="186" y="8723"/>
              </a:cxn>
              <a:cxn ang="0">
                <a:pos x="289" y="7929"/>
              </a:cxn>
              <a:cxn ang="0">
                <a:pos x="879" y="6994"/>
              </a:cxn>
              <a:cxn ang="0">
                <a:pos x="1299" y="6227"/>
              </a:cxn>
              <a:cxn ang="0">
                <a:pos x="1766" y="5731"/>
              </a:cxn>
              <a:cxn ang="0">
                <a:pos x="2136" y="5687"/>
              </a:cxn>
              <a:cxn ang="0">
                <a:pos x="2781" y="5628"/>
              </a:cxn>
              <a:cxn ang="0">
                <a:pos x="3152" y="5311"/>
              </a:cxn>
              <a:cxn ang="0">
                <a:pos x="3647" y="5090"/>
              </a:cxn>
              <a:cxn ang="0">
                <a:pos x="4410" y="3634"/>
              </a:cxn>
              <a:cxn ang="0">
                <a:pos x="4707" y="2626"/>
              </a:cxn>
              <a:cxn ang="0">
                <a:pos x="5173" y="1606"/>
              </a:cxn>
              <a:cxn ang="0">
                <a:pos x="5496" y="741"/>
              </a:cxn>
            </a:cxnLst>
            <a:rect l="0" t="0" r="r" b="b"/>
            <a:pathLst>
              <a:path w="17479" h="11191">
                <a:moveTo>
                  <a:pt x="6091" y="24"/>
                </a:moveTo>
                <a:lnTo>
                  <a:pt x="6140" y="24"/>
                </a:lnTo>
                <a:lnTo>
                  <a:pt x="6165" y="0"/>
                </a:lnTo>
                <a:lnTo>
                  <a:pt x="6214" y="25"/>
                </a:lnTo>
                <a:lnTo>
                  <a:pt x="6239" y="1"/>
                </a:lnTo>
                <a:lnTo>
                  <a:pt x="6264" y="1"/>
                </a:lnTo>
                <a:lnTo>
                  <a:pt x="6263" y="24"/>
                </a:lnTo>
                <a:lnTo>
                  <a:pt x="6338" y="49"/>
                </a:lnTo>
                <a:lnTo>
                  <a:pt x="6363" y="74"/>
                </a:lnTo>
                <a:lnTo>
                  <a:pt x="6436" y="74"/>
                </a:lnTo>
                <a:lnTo>
                  <a:pt x="6461" y="99"/>
                </a:lnTo>
                <a:lnTo>
                  <a:pt x="6486" y="99"/>
                </a:lnTo>
                <a:lnTo>
                  <a:pt x="6510" y="124"/>
                </a:lnTo>
                <a:lnTo>
                  <a:pt x="6586" y="173"/>
                </a:lnTo>
                <a:lnTo>
                  <a:pt x="6610" y="197"/>
                </a:lnTo>
                <a:lnTo>
                  <a:pt x="6635" y="198"/>
                </a:lnTo>
                <a:lnTo>
                  <a:pt x="6659" y="223"/>
                </a:lnTo>
                <a:lnTo>
                  <a:pt x="6683" y="198"/>
                </a:lnTo>
                <a:lnTo>
                  <a:pt x="6757" y="199"/>
                </a:lnTo>
                <a:lnTo>
                  <a:pt x="6782" y="223"/>
                </a:lnTo>
                <a:lnTo>
                  <a:pt x="6857" y="272"/>
                </a:lnTo>
                <a:lnTo>
                  <a:pt x="6856" y="296"/>
                </a:lnTo>
                <a:lnTo>
                  <a:pt x="6881" y="297"/>
                </a:lnTo>
                <a:lnTo>
                  <a:pt x="6981" y="372"/>
                </a:lnTo>
                <a:lnTo>
                  <a:pt x="7005" y="396"/>
                </a:lnTo>
                <a:lnTo>
                  <a:pt x="7030" y="396"/>
                </a:lnTo>
                <a:lnTo>
                  <a:pt x="7079" y="371"/>
                </a:lnTo>
                <a:lnTo>
                  <a:pt x="7103" y="348"/>
                </a:lnTo>
                <a:lnTo>
                  <a:pt x="7128" y="346"/>
                </a:lnTo>
                <a:lnTo>
                  <a:pt x="7178" y="371"/>
                </a:lnTo>
                <a:lnTo>
                  <a:pt x="7202" y="371"/>
                </a:lnTo>
                <a:lnTo>
                  <a:pt x="7228" y="371"/>
                </a:lnTo>
                <a:lnTo>
                  <a:pt x="7276" y="421"/>
                </a:lnTo>
                <a:lnTo>
                  <a:pt x="7326" y="446"/>
                </a:lnTo>
                <a:lnTo>
                  <a:pt x="7399" y="520"/>
                </a:lnTo>
                <a:lnTo>
                  <a:pt x="7451" y="543"/>
                </a:lnTo>
                <a:lnTo>
                  <a:pt x="7475" y="519"/>
                </a:lnTo>
                <a:lnTo>
                  <a:pt x="7598" y="520"/>
                </a:lnTo>
                <a:lnTo>
                  <a:pt x="7647" y="495"/>
                </a:lnTo>
                <a:lnTo>
                  <a:pt x="7697" y="494"/>
                </a:lnTo>
                <a:lnTo>
                  <a:pt x="7721" y="469"/>
                </a:lnTo>
                <a:lnTo>
                  <a:pt x="7745" y="494"/>
                </a:lnTo>
                <a:lnTo>
                  <a:pt x="7746" y="519"/>
                </a:lnTo>
                <a:lnTo>
                  <a:pt x="7771" y="519"/>
                </a:lnTo>
                <a:lnTo>
                  <a:pt x="7796" y="568"/>
                </a:lnTo>
                <a:lnTo>
                  <a:pt x="7844" y="643"/>
                </a:lnTo>
                <a:lnTo>
                  <a:pt x="7869" y="643"/>
                </a:lnTo>
                <a:lnTo>
                  <a:pt x="7869" y="668"/>
                </a:lnTo>
                <a:lnTo>
                  <a:pt x="7845" y="693"/>
                </a:lnTo>
                <a:lnTo>
                  <a:pt x="7820" y="741"/>
                </a:lnTo>
                <a:lnTo>
                  <a:pt x="7796" y="742"/>
                </a:lnTo>
                <a:lnTo>
                  <a:pt x="7771" y="766"/>
                </a:lnTo>
                <a:lnTo>
                  <a:pt x="7746" y="790"/>
                </a:lnTo>
                <a:lnTo>
                  <a:pt x="7745" y="815"/>
                </a:lnTo>
                <a:lnTo>
                  <a:pt x="7722" y="842"/>
                </a:lnTo>
                <a:lnTo>
                  <a:pt x="7721" y="865"/>
                </a:lnTo>
                <a:lnTo>
                  <a:pt x="7647" y="939"/>
                </a:lnTo>
                <a:lnTo>
                  <a:pt x="7648" y="988"/>
                </a:lnTo>
                <a:lnTo>
                  <a:pt x="7671" y="1013"/>
                </a:lnTo>
                <a:lnTo>
                  <a:pt x="7696" y="1062"/>
                </a:lnTo>
                <a:lnTo>
                  <a:pt x="7720" y="1112"/>
                </a:lnTo>
                <a:lnTo>
                  <a:pt x="7697" y="1162"/>
                </a:lnTo>
                <a:lnTo>
                  <a:pt x="7697" y="1186"/>
                </a:lnTo>
                <a:lnTo>
                  <a:pt x="7722" y="1187"/>
                </a:lnTo>
                <a:lnTo>
                  <a:pt x="7721" y="1210"/>
                </a:lnTo>
                <a:lnTo>
                  <a:pt x="7771" y="1212"/>
                </a:lnTo>
                <a:lnTo>
                  <a:pt x="7795" y="1236"/>
                </a:lnTo>
                <a:lnTo>
                  <a:pt x="7819" y="1236"/>
                </a:lnTo>
                <a:lnTo>
                  <a:pt x="7844" y="1259"/>
                </a:lnTo>
                <a:lnTo>
                  <a:pt x="7919" y="1260"/>
                </a:lnTo>
                <a:lnTo>
                  <a:pt x="7944" y="1287"/>
                </a:lnTo>
                <a:lnTo>
                  <a:pt x="8016" y="1286"/>
                </a:lnTo>
                <a:lnTo>
                  <a:pt x="8018" y="1336"/>
                </a:lnTo>
                <a:lnTo>
                  <a:pt x="7969" y="1432"/>
                </a:lnTo>
                <a:lnTo>
                  <a:pt x="8016" y="1483"/>
                </a:lnTo>
                <a:lnTo>
                  <a:pt x="8017" y="1604"/>
                </a:lnTo>
                <a:lnTo>
                  <a:pt x="8043" y="1631"/>
                </a:lnTo>
                <a:lnTo>
                  <a:pt x="8043" y="1680"/>
                </a:lnTo>
                <a:lnTo>
                  <a:pt x="8143" y="1680"/>
                </a:lnTo>
                <a:lnTo>
                  <a:pt x="8190" y="1729"/>
                </a:lnTo>
                <a:lnTo>
                  <a:pt x="8214" y="1730"/>
                </a:lnTo>
                <a:lnTo>
                  <a:pt x="8215" y="1708"/>
                </a:lnTo>
                <a:lnTo>
                  <a:pt x="8339" y="1706"/>
                </a:lnTo>
                <a:lnTo>
                  <a:pt x="8362" y="1677"/>
                </a:lnTo>
                <a:lnTo>
                  <a:pt x="8362" y="1705"/>
                </a:lnTo>
                <a:lnTo>
                  <a:pt x="8386" y="1733"/>
                </a:lnTo>
                <a:lnTo>
                  <a:pt x="8413" y="1731"/>
                </a:lnTo>
                <a:lnTo>
                  <a:pt x="8487" y="1778"/>
                </a:lnTo>
                <a:lnTo>
                  <a:pt x="8513" y="1804"/>
                </a:lnTo>
                <a:lnTo>
                  <a:pt x="8587" y="1804"/>
                </a:lnTo>
                <a:lnTo>
                  <a:pt x="8587" y="1854"/>
                </a:lnTo>
                <a:lnTo>
                  <a:pt x="8609" y="1878"/>
                </a:lnTo>
                <a:lnTo>
                  <a:pt x="8611" y="1902"/>
                </a:lnTo>
                <a:lnTo>
                  <a:pt x="8684" y="1902"/>
                </a:lnTo>
                <a:lnTo>
                  <a:pt x="8708" y="1879"/>
                </a:lnTo>
                <a:lnTo>
                  <a:pt x="8709" y="1807"/>
                </a:lnTo>
                <a:lnTo>
                  <a:pt x="8783" y="1756"/>
                </a:lnTo>
                <a:lnTo>
                  <a:pt x="8808" y="1754"/>
                </a:lnTo>
                <a:lnTo>
                  <a:pt x="8832" y="1755"/>
                </a:lnTo>
                <a:lnTo>
                  <a:pt x="8832" y="1902"/>
                </a:lnTo>
                <a:lnTo>
                  <a:pt x="8857" y="1953"/>
                </a:lnTo>
                <a:lnTo>
                  <a:pt x="8858" y="1976"/>
                </a:lnTo>
                <a:lnTo>
                  <a:pt x="8882" y="2001"/>
                </a:lnTo>
                <a:lnTo>
                  <a:pt x="8882" y="2027"/>
                </a:lnTo>
                <a:lnTo>
                  <a:pt x="8954" y="2027"/>
                </a:lnTo>
                <a:lnTo>
                  <a:pt x="8981" y="2051"/>
                </a:lnTo>
                <a:lnTo>
                  <a:pt x="9105" y="2051"/>
                </a:lnTo>
                <a:lnTo>
                  <a:pt x="9154" y="2026"/>
                </a:lnTo>
                <a:lnTo>
                  <a:pt x="9279" y="2026"/>
                </a:lnTo>
                <a:lnTo>
                  <a:pt x="9303" y="2051"/>
                </a:lnTo>
                <a:lnTo>
                  <a:pt x="9328" y="2051"/>
                </a:lnTo>
                <a:lnTo>
                  <a:pt x="9351" y="2077"/>
                </a:lnTo>
                <a:lnTo>
                  <a:pt x="9449" y="2076"/>
                </a:lnTo>
                <a:lnTo>
                  <a:pt x="9474" y="2102"/>
                </a:lnTo>
                <a:lnTo>
                  <a:pt x="9498" y="2102"/>
                </a:lnTo>
                <a:lnTo>
                  <a:pt x="9500" y="2127"/>
                </a:lnTo>
                <a:lnTo>
                  <a:pt x="9523" y="2128"/>
                </a:lnTo>
                <a:lnTo>
                  <a:pt x="9525" y="2151"/>
                </a:lnTo>
                <a:lnTo>
                  <a:pt x="9623" y="2151"/>
                </a:lnTo>
                <a:lnTo>
                  <a:pt x="9673" y="2126"/>
                </a:lnTo>
                <a:lnTo>
                  <a:pt x="9697" y="2125"/>
                </a:lnTo>
                <a:lnTo>
                  <a:pt x="9722" y="2102"/>
                </a:lnTo>
                <a:lnTo>
                  <a:pt x="9748" y="2101"/>
                </a:lnTo>
                <a:lnTo>
                  <a:pt x="9797" y="2053"/>
                </a:lnTo>
                <a:lnTo>
                  <a:pt x="9821" y="2051"/>
                </a:lnTo>
                <a:lnTo>
                  <a:pt x="9869" y="2077"/>
                </a:lnTo>
                <a:lnTo>
                  <a:pt x="9869" y="2101"/>
                </a:lnTo>
                <a:lnTo>
                  <a:pt x="9893" y="2101"/>
                </a:lnTo>
                <a:lnTo>
                  <a:pt x="9920" y="2077"/>
                </a:lnTo>
                <a:lnTo>
                  <a:pt x="9968" y="2100"/>
                </a:lnTo>
                <a:lnTo>
                  <a:pt x="9995" y="2074"/>
                </a:lnTo>
                <a:lnTo>
                  <a:pt x="10043" y="2125"/>
                </a:lnTo>
                <a:lnTo>
                  <a:pt x="10067" y="2127"/>
                </a:lnTo>
                <a:lnTo>
                  <a:pt x="10092" y="2100"/>
                </a:lnTo>
                <a:lnTo>
                  <a:pt x="10290" y="2100"/>
                </a:lnTo>
                <a:lnTo>
                  <a:pt x="10314" y="2077"/>
                </a:lnTo>
                <a:lnTo>
                  <a:pt x="10340" y="2076"/>
                </a:lnTo>
                <a:lnTo>
                  <a:pt x="10389" y="2026"/>
                </a:lnTo>
                <a:lnTo>
                  <a:pt x="10414" y="2026"/>
                </a:lnTo>
                <a:lnTo>
                  <a:pt x="10414" y="2048"/>
                </a:lnTo>
                <a:lnTo>
                  <a:pt x="10464" y="2051"/>
                </a:lnTo>
                <a:lnTo>
                  <a:pt x="10488" y="2025"/>
                </a:lnTo>
                <a:lnTo>
                  <a:pt x="10536" y="2054"/>
                </a:lnTo>
                <a:lnTo>
                  <a:pt x="10584" y="2051"/>
                </a:lnTo>
                <a:lnTo>
                  <a:pt x="10585" y="2025"/>
                </a:lnTo>
                <a:lnTo>
                  <a:pt x="10610" y="2048"/>
                </a:lnTo>
                <a:lnTo>
                  <a:pt x="10633" y="2051"/>
                </a:lnTo>
                <a:lnTo>
                  <a:pt x="10635" y="2074"/>
                </a:lnTo>
                <a:lnTo>
                  <a:pt x="10658" y="2101"/>
                </a:lnTo>
                <a:lnTo>
                  <a:pt x="10686" y="2101"/>
                </a:lnTo>
                <a:lnTo>
                  <a:pt x="10735" y="2077"/>
                </a:lnTo>
                <a:lnTo>
                  <a:pt x="10833" y="2077"/>
                </a:lnTo>
                <a:lnTo>
                  <a:pt x="10858" y="2098"/>
                </a:lnTo>
                <a:lnTo>
                  <a:pt x="10957" y="2103"/>
                </a:lnTo>
                <a:lnTo>
                  <a:pt x="11006" y="2150"/>
                </a:lnTo>
                <a:lnTo>
                  <a:pt x="11032" y="2152"/>
                </a:lnTo>
                <a:lnTo>
                  <a:pt x="11007" y="2196"/>
                </a:lnTo>
                <a:lnTo>
                  <a:pt x="11031" y="2199"/>
                </a:lnTo>
                <a:lnTo>
                  <a:pt x="11056" y="2224"/>
                </a:lnTo>
                <a:lnTo>
                  <a:pt x="11081" y="2224"/>
                </a:lnTo>
                <a:lnTo>
                  <a:pt x="11080" y="2247"/>
                </a:lnTo>
                <a:lnTo>
                  <a:pt x="11056" y="2273"/>
                </a:lnTo>
                <a:lnTo>
                  <a:pt x="11080" y="2298"/>
                </a:lnTo>
                <a:lnTo>
                  <a:pt x="11080" y="2321"/>
                </a:lnTo>
                <a:lnTo>
                  <a:pt x="11129" y="2323"/>
                </a:lnTo>
                <a:lnTo>
                  <a:pt x="11157" y="2294"/>
                </a:lnTo>
                <a:lnTo>
                  <a:pt x="11155" y="2320"/>
                </a:lnTo>
                <a:lnTo>
                  <a:pt x="11228" y="2371"/>
                </a:lnTo>
                <a:lnTo>
                  <a:pt x="11302" y="2446"/>
                </a:lnTo>
                <a:lnTo>
                  <a:pt x="11327" y="2447"/>
                </a:lnTo>
                <a:lnTo>
                  <a:pt x="11376" y="2470"/>
                </a:lnTo>
                <a:lnTo>
                  <a:pt x="11426" y="2445"/>
                </a:lnTo>
                <a:lnTo>
                  <a:pt x="11453" y="2446"/>
                </a:lnTo>
                <a:lnTo>
                  <a:pt x="11452" y="2472"/>
                </a:lnTo>
                <a:lnTo>
                  <a:pt x="11477" y="2472"/>
                </a:lnTo>
                <a:lnTo>
                  <a:pt x="11477" y="2544"/>
                </a:lnTo>
                <a:lnTo>
                  <a:pt x="11501" y="2544"/>
                </a:lnTo>
                <a:lnTo>
                  <a:pt x="11500" y="2570"/>
                </a:lnTo>
                <a:lnTo>
                  <a:pt x="11550" y="2618"/>
                </a:lnTo>
                <a:lnTo>
                  <a:pt x="11600" y="2619"/>
                </a:lnTo>
                <a:lnTo>
                  <a:pt x="11649" y="2570"/>
                </a:lnTo>
                <a:lnTo>
                  <a:pt x="11697" y="2594"/>
                </a:lnTo>
                <a:lnTo>
                  <a:pt x="11723" y="2595"/>
                </a:lnTo>
                <a:lnTo>
                  <a:pt x="11746" y="2570"/>
                </a:lnTo>
                <a:lnTo>
                  <a:pt x="11795" y="2571"/>
                </a:lnTo>
                <a:lnTo>
                  <a:pt x="11820" y="2594"/>
                </a:lnTo>
                <a:lnTo>
                  <a:pt x="11896" y="2570"/>
                </a:lnTo>
                <a:lnTo>
                  <a:pt x="11921" y="2594"/>
                </a:lnTo>
                <a:lnTo>
                  <a:pt x="11945" y="2595"/>
                </a:lnTo>
                <a:lnTo>
                  <a:pt x="11995" y="2570"/>
                </a:lnTo>
                <a:lnTo>
                  <a:pt x="12069" y="2520"/>
                </a:lnTo>
                <a:lnTo>
                  <a:pt x="12069" y="2498"/>
                </a:lnTo>
                <a:lnTo>
                  <a:pt x="12095" y="2496"/>
                </a:lnTo>
                <a:lnTo>
                  <a:pt x="12095" y="2349"/>
                </a:lnTo>
                <a:lnTo>
                  <a:pt x="12117" y="2325"/>
                </a:lnTo>
                <a:lnTo>
                  <a:pt x="12119" y="2272"/>
                </a:lnTo>
                <a:lnTo>
                  <a:pt x="12166" y="2247"/>
                </a:lnTo>
                <a:lnTo>
                  <a:pt x="12192" y="2225"/>
                </a:lnTo>
                <a:lnTo>
                  <a:pt x="12241" y="2225"/>
                </a:lnTo>
                <a:lnTo>
                  <a:pt x="12289" y="2177"/>
                </a:lnTo>
                <a:lnTo>
                  <a:pt x="12093" y="1976"/>
                </a:lnTo>
                <a:lnTo>
                  <a:pt x="12094" y="1951"/>
                </a:lnTo>
                <a:lnTo>
                  <a:pt x="12119" y="1930"/>
                </a:lnTo>
                <a:lnTo>
                  <a:pt x="12167" y="1855"/>
                </a:lnTo>
                <a:lnTo>
                  <a:pt x="12217" y="1806"/>
                </a:lnTo>
                <a:lnTo>
                  <a:pt x="12266" y="1777"/>
                </a:lnTo>
                <a:lnTo>
                  <a:pt x="12316" y="1777"/>
                </a:lnTo>
                <a:lnTo>
                  <a:pt x="12363" y="1777"/>
                </a:lnTo>
                <a:lnTo>
                  <a:pt x="12388" y="1754"/>
                </a:lnTo>
                <a:lnTo>
                  <a:pt x="12413" y="1779"/>
                </a:lnTo>
                <a:lnTo>
                  <a:pt x="12536" y="1779"/>
                </a:lnTo>
                <a:lnTo>
                  <a:pt x="12564" y="1756"/>
                </a:lnTo>
                <a:lnTo>
                  <a:pt x="12587" y="1755"/>
                </a:lnTo>
                <a:lnTo>
                  <a:pt x="12587" y="1682"/>
                </a:lnTo>
                <a:lnTo>
                  <a:pt x="12735" y="1531"/>
                </a:lnTo>
                <a:lnTo>
                  <a:pt x="12786" y="1507"/>
                </a:lnTo>
                <a:lnTo>
                  <a:pt x="12833" y="1456"/>
                </a:lnTo>
                <a:lnTo>
                  <a:pt x="12883" y="1432"/>
                </a:lnTo>
                <a:lnTo>
                  <a:pt x="12932" y="1334"/>
                </a:lnTo>
                <a:lnTo>
                  <a:pt x="12933" y="1308"/>
                </a:lnTo>
                <a:lnTo>
                  <a:pt x="12956" y="1308"/>
                </a:lnTo>
                <a:lnTo>
                  <a:pt x="13056" y="1284"/>
                </a:lnTo>
                <a:lnTo>
                  <a:pt x="13131" y="1309"/>
                </a:lnTo>
                <a:lnTo>
                  <a:pt x="13227" y="1310"/>
                </a:lnTo>
                <a:lnTo>
                  <a:pt x="13228" y="1334"/>
                </a:lnTo>
                <a:lnTo>
                  <a:pt x="13278" y="1333"/>
                </a:lnTo>
                <a:lnTo>
                  <a:pt x="13279" y="1357"/>
                </a:lnTo>
                <a:lnTo>
                  <a:pt x="13328" y="1359"/>
                </a:lnTo>
                <a:lnTo>
                  <a:pt x="13377" y="1409"/>
                </a:lnTo>
                <a:lnTo>
                  <a:pt x="13427" y="1409"/>
                </a:lnTo>
                <a:lnTo>
                  <a:pt x="13451" y="1434"/>
                </a:lnTo>
                <a:lnTo>
                  <a:pt x="13450" y="1460"/>
                </a:lnTo>
                <a:lnTo>
                  <a:pt x="13477" y="1435"/>
                </a:lnTo>
                <a:lnTo>
                  <a:pt x="13623" y="1432"/>
                </a:lnTo>
                <a:lnTo>
                  <a:pt x="13627" y="1360"/>
                </a:lnTo>
                <a:lnTo>
                  <a:pt x="13650" y="1334"/>
                </a:lnTo>
                <a:lnTo>
                  <a:pt x="13649" y="1310"/>
                </a:lnTo>
                <a:lnTo>
                  <a:pt x="13624" y="1286"/>
                </a:lnTo>
                <a:lnTo>
                  <a:pt x="13600" y="1211"/>
                </a:lnTo>
                <a:lnTo>
                  <a:pt x="13574" y="1162"/>
                </a:lnTo>
                <a:lnTo>
                  <a:pt x="13576" y="1137"/>
                </a:lnTo>
                <a:lnTo>
                  <a:pt x="13551" y="1113"/>
                </a:lnTo>
                <a:lnTo>
                  <a:pt x="13550" y="1037"/>
                </a:lnTo>
                <a:lnTo>
                  <a:pt x="13527" y="989"/>
                </a:lnTo>
                <a:lnTo>
                  <a:pt x="13526" y="965"/>
                </a:lnTo>
                <a:lnTo>
                  <a:pt x="13500" y="941"/>
                </a:lnTo>
                <a:lnTo>
                  <a:pt x="13480" y="941"/>
                </a:lnTo>
                <a:lnTo>
                  <a:pt x="13481" y="959"/>
                </a:lnTo>
                <a:lnTo>
                  <a:pt x="13473" y="959"/>
                </a:lnTo>
                <a:lnTo>
                  <a:pt x="13473" y="943"/>
                </a:lnTo>
                <a:lnTo>
                  <a:pt x="13454" y="941"/>
                </a:lnTo>
                <a:lnTo>
                  <a:pt x="13451" y="916"/>
                </a:lnTo>
                <a:lnTo>
                  <a:pt x="13477" y="867"/>
                </a:lnTo>
                <a:lnTo>
                  <a:pt x="13498" y="840"/>
                </a:lnTo>
                <a:lnTo>
                  <a:pt x="13527" y="840"/>
                </a:lnTo>
                <a:lnTo>
                  <a:pt x="13624" y="865"/>
                </a:lnTo>
                <a:lnTo>
                  <a:pt x="13700" y="915"/>
                </a:lnTo>
                <a:lnTo>
                  <a:pt x="13724" y="940"/>
                </a:lnTo>
                <a:lnTo>
                  <a:pt x="13773" y="939"/>
                </a:lnTo>
                <a:lnTo>
                  <a:pt x="13798" y="916"/>
                </a:lnTo>
                <a:lnTo>
                  <a:pt x="13822" y="940"/>
                </a:lnTo>
                <a:lnTo>
                  <a:pt x="13847" y="941"/>
                </a:lnTo>
                <a:lnTo>
                  <a:pt x="13971" y="1013"/>
                </a:lnTo>
                <a:lnTo>
                  <a:pt x="14093" y="1036"/>
                </a:lnTo>
                <a:lnTo>
                  <a:pt x="14119" y="1062"/>
                </a:lnTo>
                <a:lnTo>
                  <a:pt x="14119" y="1211"/>
                </a:lnTo>
                <a:lnTo>
                  <a:pt x="14091" y="1236"/>
                </a:lnTo>
                <a:lnTo>
                  <a:pt x="14094" y="1284"/>
                </a:lnTo>
                <a:lnTo>
                  <a:pt x="14118" y="1309"/>
                </a:lnTo>
                <a:lnTo>
                  <a:pt x="14117" y="1333"/>
                </a:lnTo>
                <a:lnTo>
                  <a:pt x="14289" y="1333"/>
                </a:lnTo>
                <a:lnTo>
                  <a:pt x="14365" y="1236"/>
                </a:lnTo>
                <a:lnTo>
                  <a:pt x="14412" y="1137"/>
                </a:lnTo>
                <a:lnTo>
                  <a:pt x="14415" y="1114"/>
                </a:lnTo>
                <a:lnTo>
                  <a:pt x="14440" y="1087"/>
                </a:lnTo>
                <a:lnTo>
                  <a:pt x="14513" y="1089"/>
                </a:lnTo>
                <a:lnTo>
                  <a:pt x="14587" y="1187"/>
                </a:lnTo>
                <a:lnTo>
                  <a:pt x="14612" y="1187"/>
                </a:lnTo>
                <a:lnTo>
                  <a:pt x="14638" y="1210"/>
                </a:lnTo>
                <a:lnTo>
                  <a:pt x="14639" y="1259"/>
                </a:lnTo>
                <a:lnTo>
                  <a:pt x="14663" y="1284"/>
                </a:lnTo>
                <a:lnTo>
                  <a:pt x="14663" y="1308"/>
                </a:lnTo>
                <a:lnTo>
                  <a:pt x="14687" y="1312"/>
                </a:lnTo>
                <a:lnTo>
                  <a:pt x="14735" y="1359"/>
                </a:lnTo>
                <a:lnTo>
                  <a:pt x="14761" y="1359"/>
                </a:lnTo>
                <a:lnTo>
                  <a:pt x="14809" y="1409"/>
                </a:lnTo>
                <a:lnTo>
                  <a:pt x="14860" y="1434"/>
                </a:lnTo>
                <a:lnTo>
                  <a:pt x="14935" y="1484"/>
                </a:lnTo>
                <a:lnTo>
                  <a:pt x="14957" y="1508"/>
                </a:lnTo>
                <a:lnTo>
                  <a:pt x="14959" y="1556"/>
                </a:lnTo>
                <a:lnTo>
                  <a:pt x="14982" y="1580"/>
                </a:lnTo>
                <a:lnTo>
                  <a:pt x="14983" y="1632"/>
                </a:lnTo>
                <a:lnTo>
                  <a:pt x="14959" y="1656"/>
                </a:lnTo>
                <a:lnTo>
                  <a:pt x="14959" y="1679"/>
                </a:lnTo>
                <a:lnTo>
                  <a:pt x="15008" y="1729"/>
                </a:lnTo>
                <a:lnTo>
                  <a:pt x="15082" y="1731"/>
                </a:lnTo>
                <a:lnTo>
                  <a:pt x="15083" y="1753"/>
                </a:lnTo>
                <a:lnTo>
                  <a:pt x="15130" y="1804"/>
                </a:lnTo>
                <a:lnTo>
                  <a:pt x="15131" y="1830"/>
                </a:lnTo>
                <a:lnTo>
                  <a:pt x="15157" y="1854"/>
                </a:lnTo>
                <a:lnTo>
                  <a:pt x="15156" y="1877"/>
                </a:lnTo>
                <a:lnTo>
                  <a:pt x="15180" y="1902"/>
                </a:lnTo>
                <a:lnTo>
                  <a:pt x="15256" y="2050"/>
                </a:lnTo>
                <a:lnTo>
                  <a:pt x="15229" y="2051"/>
                </a:lnTo>
                <a:lnTo>
                  <a:pt x="15229" y="2101"/>
                </a:lnTo>
                <a:lnTo>
                  <a:pt x="15179" y="2151"/>
                </a:lnTo>
                <a:lnTo>
                  <a:pt x="15181" y="2199"/>
                </a:lnTo>
                <a:lnTo>
                  <a:pt x="15154" y="2226"/>
                </a:lnTo>
                <a:lnTo>
                  <a:pt x="15156" y="2372"/>
                </a:lnTo>
                <a:lnTo>
                  <a:pt x="15106" y="2398"/>
                </a:lnTo>
                <a:lnTo>
                  <a:pt x="15080" y="2398"/>
                </a:lnTo>
                <a:lnTo>
                  <a:pt x="15059" y="2423"/>
                </a:lnTo>
                <a:lnTo>
                  <a:pt x="15056" y="2494"/>
                </a:lnTo>
                <a:lnTo>
                  <a:pt x="15079" y="2519"/>
                </a:lnTo>
                <a:lnTo>
                  <a:pt x="15107" y="2519"/>
                </a:lnTo>
                <a:lnTo>
                  <a:pt x="15130" y="2545"/>
                </a:lnTo>
                <a:lnTo>
                  <a:pt x="15205" y="2547"/>
                </a:lnTo>
                <a:lnTo>
                  <a:pt x="15205" y="2521"/>
                </a:lnTo>
                <a:lnTo>
                  <a:pt x="15255" y="2494"/>
                </a:lnTo>
                <a:lnTo>
                  <a:pt x="15326" y="2496"/>
                </a:lnTo>
                <a:lnTo>
                  <a:pt x="15379" y="2547"/>
                </a:lnTo>
                <a:lnTo>
                  <a:pt x="15400" y="2544"/>
                </a:lnTo>
                <a:lnTo>
                  <a:pt x="15426" y="2568"/>
                </a:lnTo>
                <a:lnTo>
                  <a:pt x="15452" y="2568"/>
                </a:lnTo>
                <a:lnTo>
                  <a:pt x="15452" y="2596"/>
                </a:lnTo>
                <a:lnTo>
                  <a:pt x="15478" y="2596"/>
                </a:lnTo>
                <a:lnTo>
                  <a:pt x="15528" y="2618"/>
                </a:lnTo>
                <a:lnTo>
                  <a:pt x="15749" y="2618"/>
                </a:lnTo>
                <a:lnTo>
                  <a:pt x="15748" y="2643"/>
                </a:lnTo>
                <a:lnTo>
                  <a:pt x="15772" y="2670"/>
                </a:lnTo>
                <a:lnTo>
                  <a:pt x="15775" y="2866"/>
                </a:lnTo>
                <a:lnTo>
                  <a:pt x="15795" y="2916"/>
                </a:lnTo>
                <a:lnTo>
                  <a:pt x="15798" y="2940"/>
                </a:lnTo>
                <a:lnTo>
                  <a:pt x="15848" y="3040"/>
                </a:lnTo>
                <a:lnTo>
                  <a:pt x="15848" y="3065"/>
                </a:lnTo>
                <a:lnTo>
                  <a:pt x="15871" y="3088"/>
                </a:lnTo>
                <a:lnTo>
                  <a:pt x="15849" y="3090"/>
                </a:lnTo>
                <a:lnTo>
                  <a:pt x="15775" y="3113"/>
                </a:lnTo>
                <a:lnTo>
                  <a:pt x="15748" y="3088"/>
                </a:lnTo>
                <a:lnTo>
                  <a:pt x="15724" y="3088"/>
                </a:lnTo>
                <a:lnTo>
                  <a:pt x="15702" y="3065"/>
                </a:lnTo>
                <a:lnTo>
                  <a:pt x="15678" y="3087"/>
                </a:lnTo>
                <a:lnTo>
                  <a:pt x="15698" y="3117"/>
                </a:lnTo>
                <a:lnTo>
                  <a:pt x="15698" y="3132"/>
                </a:lnTo>
                <a:lnTo>
                  <a:pt x="15722" y="3211"/>
                </a:lnTo>
                <a:lnTo>
                  <a:pt x="15700" y="3262"/>
                </a:lnTo>
                <a:lnTo>
                  <a:pt x="15673" y="3285"/>
                </a:lnTo>
                <a:lnTo>
                  <a:pt x="15625" y="3287"/>
                </a:lnTo>
                <a:lnTo>
                  <a:pt x="15601" y="3262"/>
                </a:lnTo>
                <a:lnTo>
                  <a:pt x="15576" y="3264"/>
                </a:lnTo>
                <a:lnTo>
                  <a:pt x="15526" y="3261"/>
                </a:lnTo>
                <a:lnTo>
                  <a:pt x="15454" y="3287"/>
                </a:lnTo>
                <a:lnTo>
                  <a:pt x="15429" y="3311"/>
                </a:lnTo>
                <a:lnTo>
                  <a:pt x="15430" y="3386"/>
                </a:lnTo>
                <a:lnTo>
                  <a:pt x="15377" y="3434"/>
                </a:lnTo>
                <a:lnTo>
                  <a:pt x="15329" y="3435"/>
                </a:lnTo>
                <a:lnTo>
                  <a:pt x="15277" y="3459"/>
                </a:lnTo>
                <a:lnTo>
                  <a:pt x="15181" y="3460"/>
                </a:lnTo>
                <a:lnTo>
                  <a:pt x="15156" y="3484"/>
                </a:lnTo>
                <a:lnTo>
                  <a:pt x="15107" y="3484"/>
                </a:lnTo>
                <a:lnTo>
                  <a:pt x="15106" y="3505"/>
                </a:lnTo>
                <a:lnTo>
                  <a:pt x="15080" y="3560"/>
                </a:lnTo>
                <a:lnTo>
                  <a:pt x="15082" y="3730"/>
                </a:lnTo>
                <a:lnTo>
                  <a:pt x="15106" y="3754"/>
                </a:lnTo>
                <a:lnTo>
                  <a:pt x="15108" y="3830"/>
                </a:lnTo>
                <a:lnTo>
                  <a:pt x="15082" y="3859"/>
                </a:lnTo>
                <a:lnTo>
                  <a:pt x="15082" y="3829"/>
                </a:lnTo>
                <a:lnTo>
                  <a:pt x="15032" y="3829"/>
                </a:lnTo>
                <a:lnTo>
                  <a:pt x="15008" y="3805"/>
                </a:lnTo>
                <a:lnTo>
                  <a:pt x="14983" y="3805"/>
                </a:lnTo>
                <a:lnTo>
                  <a:pt x="14983" y="3784"/>
                </a:lnTo>
                <a:lnTo>
                  <a:pt x="14957" y="3782"/>
                </a:lnTo>
                <a:lnTo>
                  <a:pt x="14958" y="3754"/>
                </a:lnTo>
                <a:lnTo>
                  <a:pt x="14881" y="3758"/>
                </a:lnTo>
                <a:lnTo>
                  <a:pt x="14885" y="3737"/>
                </a:lnTo>
                <a:lnTo>
                  <a:pt x="14860" y="3732"/>
                </a:lnTo>
                <a:lnTo>
                  <a:pt x="14838" y="3687"/>
                </a:lnTo>
                <a:lnTo>
                  <a:pt x="14808" y="3682"/>
                </a:lnTo>
                <a:lnTo>
                  <a:pt x="14781" y="3711"/>
                </a:lnTo>
                <a:lnTo>
                  <a:pt x="14784" y="3685"/>
                </a:lnTo>
                <a:lnTo>
                  <a:pt x="14760" y="3682"/>
                </a:lnTo>
                <a:lnTo>
                  <a:pt x="14736" y="3655"/>
                </a:lnTo>
                <a:lnTo>
                  <a:pt x="14712" y="3656"/>
                </a:lnTo>
                <a:lnTo>
                  <a:pt x="14687" y="3680"/>
                </a:lnTo>
                <a:lnTo>
                  <a:pt x="14615" y="3682"/>
                </a:lnTo>
                <a:lnTo>
                  <a:pt x="14586" y="3709"/>
                </a:lnTo>
                <a:lnTo>
                  <a:pt x="14560" y="3707"/>
                </a:lnTo>
                <a:lnTo>
                  <a:pt x="14561" y="3732"/>
                </a:lnTo>
                <a:lnTo>
                  <a:pt x="14492" y="3731"/>
                </a:lnTo>
                <a:lnTo>
                  <a:pt x="14465" y="3754"/>
                </a:lnTo>
                <a:lnTo>
                  <a:pt x="14442" y="3754"/>
                </a:lnTo>
                <a:lnTo>
                  <a:pt x="14440" y="3779"/>
                </a:lnTo>
                <a:lnTo>
                  <a:pt x="14416" y="3828"/>
                </a:lnTo>
                <a:lnTo>
                  <a:pt x="14415" y="3855"/>
                </a:lnTo>
                <a:lnTo>
                  <a:pt x="14416" y="3884"/>
                </a:lnTo>
                <a:lnTo>
                  <a:pt x="14369" y="3860"/>
                </a:lnTo>
                <a:lnTo>
                  <a:pt x="14315" y="3904"/>
                </a:lnTo>
                <a:lnTo>
                  <a:pt x="14290" y="3956"/>
                </a:lnTo>
                <a:lnTo>
                  <a:pt x="14312" y="4025"/>
                </a:lnTo>
                <a:lnTo>
                  <a:pt x="14290" y="4050"/>
                </a:lnTo>
                <a:lnTo>
                  <a:pt x="14290" y="4079"/>
                </a:lnTo>
                <a:lnTo>
                  <a:pt x="14266" y="4078"/>
                </a:lnTo>
                <a:lnTo>
                  <a:pt x="14268" y="4219"/>
                </a:lnTo>
                <a:lnTo>
                  <a:pt x="14242" y="4225"/>
                </a:lnTo>
                <a:lnTo>
                  <a:pt x="14239" y="4255"/>
                </a:lnTo>
                <a:lnTo>
                  <a:pt x="14216" y="4271"/>
                </a:lnTo>
                <a:lnTo>
                  <a:pt x="14171" y="4295"/>
                </a:lnTo>
                <a:lnTo>
                  <a:pt x="14067" y="4296"/>
                </a:lnTo>
                <a:lnTo>
                  <a:pt x="13995" y="4327"/>
                </a:lnTo>
                <a:lnTo>
                  <a:pt x="13945" y="4347"/>
                </a:lnTo>
                <a:lnTo>
                  <a:pt x="13920" y="4350"/>
                </a:lnTo>
                <a:lnTo>
                  <a:pt x="13896" y="4375"/>
                </a:lnTo>
                <a:lnTo>
                  <a:pt x="13823" y="4397"/>
                </a:lnTo>
                <a:lnTo>
                  <a:pt x="13772" y="4397"/>
                </a:lnTo>
                <a:lnTo>
                  <a:pt x="13720" y="4372"/>
                </a:lnTo>
                <a:lnTo>
                  <a:pt x="13626" y="4376"/>
                </a:lnTo>
                <a:lnTo>
                  <a:pt x="13598" y="4400"/>
                </a:lnTo>
                <a:lnTo>
                  <a:pt x="13597" y="4469"/>
                </a:lnTo>
                <a:lnTo>
                  <a:pt x="13575" y="4496"/>
                </a:lnTo>
                <a:lnTo>
                  <a:pt x="13574" y="4522"/>
                </a:lnTo>
                <a:lnTo>
                  <a:pt x="13548" y="4570"/>
                </a:lnTo>
                <a:lnTo>
                  <a:pt x="13523" y="4596"/>
                </a:lnTo>
                <a:lnTo>
                  <a:pt x="13524" y="4672"/>
                </a:lnTo>
                <a:lnTo>
                  <a:pt x="13501" y="4766"/>
                </a:lnTo>
                <a:lnTo>
                  <a:pt x="13500" y="4820"/>
                </a:lnTo>
                <a:lnTo>
                  <a:pt x="13478" y="4819"/>
                </a:lnTo>
                <a:lnTo>
                  <a:pt x="13474" y="4845"/>
                </a:lnTo>
                <a:lnTo>
                  <a:pt x="13451" y="4868"/>
                </a:lnTo>
                <a:lnTo>
                  <a:pt x="13449" y="4989"/>
                </a:lnTo>
                <a:lnTo>
                  <a:pt x="13425" y="5014"/>
                </a:lnTo>
                <a:lnTo>
                  <a:pt x="13450" y="5041"/>
                </a:lnTo>
                <a:lnTo>
                  <a:pt x="13453" y="5065"/>
                </a:lnTo>
                <a:lnTo>
                  <a:pt x="13427" y="5091"/>
                </a:lnTo>
                <a:lnTo>
                  <a:pt x="13425" y="5112"/>
                </a:lnTo>
                <a:lnTo>
                  <a:pt x="13403" y="5114"/>
                </a:lnTo>
                <a:lnTo>
                  <a:pt x="13377" y="5140"/>
                </a:lnTo>
                <a:lnTo>
                  <a:pt x="13303" y="5164"/>
                </a:lnTo>
                <a:lnTo>
                  <a:pt x="13255" y="5189"/>
                </a:lnTo>
                <a:lnTo>
                  <a:pt x="13302" y="5237"/>
                </a:lnTo>
                <a:lnTo>
                  <a:pt x="13303" y="5260"/>
                </a:lnTo>
                <a:lnTo>
                  <a:pt x="13280" y="5263"/>
                </a:lnTo>
                <a:lnTo>
                  <a:pt x="13280" y="5286"/>
                </a:lnTo>
                <a:lnTo>
                  <a:pt x="13303" y="5312"/>
                </a:lnTo>
                <a:lnTo>
                  <a:pt x="13304" y="5513"/>
                </a:lnTo>
                <a:lnTo>
                  <a:pt x="13204" y="5608"/>
                </a:lnTo>
                <a:lnTo>
                  <a:pt x="13155" y="5611"/>
                </a:lnTo>
                <a:lnTo>
                  <a:pt x="13131" y="5632"/>
                </a:lnTo>
                <a:lnTo>
                  <a:pt x="13129" y="6178"/>
                </a:lnTo>
                <a:lnTo>
                  <a:pt x="13153" y="6375"/>
                </a:lnTo>
                <a:lnTo>
                  <a:pt x="13153" y="6500"/>
                </a:lnTo>
                <a:lnTo>
                  <a:pt x="13205" y="6546"/>
                </a:lnTo>
                <a:lnTo>
                  <a:pt x="13304" y="6595"/>
                </a:lnTo>
                <a:lnTo>
                  <a:pt x="13304" y="6623"/>
                </a:lnTo>
                <a:lnTo>
                  <a:pt x="13328" y="6645"/>
                </a:lnTo>
                <a:lnTo>
                  <a:pt x="13403" y="6670"/>
                </a:lnTo>
                <a:lnTo>
                  <a:pt x="13426" y="6698"/>
                </a:lnTo>
                <a:lnTo>
                  <a:pt x="13450" y="6695"/>
                </a:lnTo>
                <a:lnTo>
                  <a:pt x="13477" y="6719"/>
                </a:lnTo>
                <a:lnTo>
                  <a:pt x="13822" y="6718"/>
                </a:lnTo>
                <a:lnTo>
                  <a:pt x="13846" y="6699"/>
                </a:lnTo>
                <a:lnTo>
                  <a:pt x="13847" y="6675"/>
                </a:lnTo>
                <a:lnTo>
                  <a:pt x="14019" y="6675"/>
                </a:lnTo>
                <a:lnTo>
                  <a:pt x="14068" y="6719"/>
                </a:lnTo>
                <a:lnTo>
                  <a:pt x="14072" y="6818"/>
                </a:lnTo>
                <a:lnTo>
                  <a:pt x="14115" y="6918"/>
                </a:lnTo>
                <a:lnTo>
                  <a:pt x="14117" y="6944"/>
                </a:lnTo>
                <a:lnTo>
                  <a:pt x="14146" y="6994"/>
                </a:lnTo>
                <a:lnTo>
                  <a:pt x="14169" y="7043"/>
                </a:lnTo>
                <a:lnTo>
                  <a:pt x="14194" y="7063"/>
                </a:lnTo>
                <a:lnTo>
                  <a:pt x="14240" y="7091"/>
                </a:lnTo>
                <a:lnTo>
                  <a:pt x="14316" y="7094"/>
                </a:lnTo>
                <a:lnTo>
                  <a:pt x="14389" y="7141"/>
                </a:lnTo>
                <a:lnTo>
                  <a:pt x="14462" y="7215"/>
                </a:lnTo>
                <a:lnTo>
                  <a:pt x="14464" y="7313"/>
                </a:lnTo>
                <a:lnTo>
                  <a:pt x="14487" y="7336"/>
                </a:lnTo>
                <a:lnTo>
                  <a:pt x="14538" y="7364"/>
                </a:lnTo>
                <a:lnTo>
                  <a:pt x="14563" y="7386"/>
                </a:lnTo>
                <a:lnTo>
                  <a:pt x="14610" y="7389"/>
                </a:lnTo>
                <a:lnTo>
                  <a:pt x="14710" y="7436"/>
                </a:lnTo>
                <a:lnTo>
                  <a:pt x="14761" y="7438"/>
                </a:lnTo>
                <a:lnTo>
                  <a:pt x="14836" y="7462"/>
                </a:lnTo>
                <a:lnTo>
                  <a:pt x="14861" y="7486"/>
                </a:lnTo>
                <a:lnTo>
                  <a:pt x="14885" y="7488"/>
                </a:lnTo>
                <a:lnTo>
                  <a:pt x="14932" y="7537"/>
                </a:lnTo>
                <a:lnTo>
                  <a:pt x="15007" y="7535"/>
                </a:lnTo>
                <a:lnTo>
                  <a:pt x="15032" y="7561"/>
                </a:lnTo>
                <a:lnTo>
                  <a:pt x="15057" y="7610"/>
                </a:lnTo>
                <a:lnTo>
                  <a:pt x="15079" y="7611"/>
                </a:lnTo>
                <a:lnTo>
                  <a:pt x="15107" y="7536"/>
                </a:lnTo>
                <a:lnTo>
                  <a:pt x="15155" y="7515"/>
                </a:lnTo>
                <a:lnTo>
                  <a:pt x="15180" y="7516"/>
                </a:lnTo>
                <a:lnTo>
                  <a:pt x="15183" y="7534"/>
                </a:lnTo>
                <a:lnTo>
                  <a:pt x="15208" y="7535"/>
                </a:lnTo>
                <a:lnTo>
                  <a:pt x="15228" y="7583"/>
                </a:lnTo>
                <a:lnTo>
                  <a:pt x="15259" y="7586"/>
                </a:lnTo>
                <a:lnTo>
                  <a:pt x="15254" y="7563"/>
                </a:lnTo>
                <a:lnTo>
                  <a:pt x="15305" y="7535"/>
                </a:lnTo>
                <a:lnTo>
                  <a:pt x="15380" y="7535"/>
                </a:lnTo>
                <a:lnTo>
                  <a:pt x="15404" y="7510"/>
                </a:lnTo>
                <a:lnTo>
                  <a:pt x="15404" y="7485"/>
                </a:lnTo>
                <a:lnTo>
                  <a:pt x="15381" y="7463"/>
                </a:lnTo>
                <a:lnTo>
                  <a:pt x="15378" y="7436"/>
                </a:lnTo>
                <a:lnTo>
                  <a:pt x="15427" y="7389"/>
                </a:lnTo>
                <a:lnTo>
                  <a:pt x="15474" y="7388"/>
                </a:lnTo>
                <a:lnTo>
                  <a:pt x="15502" y="7410"/>
                </a:lnTo>
                <a:lnTo>
                  <a:pt x="15523" y="7414"/>
                </a:lnTo>
                <a:lnTo>
                  <a:pt x="15577" y="7435"/>
                </a:lnTo>
                <a:lnTo>
                  <a:pt x="15627" y="7436"/>
                </a:lnTo>
                <a:lnTo>
                  <a:pt x="15651" y="7462"/>
                </a:lnTo>
                <a:lnTo>
                  <a:pt x="15700" y="7463"/>
                </a:lnTo>
                <a:lnTo>
                  <a:pt x="15746" y="7510"/>
                </a:lnTo>
                <a:lnTo>
                  <a:pt x="15749" y="7535"/>
                </a:lnTo>
                <a:lnTo>
                  <a:pt x="15800" y="7585"/>
                </a:lnTo>
                <a:lnTo>
                  <a:pt x="15821" y="7636"/>
                </a:lnTo>
                <a:lnTo>
                  <a:pt x="15875" y="7658"/>
                </a:lnTo>
                <a:lnTo>
                  <a:pt x="15898" y="7661"/>
                </a:lnTo>
                <a:lnTo>
                  <a:pt x="15948" y="7708"/>
                </a:lnTo>
                <a:lnTo>
                  <a:pt x="16047" y="7685"/>
                </a:lnTo>
                <a:lnTo>
                  <a:pt x="16072" y="7686"/>
                </a:lnTo>
                <a:lnTo>
                  <a:pt x="16095" y="7709"/>
                </a:lnTo>
                <a:lnTo>
                  <a:pt x="16120" y="7710"/>
                </a:lnTo>
                <a:lnTo>
                  <a:pt x="16120" y="7758"/>
                </a:lnTo>
                <a:lnTo>
                  <a:pt x="16095" y="7782"/>
                </a:lnTo>
                <a:lnTo>
                  <a:pt x="16095" y="7808"/>
                </a:lnTo>
                <a:lnTo>
                  <a:pt x="16120" y="7834"/>
                </a:lnTo>
                <a:lnTo>
                  <a:pt x="16118" y="7856"/>
                </a:lnTo>
                <a:lnTo>
                  <a:pt x="16018" y="7956"/>
                </a:lnTo>
                <a:lnTo>
                  <a:pt x="16020" y="8032"/>
                </a:lnTo>
                <a:lnTo>
                  <a:pt x="16070" y="8054"/>
                </a:lnTo>
                <a:lnTo>
                  <a:pt x="16094" y="8057"/>
                </a:lnTo>
                <a:lnTo>
                  <a:pt x="16143" y="8078"/>
                </a:lnTo>
                <a:lnTo>
                  <a:pt x="16165" y="8128"/>
                </a:lnTo>
                <a:lnTo>
                  <a:pt x="16167" y="8152"/>
                </a:lnTo>
                <a:lnTo>
                  <a:pt x="16193" y="8179"/>
                </a:lnTo>
                <a:lnTo>
                  <a:pt x="16169" y="8205"/>
                </a:lnTo>
                <a:lnTo>
                  <a:pt x="16171" y="8302"/>
                </a:lnTo>
                <a:lnTo>
                  <a:pt x="16192" y="8424"/>
                </a:lnTo>
                <a:lnTo>
                  <a:pt x="16192" y="8501"/>
                </a:lnTo>
                <a:lnTo>
                  <a:pt x="16218" y="8502"/>
                </a:lnTo>
                <a:lnTo>
                  <a:pt x="16341" y="8450"/>
                </a:lnTo>
                <a:lnTo>
                  <a:pt x="16390" y="8450"/>
                </a:lnTo>
                <a:lnTo>
                  <a:pt x="16439" y="8475"/>
                </a:lnTo>
                <a:lnTo>
                  <a:pt x="16442" y="8499"/>
                </a:lnTo>
                <a:lnTo>
                  <a:pt x="16466" y="8549"/>
                </a:lnTo>
                <a:lnTo>
                  <a:pt x="16467" y="8669"/>
                </a:lnTo>
                <a:lnTo>
                  <a:pt x="16490" y="8675"/>
                </a:lnTo>
                <a:lnTo>
                  <a:pt x="16489" y="8748"/>
                </a:lnTo>
                <a:lnTo>
                  <a:pt x="16517" y="8748"/>
                </a:lnTo>
                <a:lnTo>
                  <a:pt x="16517" y="8768"/>
                </a:lnTo>
                <a:lnTo>
                  <a:pt x="16538" y="8846"/>
                </a:lnTo>
                <a:lnTo>
                  <a:pt x="16562" y="8846"/>
                </a:lnTo>
                <a:lnTo>
                  <a:pt x="16662" y="8870"/>
                </a:lnTo>
                <a:lnTo>
                  <a:pt x="16662" y="8894"/>
                </a:lnTo>
                <a:lnTo>
                  <a:pt x="16687" y="8921"/>
                </a:lnTo>
                <a:lnTo>
                  <a:pt x="16687" y="8941"/>
                </a:lnTo>
                <a:lnTo>
                  <a:pt x="16712" y="8992"/>
                </a:lnTo>
                <a:lnTo>
                  <a:pt x="16737" y="9020"/>
                </a:lnTo>
                <a:lnTo>
                  <a:pt x="16738" y="9041"/>
                </a:lnTo>
                <a:lnTo>
                  <a:pt x="16762" y="9117"/>
                </a:lnTo>
                <a:lnTo>
                  <a:pt x="16760" y="9167"/>
                </a:lnTo>
                <a:lnTo>
                  <a:pt x="16761" y="9215"/>
                </a:lnTo>
                <a:lnTo>
                  <a:pt x="16787" y="9239"/>
                </a:lnTo>
                <a:lnTo>
                  <a:pt x="16812" y="9241"/>
                </a:lnTo>
                <a:lnTo>
                  <a:pt x="16835" y="9242"/>
                </a:lnTo>
                <a:lnTo>
                  <a:pt x="16860" y="9266"/>
                </a:lnTo>
                <a:lnTo>
                  <a:pt x="16860" y="9289"/>
                </a:lnTo>
                <a:lnTo>
                  <a:pt x="16883" y="9315"/>
                </a:lnTo>
                <a:lnTo>
                  <a:pt x="16885" y="9362"/>
                </a:lnTo>
                <a:lnTo>
                  <a:pt x="16907" y="9388"/>
                </a:lnTo>
                <a:lnTo>
                  <a:pt x="16909" y="9413"/>
                </a:lnTo>
                <a:lnTo>
                  <a:pt x="16935" y="9413"/>
                </a:lnTo>
                <a:lnTo>
                  <a:pt x="16959" y="9439"/>
                </a:lnTo>
                <a:lnTo>
                  <a:pt x="16986" y="9438"/>
                </a:lnTo>
                <a:lnTo>
                  <a:pt x="16987" y="9463"/>
                </a:lnTo>
                <a:lnTo>
                  <a:pt x="17033" y="9513"/>
                </a:lnTo>
                <a:lnTo>
                  <a:pt x="17109" y="9512"/>
                </a:lnTo>
                <a:lnTo>
                  <a:pt x="17105" y="9540"/>
                </a:lnTo>
                <a:lnTo>
                  <a:pt x="17156" y="9538"/>
                </a:lnTo>
                <a:lnTo>
                  <a:pt x="17329" y="9710"/>
                </a:lnTo>
                <a:lnTo>
                  <a:pt x="17329" y="9857"/>
                </a:lnTo>
                <a:lnTo>
                  <a:pt x="17353" y="9860"/>
                </a:lnTo>
                <a:lnTo>
                  <a:pt x="17401" y="9908"/>
                </a:lnTo>
                <a:lnTo>
                  <a:pt x="17378" y="9935"/>
                </a:lnTo>
                <a:lnTo>
                  <a:pt x="17378" y="9956"/>
                </a:lnTo>
                <a:lnTo>
                  <a:pt x="17327" y="10006"/>
                </a:lnTo>
                <a:lnTo>
                  <a:pt x="17329" y="10033"/>
                </a:lnTo>
                <a:lnTo>
                  <a:pt x="17354" y="10104"/>
                </a:lnTo>
                <a:lnTo>
                  <a:pt x="17353" y="10126"/>
                </a:lnTo>
                <a:lnTo>
                  <a:pt x="17381" y="10156"/>
                </a:lnTo>
                <a:lnTo>
                  <a:pt x="17402" y="10156"/>
                </a:lnTo>
                <a:lnTo>
                  <a:pt x="17424" y="10181"/>
                </a:lnTo>
                <a:lnTo>
                  <a:pt x="17427" y="10226"/>
                </a:lnTo>
                <a:lnTo>
                  <a:pt x="17405" y="10252"/>
                </a:lnTo>
                <a:lnTo>
                  <a:pt x="17427" y="10279"/>
                </a:lnTo>
                <a:lnTo>
                  <a:pt x="17430" y="10326"/>
                </a:lnTo>
                <a:lnTo>
                  <a:pt x="17449" y="10356"/>
                </a:lnTo>
                <a:lnTo>
                  <a:pt x="17451" y="10375"/>
                </a:lnTo>
                <a:lnTo>
                  <a:pt x="17479" y="10428"/>
                </a:lnTo>
                <a:lnTo>
                  <a:pt x="17479" y="10448"/>
                </a:lnTo>
                <a:lnTo>
                  <a:pt x="17451" y="10480"/>
                </a:lnTo>
                <a:lnTo>
                  <a:pt x="17453" y="10624"/>
                </a:lnTo>
                <a:lnTo>
                  <a:pt x="17404" y="10698"/>
                </a:lnTo>
                <a:lnTo>
                  <a:pt x="17378" y="10747"/>
                </a:lnTo>
                <a:lnTo>
                  <a:pt x="17355" y="10844"/>
                </a:lnTo>
                <a:lnTo>
                  <a:pt x="17354" y="11140"/>
                </a:lnTo>
                <a:lnTo>
                  <a:pt x="17329" y="11166"/>
                </a:lnTo>
                <a:lnTo>
                  <a:pt x="17328" y="11189"/>
                </a:lnTo>
                <a:lnTo>
                  <a:pt x="17304" y="11191"/>
                </a:lnTo>
                <a:lnTo>
                  <a:pt x="17257" y="11116"/>
                </a:lnTo>
                <a:lnTo>
                  <a:pt x="17207" y="11118"/>
                </a:lnTo>
                <a:lnTo>
                  <a:pt x="17181" y="11097"/>
                </a:lnTo>
                <a:lnTo>
                  <a:pt x="17160" y="11092"/>
                </a:lnTo>
                <a:lnTo>
                  <a:pt x="17132" y="11046"/>
                </a:lnTo>
                <a:lnTo>
                  <a:pt x="17109" y="11041"/>
                </a:lnTo>
                <a:lnTo>
                  <a:pt x="17084" y="11018"/>
                </a:lnTo>
                <a:lnTo>
                  <a:pt x="17084" y="10994"/>
                </a:lnTo>
                <a:lnTo>
                  <a:pt x="17058" y="10993"/>
                </a:lnTo>
                <a:lnTo>
                  <a:pt x="17008" y="10970"/>
                </a:lnTo>
                <a:lnTo>
                  <a:pt x="16983" y="10945"/>
                </a:lnTo>
                <a:lnTo>
                  <a:pt x="16931" y="10874"/>
                </a:lnTo>
                <a:lnTo>
                  <a:pt x="16911" y="10873"/>
                </a:lnTo>
                <a:lnTo>
                  <a:pt x="16909" y="10849"/>
                </a:lnTo>
                <a:lnTo>
                  <a:pt x="16762" y="10845"/>
                </a:lnTo>
                <a:lnTo>
                  <a:pt x="16638" y="10723"/>
                </a:lnTo>
                <a:lnTo>
                  <a:pt x="16613" y="10723"/>
                </a:lnTo>
                <a:lnTo>
                  <a:pt x="16589" y="10698"/>
                </a:lnTo>
                <a:lnTo>
                  <a:pt x="16589" y="10652"/>
                </a:lnTo>
                <a:lnTo>
                  <a:pt x="16564" y="10650"/>
                </a:lnTo>
                <a:lnTo>
                  <a:pt x="16514" y="10599"/>
                </a:lnTo>
                <a:lnTo>
                  <a:pt x="16493" y="10598"/>
                </a:lnTo>
                <a:lnTo>
                  <a:pt x="16464" y="10575"/>
                </a:lnTo>
                <a:lnTo>
                  <a:pt x="16444" y="10574"/>
                </a:lnTo>
                <a:lnTo>
                  <a:pt x="16416" y="10549"/>
                </a:lnTo>
                <a:lnTo>
                  <a:pt x="16414" y="10481"/>
                </a:lnTo>
                <a:lnTo>
                  <a:pt x="16389" y="10476"/>
                </a:lnTo>
                <a:lnTo>
                  <a:pt x="16366" y="10453"/>
                </a:lnTo>
                <a:lnTo>
                  <a:pt x="16294" y="10426"/>
                </a:lnTo>
                <a:lnTo>
                  <a:pt x="16267" y="10381"/>
                </a:lnTo>
                <a:lnTo>
                  <a:pt x="16217" y="10381"/>
                </a:lnTo>
                <a:lnTo>
                  <a:pt x="16168" y="10330"/>
                </a:lnTo>
                <a:lnTo>
                  <a:pt x="16092" y="10330"/>
                </a:lnTo>
                <a:lnTo>
                  <a:pt x="16069" y="10354"/>
                </a:lnTo>
                <a:lnTo>
                  <a:pt x="16044" y="10352"/>
                </a:lnTo>
                <a:lnTo>
                  <a:pt x="15974" y="10430"/>
                </a:lnTo>
                <a:lnTo>
                  <a:pt x="15896" y="10475"/>
                </a:lnTo>
                <a:lnTo>
                  <a:pt x="15896" y="10498"/>
                </a:lnTo>
                <a:lnTo>
                  <a:pt x="15872" y="10526"/>
                </a:lnTo>
                <a:lnTo>
                  <a:pt x="15822" y="10601"/>
                </a:lnTo>
                <a:lnTo>
                  <a:pt x="15822" y="10625"/>
                </a:lnTo>
                <a:lnTo>
                  <a:pt x="15774" y="10724"/>
                </a:lnTo>
                <a:lnTo>
                  <a:pt x="15774" y="10746"/>
                </a:lnTo>
                <a:lnTo>
                  <a:pt x="15675" y="10796"/>
                </a:lnTo>
                <a:lnTo>
                  <a:pt x="15649" y="10798"/>
                </a:lnTo>
                <a:lnTo>
                  <a:pt x="15626" y="10772"/>
                </a:lnTo>
                <a:lnTo>
                  <a:pt x="15601" y="10771"/>
                </a:lnTo>
                <a:lnTo>
                  <a:pt x="15500" y="10698"/>
                </a:lnTo>
                <a:lnTo>
                  <a:pt x="15429" y="10722"/>
                </a:lnTo>
                <a:lnTo>
                  <a:pt x="15403" y="10724"/>
                </a:lnTo>
                <a:lnTo>
                  <a:pt x="15378" y="10746"/>
                </a:lnTo>
                <a:lnTo>
                  <a:pt x="15181" y="10774"/>
                </a:lnTo>
                <a:lnTo>
                  <a:pt x="15108" y="10796"/>
                </a:lnTo>
                <a:lnTo>
                  <a:pt x="15082" y="10821"/>
                </a:lnTo>
                <a:lnTo>
                  <a:pt x="15030" y="10841"/>
                </a:lnTo>
                <a:lnTo>
                  <a:pt x="15008" y="10848"/>
                </a:lnTo>
                <a:lnTo>
                  <a:pt x="15007" y="10824"/>
                </a:lnTo>
                <a:lnTo>
                  <a:pt x="14959" y="10798"/>
                </a:lnTo>
                <a:lnTo>
                  <a:pt x="14983" y="10769"/>
                </a:lnTo>
                <a:lnTo>
                  <a:pt x="14983" y="10722"/>
                </a:lnTo>
                <a:lnTo>
                  <a:pt x="15009" y="10701"/>
                </a:lnTo>
                <a:lnTo>
                  <a:pt x="14983" y="10673"/>
                </a:lnTo>
                <a:lnTo>
                  <a:pt x="14981" y="10577"/>
                </a:lnTo>
                <a:lnTo>
                  <a:pt x="14885" y="10477"/>
                </a:lnTo>
                <a:lnTo>
                  <a:pt x="14784" y="10478"/>
                </a:lnTo>
                <a:lnTo>
                  <a:pt x="14759" y="10454"/>
                </a:lnTo>
                <a:lnTo>
                  <a:pt x="14708" y="10453"/>
                </a:lnTo>
                <a:lnTo>
                  <a:pt x="14684" y="10428"/>
                </a:lnTo>
                <a:lnTo>
                  <a:pt x="14662" y="10375"/>
                </a:lnTo>
                <a:lnTo>
                  <a:pt x="14610" y="10356"/>
                </a:lnTo>
                <a:lnTo>
                  <a:pt x="14610" y="10330"/>
                </a:lnTo>
                <a:lnTo>
                  <a:pt x="14591" y="10328"/>
                </a:lnTo>
                <a:lnTo>
                  <a:pt x="14561" y="10304"/>
                </a:lnTo>
                <a:lnTo>
                  <a:pt x="14540" y="10255"/>
                </a:lnTo>
                <a:lnTo>
                  <a:pt x="14490" y="10255"/>
                </a:lnTo>
                <a:lnTo>
                  <a:pt x="14416" y="10183"/>
                </a:lnTo>
                <a:lnTo>
                  <a:pt x="14391" y="10179"/>
                </a:lnTo>
                <a:lnTo>
                  <a:pt x="14365" y="10156"/>
                </a:lnTo>
                <a:lnTo>
                  <a:pt x="14265" y="10155"/>
                </a:lnTo>
                <a:lnTo>
                  <a:pt x="14242" y="10180"/>
                </a:lnTo>
                <a:lnTo>
                  <a:pt x="14242" y="10156"/>
                </a:lnTo>
                <a:lnTo>
                  <a:pt x="14169" y="10007"/>
                </a:lnTo>
                <a:lnTo>
                  <a:pt x="14046" y="10006"/>
                </a:lnTo>
                <a:lnTo>
                  <a:pt x="14043" y="10052"/>
                </a:lnTo>
                <a:lnTo>
                  <a:pt x="13943" y="10154"/>
                </a:lnTo>
                <a:lnTo>
                  <a:pt x="13774" y="10155"/>
                </a:lnTo>
                <a:lnTo>
                  <a:pt x="13724" y="10180"/>
                </a:lnTo>
                <a:lnTo>
                  <a:pt x="13700" y="10180"/>
                </a:lnTo>
                <a:lnTo>
                  <a:pt x="13695" y="10203"/>
                </a:lnTo>
                <a:lnTo>
                  <a:pt x="13677" y="10204"/>
                </a:lnTo>
                <a:lnTo>
                  <a:pt x="13671" y="10223"/>
                </a:lnTo>
                <a:lnTo>
                  <a:pt x="13652" y="10251"/>
                </a:lnTo>
                <a:lnTo>
                  <a:pt x="13624" y="10305"/>
                </a:lnTo>
                <a:lnTo>
                  <a:pt x="13623" y="10348"/>
                </a:lnTo>
                <a:lnTo>
                  <a:pt x="13575" y="10375"/>
                </a:lnTo>
                <a:lnTo>
                  <a:pt x="13525" y="10422"/>
                </a:lnTo>
                <a:lnTo>
                  <a:pt x="13303" y="10427"/>
                </a:lnTo>
                <a:lnTo>
                  <a:pt x="13280" y="10450"/>
                </a:lnTo>
                <a:lnTo>
                  <a:pt x="13252" y="10427"/>
                </a:lnTo>
                <a:lnTo>
                  <a:pt x="13228" y="10427"/>
                </a:lnTo>
                <a:lnTo>
                  <a:pt x="13227" y="10399"/>
                </a:lnTo>
                <a:lnTo>
                  <a:pt x="13208" y="10377"/>
                </a:lnTo>
                <a:lnTo>
                  <a:pt x="13205" y="10331"/>
                </a:lnTo>
                <a:lnTo>
                  <a:pt x="13082" y="10330"/>
                </a:lnTo>
                <a:lnTo>
                  <a:pt x="13007" y="10278"/>
                </a:lnTo>
                <a:lnTo>
                  <a:pt x="12981" y="10278"/>
                </a:lnTo>
                <a:lnTo>
                  <a:pt x="12981" y="10256"/>
                </a:lnTo>
                <a:lnTo>
                  <a:pt x="12958" y="10229"/>
                </a:lnTo>
                <a:lnTo>
                  <a:pt x="12934" y="10182"/>
                </a:lnTo>
                <a:lnTo>
                  <a:pt x="12958" y="10180"/>
                </a:lnTo>
                <a:lnTo>
                  <a:pt x="12958" y="10157"/>
                </a:lnTo>
                <a:lnTo>
                  <a:pt x="13052" y="10131"/>
                </a:lnTo>
                <a:lnTo>
                  <a:pt x="13056" y="10057"/>
                </a:lnTo>
                <a:lnTo>
                  <a:pt x="13031" y="10030"/>
                </a:lnTo>
                <a:lnTo>
                  <a:pt x="13008" y="9980"/>
                </a:lnTo>
                <a:lnTo>
                  <a:pt x="12984" y="9982"/>
                </a:lnTo>
                <a:lnTo>
                  <a:pt x="12980" y="9958"/>
                </a:lnTo>
                <a:lnTo>
                  <a:pt x="12956" y="9933"/>
                </a:lnTo>
                <a:lnTo>
                  <a:pt x="12937" y="9908"/>
                </a:lnTo>
                <a:lnTo>
                  <a:pt x="12908" y="9855"/>
                </a:lnTo>
                <a:lnTo>
                  <a:pt x="12882" y="9834"/>
                </a:lnTo>
                <a:lnTo>
                  <a:pt x="12882" y="9809"/>
                </a:lnTo>
                <a:lnTo>
                  <a:pt x="12859" y="9735"/>
                </a:lnTo>
                <a:lnTo>
                  <a:pt x="12858" y="9684"/>
                </a:lnTo>
                <a:lnTo>
                  <a:pt x="12811" y="9639"/>
                </a:lnTo>
                <a:lnTo>
                  <a:pt x="12762" y="9610"/>
                </a:lnTo>
                <a:lnTo>
                  <a:pt x="12736" y="9562"/>
                </a:lnTo>
                <a:lnTo>
                  <a:pt x="12687" y="9512"/>
                </a:lnTo>
                <a:lnTo>
                  <a:pt x="12637" y="9391"/>
                </a:lnTo>
                <a:lnTo>
                  <a:pt x="12587" y="9366"/>
                </a:lnTo>
                <a:lnTo>
                  <a:pt x="12534" y="9364"/>
                </a:lnTo>
                <a:lnTo>
                  <a:pt x="12536" y="9338"/>
                </a:lnTo>
                <a:lnTo>
                  <a:pt x="12511" y="9240"/>
                </a:lnTo>
                <a:lnTo>
                  <a:pt x="12511" y="9218"/>
                </a:lnTo>
                <a:lnTo>
                  <a:pt x="12510" y="9193"/>
                </a:lnTo>
                <a:lnTo>
                  <a:pt x="12486" y="9144"/>
                </a:lnTo>
                <a:lnTo>
                  <a:pt x="12487" y="9114"/>
                </a:lnTo>
                <a:lnTo>
                  <a:pt x="12462" y="9139"/>
                </a:lnTo>
                <a:lnTo>
                  <a:pt x="12414" y="9141"/>
                </a:lnTo>
                <a:lnTo>
                  <a:pt x="12413" y="9167"/>
                </a:lnTo>
                <a:lnTo>
                  <a:pt x="12393" y="9168"/>
                </a:lnTo>
                <a:lnTo>
                  <a:pt x="12340" y="9192"/>
                </a:lnTo>
                <a:lnTo>
                  <a:pt x="12340" y="9214"/>
                </a:lnTo>
                <a:lnTo>
                  <a:pt x="12313" y="9241"/>
                </a:lnTo>
                <a:lnTo>
                  <a:pt x="12265" y="9265"/>
                </a:lnTo>
                <a:lnTo>
                  <a:pt x="12241" y="9265"/>
                </a:lnTo>
                <a:lnTo>
                  <a:pt x="12240" y="9288"/>
                </a:lnTo>
                <a:lnTo>
                  <a:pt x="12192" y="9292"/>
                </a:lnTo>
                <a:lnTo>
                  <a:pt x="12166" y="9315"/>
                </a:lnTo>
                <a:lnTo>
                  <a:pt x="12143" y="9316"/>
                </a:lnTo>
                <a:lnTo>
                  <a:pt x="12143" y="9338"/>
                </a:lnTo>
                <a:lnTo>
                  <a:pt x="12095" y="9363"/>
                </a:lnTo>
                <a:lnTo>
                  <a:pt x="11946" y="9363"/>
                </a:lnTo>
                <a:lnTo>
                  <a:pt x="11945" y="9340"/>
                </a:lnTo>
                <a:lnTo>
                  <a:pt x="11871" y="9361"/>
                </a:lnTo>
                <a:lnTo>
                  <a:pt x="11844" y="9363"/>
                </a:lnTo>
                <a:lnTo>
                  <a:pt x="11793" y="9388"/>
                </a:lnTo>
                <a:lnTo>
                  <a:pt x="11774" y="9440"/>
                </a:lnTo>
                <a:lnTo>
                  <a:pt x="11773" y="9516"/>
                </a:lnTo>
                <a:lnTo>
                  <a:pt x="11600" y="9510"/>
                </a:lnTo>
                <a:lnTo>
                  <a:pt x="11499" y="9463"/>
                </a:lnTo>
                <a:lnTo>
                  <a:pt x="11478" y="9463"/>
                </a:lnTo>
                <a:lnTo>
                  <a:pt x="11398" y="9513"/>
                </a:lnTo>
                <a:lnTo>
                  <a:pt x="11399" y="9536"/>
                </a:lnTo>
                <a:lnTo>
                  <a:pt x="11429" y="9610"/>
                </a:lnTo>
                <a:lnTo>
                  <a:pt x="11453" y="9657"/>
                </a:lnTo>
                <a:lnTo>
                  <a:pt x="11422" y="9662"/>
                </a:lnTo>
                <a:lnTo>
                  <a:pt x="11425" y="9688"/>
                </a:lnTo>
                <a:lnTo>
                  <a:pt x="11376" y="9712"/>
                </a:lnTo>
                <a:lnTo>
                  <a:pt x="11325" y="9760"/>
                </a:lnTo>
                <a:lnTo>
                  <a:pt x="11279" y="9760"/>
                </a:lnTo>
                <a:lnTo>
                  <a:pt x="11182" y="9834"/>
                </a:lnTo>
                <a:lnTo>
                  <a:pt x="11153" y="9860"/>
                </a:lnTo>
                <a:lnTo>
                  <a:pt x="11130" y="9905"/>
                </a:lnTo>
                <a:lnTo>
                  <a:pt x="11081" y="9937"/>
                </a:lnTo>
                <a:lnTo>
                  <a:pt x="11054" y="9983"/>
                </a:lnTo>
                <a:lnTo>
                  <a:pt x="11008" y="10031"/>
                </a:lnTo>
                <a:lnTo>
                  <a:pt x="10956" y="10080"/>
                </a:lnTo>
                <a:lnTo>
                  <a:pt x="10909" y="10086"/>
                </a:lnTo>
                <a:lnTo>
                  <a:pt x="10882" y="10102"/>
                </a:lnTo>
                <a:lnTo>
                  <a:pt x="10860" y="10105"/>
                </a:lnTo>
                <a:lnTo>
                  <a:pt x="10831" y="10127"/>
                </a:lnTo>
                <a:lnTo>
                  <a:pt x="10808" y="10183"/>
                </a:lnTo>
                <a:lnTo>
                  <a:pt x="10734" y="10230"/>
                </a:lnTo>
                <a:lnTo>
                  <a:pt x="10686" y="10279"/>
                </a:lnTo>
                <a:lnTo>
                  <a:pt x="10611" y="10327"/>
                </a:lnTo>
                <a:lnTo>
                  <a:pt x="10561" y="10352"/>
                </a:lnTo>
                <a:lnTo>
                  <a:pt x="10464" y="10351"/>
                </a:lnTo>
                <a:lnTo>
                  <a:pt x="10412" y="10404"/>
                </a:lnTo>
                <a:lnTo>
                  <a:pt x="10367" y="10427"/>
                </a:lnTo>
                <a:lnTo>
                  <a:pt x="10314" y="10453"/>
                </a:lnTo>
                <a:lnTo>
                  <a:pt x="10314" y="10256"/>
                </a:lnTo>
                <a:lnTo>
                  <a:pt x="10218" y="10256"/>
                </a:lnTo>
                <a:lnTo>
                  <a:pt x="10046" y="10152"/>
                </a:lnTo>
                <a:lnTo>
                  <a:pt x="10021" y="10178"/>
                </a:lnTo>
                <a:lnTo>
                  <a:pt x="9942" y="10175"/>
                </a:lnTo>
                <a:lnTo>
                  <a:pt x="9893" y="10129"/>
                </a:lnTo>
                <a:lnTo>
                  <a:pt x="9870" y="10080"/>
                </a:lnTo>
                <a:lnTo>
                  <a:pt x="9793" y="10006"/>
                </a:lnTo>
                <a:lnTo>
                  <a:pt x="9769" y="10007"/>
                </a:lnTo>
                <a:lnTo>
                  <a:pt x="9742" y="10031"/>
                </a:lnTo>
                <a:lnTo>
                  <a:pt x="9745" y="10055"/>
                </a:lnTo>
                <a:lnTo>
                  <a:pt x="9701" y="10058"/>
                </a:lnTo>
                <a:lnTo>
                  <a:pt x="9676" y="10105"/>
                </a:lnTo>
                <a:lnTo>
                  <a:pt x="9671" y="10155"/>
                </a:lnTo>
                <a:lnTo>
                  <a:pt x="9647" y="10156"/>
                </a:lnTo>
                <a:lnTo>
                  <a:pt x="9600" y="10183"/>
                </a:lnTo>
                <a:lnTo>
                  <a:pt x="9525" y="10253"/>
                </a:lnTo>
                <a:lnTo>
                  <a:pt x="9473" y="10281"/>
                </a:lnTo>
                <a:lnTo>
                  <a:pt x="9448" y="10326"/>
                </a:lnTo>
                <a:lnTo>
                  <a:pt x="9375" y="10380"/>
                </a:lnTo>
                <a:lnTo>
                  <a:pt x="9327" y="10406"/>
                </a:lnTo>
                <a:lnTo>
                  <a:pt x="9275" y="10449"/>
                </a:lnTo>
                <a:lnTo>
                  <a:pt x="9180" y="10500"/>
                </a:lnTo>
                <a:lnTo>
                  <a:pt x="9130" y="10549"/>
                </a:lnTo>
                <a:lnTo>
                  <a:pt x="9108" y="10551"/>
                </a:lnTo>
                <a:lnTo>
                  <a:pt x="9080" y="10573"/>
                </a:lnTo>
                <a:lnTo>
                  <a:pt x="9053" y="10573"/>
                </a:lnTo>
                <a:lnTo>
                  <a:pt x="9052" y="10598"/>
                </a:lnTo>
                <a:lnTo>
                  <a:pt x="8984" y="10574"/>
                </a:lnTo>
                <a:lnTo>
                  <a:pt x="8956" y="10598"/>
                </a:lnTo>
                <a:lnTo>
                  <a:pt x="8907" y="10601"/>
                </a:lnTo>
                <a:lnTo>
                  <a:pt x="8882" y="10574"/>
                </a:lnTo>
                <a:lnTo>
                  <a:pt x="8808" y="10625"/>
                </a:lnTo>
                <a:lnTo>
                  <a:pt x="8784" y="10626"/>
                </a:lnTo>
                <a:lnTo>
                  <a:pt x="8635" y="10551"/>
                </a:lnTo>
                <a:lnTo>
                  <a:pt x="8612" y="10549"/>
                </a:lnTo>
                <a:lnTo>
                  <a:pt x="8560" y="10601"/>
                </a:lnTo>
                <a:lnTo>
                  <a:pt x="8536" y="10602"/>
                </a:lnTo>
                <a:lnTo>
                  <a:pt x="8489" y="10574"/>
                </a:lnTo>
                <a:lnTo>
                  <a:pt x="8461" y="10548"/>
                </a:lnTo>
                <a:lnTo>
                  <a:pt x="8438" y="10525"/>
                </a:lnTo>
                <a:lnTo>
                  <a:pt x="8412" y="10525"/>
                </a:lnTo>
                <a:lnTo>
                  <a:pt x="8413" y="10478"/>
                </a:lnTo>
                <a:lnTo>
                  <a:pt x="8314" y="10449"/>
                </a:lnTo>
                <a:lnTo>
                  <a:pt x="8266" y="10452"/>
                </a:lnTo>
                <a:lnTo>
                  <a:pt x="8264" y="10379"/>
                </a:lnTo>
                <a:lnTo>
                  <a:pt x="8237" y="10379"/>
                </a:lnTo>
                <a:lnTo>
                  <a:pt x="8237" y="10355"/>
                </a:lnTo>
                <a:lnTo>
                  <a:pt x="8190" y="10304"/>
                </a:lnTo>
                <a:lnTo>
                  <a:pt x="8192" y="10280"/>
                </a:lnTo>
                <a:lnTo>
                  <a:pt x="8239" y="10231"/>
                </a:lnTo>
                <a:lnTo>
                  <a:pt x="8264" y="10230"/>
                </a:lnTo>
                <a:lnTo>
                  <a:pt x="8289" y="10181"/>
                </a:lnTo>
                <a:lnTo>
                  <a:pt x="8287" y="10156"/>
                </a:lnTo>
                <a:lnTo>
                  <a:pt x="8264" y="10132"/>
                </a:lnTo>
                <a:lnTo>
                  <a:pt x="8240" y="10131"/>
                </a:lnTo>
                <a:lnTo>
                  <a:pt x="8215" y="10108"/>
                </a:lnTo>
                <a:lnTo>
                  <a:pt x="8191" y="10080"/>
                </a:lnTo>
                <a:lnTo>
                  <a:pt x="8167" y="10056"/>
                </a:lnTo>
                <a:lnTo>
                  <a:pt x="8143" y="10008"/>
                </a:lnTo>
                <a:lnTo>
                  <a:pt x="8115" y="9982"/>
                </a:lnTo>
                <a:lnTo>
                  <a:pt x="8092" y="9982"/>
                </a:lnTo>
                <a:lnTo>
                  <a:pt x="8066" y="9956"/>
                </a:lnTo>
                <a:lnTo>
                  <a:pt x="8042" y="9933"/>
                </a:lnTo>
                <a:lnTo>
                  <a:pt x="8017" y="9933"/>
                </a:lnTo>
                <a:lnTo>
                  <a:pt x="7990" y="9933"/>
                </a:lnTo>
                <a:lnTo>
                  <a:pt x="7993" y="9912"/>
                </a:lnTo>
                <a:lnTo>
                  <a:pt x="7966" y="9909"/>
                </a:lnTo>
                <a:lnTo>
                  <a:pt x="7896" y="9806"/>
                </a:lnTo>
                <a:lnTo>
                  <a:pt x="7794" y="9708"/>
                </a:lnTo>
                <a:lnTo>
                  <a:pt x="7746" y="9709"/>
                </a:lnTo>
                <a:lnTo>
                  <a:pt x="7746" y="9733"/>
                </a:lnTo>
                <a:lnTo>
                  <a:pt x="7698" y="9756"/>
                </a:lnTo>
                <a:lnTo>
                  <a:pt x="7668" y="9759"/>
                </a:lnTo>
                <a:lnTo>
                  <a:pt x="7668" y="9735"/>
                </a:lnTo>
                <a:lnTo>
                  <a:pt x="7647" y="9711"/>
                </a:lnTo>
                <a:lnTo>
                  <a:pt x="7597" y="9709"/>
                </a:lnTo>
                <a:lnTo>
                  <a:pt x="7548" y="9661"/>
                </a:lnTo>
                <a:lnTo>
                  <a:pt x="7525" y="9662"/>
                </a:lnTo>
                <a:lnTo>
                  <a:pt x="7472" y="9687"/>
                </a:lnTo>
                <a:lnTo>
                  <a:pt x="7400" y="9657"/>
                </a:lnTo>
                <a:lnTo>
                  <a:pt x="7376" y="9611"/>
                </a:lnTo>
                <a:lnTo>
                  <a:pt x="7377" y="9535"/>
                </a:lnTo>
                <a:lnTo>
                  <a:pt x="7398" y="9487"/>
                </a:lnTo>
                <a:lnTo>
                  <a:pt x="7398" y="9440"/>
                </a:lnTo>
                <a:lnTo>
                  <a:pt x="7251" y="9315"/>
                </a:lnTo>
                <a:lnTo>
                  <a:pt x="7202" y="9267"/>
                </a:lnTo>
                <a:lnTo>
                  <a:pt x="7176" y="9267"/>
                </a:lnTo>
                <a:lnTo>
                  <a:pt x="7176" y="9196"/>
                </a:lnTo>
                <a:lnTo>
                  <a:pt x="6930" y="9191"/>
                </a:lnTo>
                <a:lnTo>
                  <a:pt x="6930" y="9144"/>
                </a:lnTo>
                <a:lnTo>
                  <a:pt x="6905" y="9144"/>
                </a:lnTo>
                <a:lnTo>
                  <a:pt x="6905" y="9119"/>
                </a:lnTo>
                <a:lnTo>
                  <a:pt x="6884" y="9119"/>
                </a:lnTo>
                <a:lnTo>
                  <a:pt x="6832" y="9139"/>
                </a:lnTo>
                <a:lnTo>
                  <a:pt x="6807" y="9117"/>
                </a:lnTo>
                <a:lnTo>
                  <a:pt x="6783" y="9116"/>
                </a:lnTo>
                <a:lnTo>
                  <a:pt x="6708" y="9094"/>
                </a:lnTo>
                <a:lnTo>
                  <a:pt x="6706" y="9069"/>
                </a:lnTo>
                <a:lnTo>
                  <a:pt x="6684" y="9041"/>
                </a:lnTo>
                <a:lnTo>
                  <a:pt x="6633" y="9020"/>
                </a:lnTo>
                <a:lnTo>
                  <a:pt x="6612" y="9019"/>
                </a:lnTo>
                <a:lnTo>
                  <a:pt x="6536" y="9092"/>
                </a:lnTo>
                <a:lnTo>
                  <a:pt x="6512" y="9093"/>
                </a:lnTo>
                <a:lnTo>
                  <a:pt x="6509" y="9141"/>
                </a:lnTo>
                <a:lnTo>
                  <a:pt x="6461" y="9141"/>
                </a:lnTo>
                <a:lnTo>
                  <a:pt x="6460" y="9168"/>
                </a:lnTo>
                <a:lnTo>
                  <a:pt x="6437" y="9168"/>
                </a:lnTo>
                <a:lnTo>
                  <a:pt x="6435" y="9191"/>
                </a:lnTo>
                <a:lnTo>
                  <a:pt x="6412" y="9194"/>
                </a:lnTo>
                <a:lnTo>
                  <a:pt x="6411" y="9240"/>
                </a:lnTo>
                <a:lnTo>
                  <a:pt x="6396" y="9240"/>
                </a:lnTo>
                <a:lnTo>
                  <a:pt x="6388" y="9257"/>
                </a:lnTo>
                <a:lnTo>
                  <a:pt x="6365" y="9266"/>
                </a:lnTo>
                <a:lnTo>
                  <a:pt x="6362" y="9293"/>
                </a:lnTo>
                <a:lnTo>
                  <a:pt x="6338" y="9314"/>
                </a:lnTo>
                <a:lnTo>
                  <a:pt x="6337" y="9336"/>
                </a:lnTo>
                <a:lnTo>
                  <a:pt x="6315" y="9344"/>
                </a:lnTo>
                <a:lnTo>
                  <a:pt x="6310" y="9366"/>
                </a:lnTo>
                <a:lnTo>
                  <a:pt x="6262" y="9411"/>
                </a:lnTo>
                <a:lnTo>
                  <a:pt x="6238" y="9413"/>
                </a:lnTo>
                <a:lnTo>
                  <a:pt x="6239" y="9433"/>
                </a:lnTo>
                <a:lnTo>
                  <a:pt x="6165" y="9440"/>
                </a:lnTo>
                <a:lnTo>
                  <a:pt x="6163" y="9414"/>
                </a:lnTo>
                <a:lnTo>
                  <a:pt x="6139" y="9411"/>
                </a:lnTo>
                <a:lnTo>
                  <a:pt x="6092" y="9362"/>
                </a:lnTo>
                <a:lnTo>
                  <a:pt x="6067" y="9366"/>
                </a:lnTo>
                <a:lnTo>
                  <a:pt x="6038" y="9339"/>
                </a:lnTo>
                <a:lnTo>
                  <a:pt x="6021" y="9339"/>
                </a:lnTo>
                <a:lnTo>
                  <a:pt x="5989" y="9339"/>
                </a:lnTo>
                <a:lnTo>
                  <a:pt x="5990" y="9363"/>
                </a:lnTo>
                <a:lnTo>
                  <a:pt x="5967" y="9360"/>
                </a:lnTo>
                <a:lnTo>
                  <a:pt x="5967" y="9339"/>
                </a:lnTo>
                <a:lnTo>
                  <a:pt x="5919" y="9338"/>
                </a:lnTo>
                <a:lnTo>
                  <a:pt x="5892" y="9314"/>
                </a:lnTo>
                <a:lnTo>
                  <a:pt x="5819" y="9316"/>
                </a:lnTo>
                <a:lnTo>
                  <a:pt x="5817" y="9291"/>
                </a:lnTo>
                <a:lnTo>
                  <a:pt x="5746" y="9292"/>
                </a:lnTo>
                <a:lnTo>
                  <a:pt x="5745" y="9265"/>
                </a:lnTo>
                <a:lnTo>
                  <a:pt x="5719" y="9265"/>
                </a:lnTo>
                <a:lnTo>
                  <a:pt x="5719" y="9242"/>
                </a:lnTo>
                <a:lnTo>
                  <a:pt x="5695" y="9243"/>
                </a:lnTo>
                <a:lnTo>
                  <a:pt x="5692" y="9217"/>
                </a:lnTo>
                <a:lnTo>
                  <a:pt x="5671" y="9218"/>
                </a:lnTo>
                <a:lnTo>
                  <a:pt x="5669" y="9192"/>
                </a:lnTo>
                <a:lnTo>
                  <a:pt x="5619" y="9188"/>
                </a:lnTo>
                <a:lnTo>
                  <a:pt x="5618" y="9166"/>
                </a:lnTo>
                <a:lnTo>
                  <a:pt x="5497" y="9168"/>
                </a:lnTo>
                <a:lnTo>
                  <a:pt x="5497" y="9183"/>
                </a:lnTo>
                <a:lnTo>
                  <a:pt x="5471" y="9188"/>
                </a:lnTo>
                <a:lnTo>
                  <a:pt x="5472" y="9168"/>
                </a:lnTo>
                <a:lnTo>
                  <a:pt x="5372" y="9170"/>
                </a:lnTo>
                <a:lnTo>
                  <a:pt x="5376" y="9218"/>
                </a:lnTo>
                <a:lnTo>
                  <a:pt x="5397" y="9239"/>
                </a:lnTo>
                <a:lnTo>
                  <a:pt x="5395" y="9289"/>
                </a:lnTo>
                <a:lnTo>
                  <a:pt x="5423" y="9289"/>
                </a:lnTo>
                <a:lnTo>
                  <a:pt x="5424" y="9315"/>
                </a:lnTo>
                <a:lnTo>
                  <a:pt x="5447" y="9316"/>
                </a:lnTo>
                <a:lnTo>
                  <a:pt x="5447" y="9364"/>
                </a:lnTo>
                <a:lnTo>
                  <a:pt x="5471" y="9366"/>
                </a:lnTo>
                <a:lnTo>
                  <a:pt x="5471" y="9410"/>
                </a:lnTo>
                <a:lnTo>
                  <a:pt x="5424" y="9413"/>
                </a:lnTo>
                <a:lnTo>
                  <a:pt x="5423" y="9438"/>
                </a:lnTo>
                <a:lnTo>
                  <a:pt x="5395" y="9442"/>
                </a:lnTo>
                <a:lnTo>
                  <a:pt x="5397" y="9511"/>
                </a:lnTo>
                <a:lnTo>
                  <a:pt x="5350" y="9513"/>
                </a:lnTo>
                <a:lnTo>
                  <a:pt x="5348" y="9538"/>
                </a:lnTo>
                <a:lnTo>
                  <a:pt x="5324" y="9538"/>
                </a:lnTo>
                <a:lnTo>
                  <a:pt x="5325" y="9560"/>
                </a:lnTo>
                <a:lnTo>
                  <a:pt x="5303" y="9564"/>
                </a:lnTo>
                <a:lnTo>
                  <a:pt x="5277" y="9586"/>
                </a:lnTo>
                <a:lnTo>
                  <a:pt x="5250" y="9586"/>
                </a:lnTo>
                <a:lnTo>
                  <a:pt x="5249" y="9609"/>
                </a:lnTo>
                <a:lnTo>
                  <a:pt x="5200" y="9611"/>
                </a:lnTo>
                <a:lnTo>
                  <a:pt x="5200" y="9637"/>
                </a:lnTo>
                <a:lnTo>
                  <a:pt x="5154" y="9633"/>
                </a:lnTo>
                <a:lnTo>
                  <a:pt x="5149" y="9685"/>
                </a:lnTo>
                <a:lnTo>
                  <a:pt x="5125" y="9685"/>
                </a:lnTo>
                <a:lnTo>
                  <a:pt x="5125" y="9733"/>
                </a:lnTo>
                <a:lnTo>
                  <a:pt x="5052" y="9736"/>
                </a:lnTo>
                <a:lnTo>
                  <a:pt x="5051" y="9762"/>
                </a:lnTo>
                <a:lnTo>
                  <a:pt x="5027" y="9760"/>
                </a:lnTo>
                <a:lnTo>
                  <a:pt x="5027" y="9784"/>
                </a:lnTo>
                <a:lnTo>
                  <a:pt x="5003" y="9788"/>
                </a:lnTo>
                <a:lnTo>
                  <a:pt x="5003" y="9809"/>
                </a:lnTo>
                <a:lnTo>
                  <a:pt x="4955" y="9809"/>
                </a:lnTo>
                <a:lnTo>
                  <a:pt x="4955" y="9857"/>
                </a:lnTo>
                <a:lnTo>
                  <a:pt x="4906" y="9858"/>
                </a:lnTo>
                <a:lnTo>
                  <a:pt x="4904" y="9909"/>
                </a:lnTo>
                <a:lnTo>
                  <a:pt x="4931" y="9911"/>
                </a:lnTo>
                <a:lnTo>
                  <a:pt x="4930" y="10030"/>
                </a:lnTo>
                <a:lnTo>
                  <a:pt x="4855" y="10034"/>
                </a:lnTo>
                <a:lnTo>
                  <a:pt x="4854" y="10105"/>
                </a:lnTo>
                <a:lnTo>
                  <a:pt x="4782" y="10105"/>
                </a:lnTo>
                <a:lnTo>
                  <a:pt x="4781" y="10181"/>
                </a:lnTo>
                <a:lnTo>
                  <a:pt x="4757" y="10181"/>
                </a:lnTo>
                <a:lnTo>
                  <a:pt x="4756" y="10206"/>
                </a:lnTo>
                <a:lnTo>
                  <a:pt x="4733" y="10229"/>
                </a:lnTo>
                <a:lnTo>
                  <a:pt x="4681" y="10228"/>
                </a:lnTo>
                <a:lnTo>
                  <a:pt x="4681" y="10254"/>
                </a:lnTo>
                <a:lnTo>
                  <a:pt x="4658" y="10254"/>
                </a:lnTo>
                <a:lnTo>
                  <a:pt x="4656" y="10279"/>
                </a:lnTo>
                <a:lnTo>
                  <a:pt x="4633" y="10281"/>
                </a:lnTo>
                <a:lnTo>
                  <a:pt x="4633" y="10305"/>
                </a:lnTo>
                <a:lnTo>
                  <a:pt x="4611" y="10303"/>
                </a:lnTo>
                <a:lnTo>
                  <a:pt x="4584" y="10323"/>
                </a:lnTo>
                <a:lnTo>
                  <a:pt x="4532" y="10330"/>
                </a:lnTo>
                <a:lnTo>
                  <a:pt x="4533" y="10351"/>
                </a:lnTo>
                <a:lnTo>
                  <a:pt x="4510" y="10354"/>
                </a:lnTo>
                <a:lnTo>
                  <a:pt x="4485" y="10380"/>
                </a:lnTo>
                <a:lnTo>
                  <a:pt x="4484" y="10429"/>
                </a:lnTo>
                <a:lnTo>
                  <a:pt x="4458" y="10429"/>
                </a:lnTo>
                <a:lnTo>
                  <a:pt x="4458" y="10449"/>
                </a:lnTo>
                <a:lnTo>
                  <a:pt x="4437" y="10450"/>
                </a:lnTo>
                <a:lnTo>
                  <a:pt x="4435" y="10474"/>
                </a:lnTo>
                <a:lnTo>
                  <a:pt x="4387" y="10475"/>
                </a:lnTo>
                <a:lnTo>
                  <a:pt x="4386" y="10528"/>
                </a:lnTo>
                <a:lnTo>
                  <a:pt x="4359" y="10527"/>
                </a:lnTo>
                <a:lnTo>
                  <a:pt x="4361" y="10550"/>
                </a:lnTo>
                <a:lnTo>
                  <a:pt x="4321" y="10552"/>
                </a:lnTo>
                <a:lnTo>
                  <a:pt x="4313" y="10534"/>
                </a:lnTo>
                <a:lnTo>
                  <a:pt x="4289" y="10527"/>
                </a:lnTo>
                <a:lnTo>
                  <a:pt x="4288" y="10502"/>
                </a:lnTo>
                <a:lnTo>
                  <a:pt x="4262" y="10501"/>
                </a:lnTo>
                <a:lnTo>
                  <a:pt x="4264" y="10451"/>
                </a:lnTo>
                <a:lnTo>
                  <a:pt x="4214" y="10449"/>
                </a:lnTo>
                <a:lnTo>
                  <a:pt x="4214" y="10426"/>
                </a:lnTo>
                <a:lnTo>
                  <a:pt x="4188" y="10426"/>
                </a:lnTo>
                <a:lnTo>
                  <a:pt x="4188" y="10472"/>
                </a:lnTo>
                <a:lnTo>
                  <a:pt x="4165" y="10473"/>
                </a:lnTo>
                <a:lnTo>
                  <a:pt x="4165" y="10451"/>
                </a:lnTo>
                <a:lnTo>
                  <a:pt x="4113" y="10452"/>
                </a:lnTo>
                <a:lnTo>
                  <a:pt x="4113" y="10424"/>
                </a:lnTo>
                <a:lnTo>
                  <a:pt x="4142" y="10428"/>
                </a:lnTo>
                <a:lnTo>
                  <a:pt x="4142" y="10401"/>
                </a:lnTo>
                <a:lnTo>
                  <a:pt x="4115" y="10401"/>
                </a:lnTo>
                <a:lnTo>
                  <a:pt x="4113" y="10379"/>
                </a:lnTo>
                <a:lnTo>
                  <a:pt x="4091" y="10377"/>
                </a:lnTo>
                <a:lnTo>
                  <a:pt x="4065" y="10350"/>
                </a:lnTo>
                <a:lnTo>
                  <a:pt x="4039" y="10350"/>
                </a:lnTo>
                <a:lnTo>
                  <a:pt x="4041" y="10303"/>
                </a:lnTo>
                <a:lnTo>
                  <a:pt x="4067" y="10302"/>
                </a:lnTo>
                <a:lnTo>
                  <a:pt x="4066" y="10206"/>
                </a:lnTo>
                <a:lnTo>
                  <a:pt x="4039" y="10205"/>
                </a:lnTo>
                <a:lnTo>
                  <a:pt x="4042" y="10179"/>
                </a:lnTo>
                <a:lnTo>
                  <a:pt x="4015" y="10178"/>
                </a:lnTo>
                <a:lnTo>
                  <a:pt x="4013" y="10229"/>
                </a:lnTo>
                <a:lnTo>
                  <a:pt x="3992" y="10229"/>
                </a:lnTo>
                <a:lnTo>
                  <a:pt x="3989" y="10255"/>
                </a:lnTo>
                <a:lnTo>
                  <a:pt x="3892" y="10254"/>
                </a:lnTo>
                <a:lnTo>
                  <a:pt x="3890" y="10302"/>
                </a:lnTo>
                <a:lnTo>
                  <a:pt x="3816" y="10303"/>
                </a:lnTo>
                <a:lnTo>
                  <a:pt x="3820" y="10476"/>
                </a:lnTo>
                <a:lnTo>
                  <a:pt x="3793" y="10477"/>
                </a:lnTo>
                <a:lnTo>
                  <a:pt x="3794" y="10528"/>
                </a:lnTo>
                <a:lnTo>
                  <a:pt x="3747" y="10528"/>
                </a:lnTo>
                <a:lnTo>
                  <a:pt x="3745" y="10503"/>
                </a:lnTo>
                <a:lnTo>
                  <a:pt x="3571" y="10501"/>
                </a:lnTo>
                <a:lnTo>
                  <a:pt x="3568" y="10475"/>
                </a:lnTo>
                <a:lnTo>
                  <a:pt x="3473" y="10478"/>
                </a:lnTo>
                <a:lnTo>
                  <a:pt x="3470" y="10453"/>
                </a:lnTo>
                <a:lnTo>
                  <a:pt x="3422" y="10453"/>
                </a:lnTo>
                <a:lnTo>
                  <a:pt x="3421" y="10477"/>
                </a:lnTo>
                <a:lnTo>
                  <a:pt x="3374" y="10476"/>
                </a:lnTo>
                <a:lnTo>
                  <a:pt x="3374" y="10452"/>
                </a:lnTo>
                <a:lnTo>
                  <a:pt x="3275" y="10452"/>
                </a:lnTo>
                <a:lnTo>
                  <a:pt x="3275" y="10426"/>
                </a:lnTo>
                <a:lnTo>
                  <a:pt x="3200" y="10428"/>
                </a:lnTo>
                <a:lnTo>
                  <a:pt x="3199" y="10402"/>
                </a:lnTo>
                <a:lnTo>
                  <a:pt x="3151" y="10399"/>
                </a:lnTo>
                <a:lnTo>
                  <a:pt x="3149" y="10430"/>
                </a:lnTo>
                <a:lnTo>
                  <a:pt x="3126" y="10430"/>
                </a:lnTo>
                <a:lnTo>
                  <a:pt x="3125" y="10451"/>
                </a:lnTo>
                <a:lnTo>
                  <a:pt x="3028" y="10454"/>
                </a:lnTo>
                <a:lnTo>
                  <a:pt x="3027" y="10426"/>
                </a:lnTo>
                <a:lnTo>
                  <a:pt x="3004" y="10401"/>
                </a:lnTo>
                <a:lnTo>
                  <a:pt x="2979" y="10399"/>
                </a:lnTo>
                <a:lnTo>
                  <a:pt x="2978" y="10454"/>
                </a:lnTo>
                <a:lnTo>
                  <a:pt x="2953" y="10452"/>
                </a:lnTo>
                <a:lnTo>
                  <a:pt x="2930" y="10477"/>
                </a:lnTo>
                <a:lnTo>
                  <a:pt x="2906" y="10478"/>
                </a:lnTo>
                <a:lnTo>
                  <a:pt x="2905" y="10502"/>
                </a:lnTo>
                <a:lnTo>
                  <a:pt x="2855" y="10503"/>
                </a:lnTo>
                <a:lnTo>
                  <a:pt x="2806" y="10551"/>
                </a:lnTo>
                <a:lnTo>
                  <a:pt x="2806" y="10573"/>
                </a:lnTo>
                <a:lnTo>
                  <a:pt x="2781" y="10574"/>
                </a:lnTo>
                <a:lnTo>
                  <a:pt x="2780" y="10601"/>
                </a:lnTo>
                <a:lnTo>
                  <a:pt x="2758" y="10599"/>
                </a:lnTo>
                <a:lnTo>
                  <a:pt x="2754" y="10622"/>
                </a:lnTo>
                <a:lnTo>
                  <a:pt x="2732" y="10624"/>
                </a:lnTo>
                <a:lnTo>
                  <a:pt x="2732" y="10638"/>
                </a:lnTo>
                <a:lnTo>
                  <a:pt x="2708" y="10652"/>
                </a:lnTo>
                <a:lnTo>
                  <a:pt x="2657" y="10652"/>
                </a:lnTo>
                <a:lnTo>
                  <a:pt x="2609" y="10624"/>
                </a:lnTo>
                <a:lnTo>
                  <a:pt x="2583" y="10624"/>
                </a:lnTo>
                <a:lnTo>
                  <a:pt x="2558" y="10601"/>
                </a:lnTo>
                <a:lnTo>
                  <a:pt x="2507" y="10599"/>
                </a:lnTo>
                <a:lnTo>
                  <a:pt x="2505" y="10574"/>
                </a:lnTo>
                <a:lnTo>
                  <a:pt x="2462" y="10574"/>
                </a:lnTo>
                <a:lnTo>
                  <a:pt x="2459" y="10548"/>
                </a:lnTo>
                <a:lnTo>
                  <a:pt x="2386" y="10548"/>
                </a:lnTo>
                <a:lnTo>
                  <a:pt x="2384" y="10524"/>
                </a:lnTo>
                <a:lnTo>
                  <a:pt x="2308" y="10526"/>
                </a:lnTo>
                <a:lnTo>
                  <a:pt x="2310" y="10502"/>
                </a:lnTo>
                <a:lnTo>
                  <a:pt x="2213" y="10499"/>
                </a:lnTo>
                <a:lnTo>
                  <a:pt x="2213" y="10475"/>
                </a:lnTo>
                <a:lnTo>
                  <a:pt x="2113" y="10476"/>
                </a:lnTo>
                <a:lnTo>
                  <a:pt x="2113" y="10452"/>
                </a:lnTo>
                <a:lnTo>
                  <a:pt x="2089" y="10452"/>
                </a:lnTo>
                <a:lnTo>
                  <a:pt x="2089" y="10426"/>
                </a:lnTo>
                <a:lnTo>
                  <a:pt x="2062" y="10427"/>
                </a:lnTo>
                <a:lnTo>
                  <a:pt x="2063" y="10401"/>
                </a:lnTo>
                <a:lnTo>
                  <a:pt x="2040" y="10405"/>
                </a:lnTo>
                <a:lnTo>
                  <a:pt x="2037" y="10352"/>
                </a:lnTo>
                <a:lnTo>
                  <a:pt x="2016" y="10354"/>
                </a:lnTo>
                <a:lnTo>
                  <a:pt x="2016" y="10331"/>
                </a:lnTo>
                <a:lnTo>
                  <a:pt x="1992" y="10330"/>
                </a:lnTo>
                <a:lnTo>
                  <a:pt x="1992" y="10305"/>
                </a:lnTo>
                <a:lnTo>
                  <a:pt x="1967" y="10304"/>
                </a:lnTo>
                <a:lnTo>
                  <a:pt x="1965" y="10278"/>
                </a:lnTo>
                <a:lnTo>
                  <a:pt x="1941" y="10277"/>
                </a:lnTo>
                <a:lnTo>
                  <a:pt x="1941" y="10255"/>
                </a:lnTo>
                <a:lnTo>
                  <a:pt x="1917" y="10254"/>
                </a:lnTo>
                <a:lnTo>
                  <a:pt x="1894" y="10228"/>
                </a:lnTo>
                <a:lnTo>
                  <a:pt x="1867" y="10231"/>
                </a:lnTo>
                <a:lnTo>
                  <a:pt x="1865" y="10205"/>
                </a:lnTo>
                <a:lnTo>
                  <a:pt x="1843" y="10205"/>
                </a:lnTo>
                <a:lnTo>
                  <a:pt x="1817" y="10180"/>
                </a:lnTo>
                <a:lnTo>
                  <a:pt x="1793" y="10180"/>
                </a:lnTo>
                <a:lnTo>
                  <a:pt x="1791" y="10156"/>
                </a:lnTo>
                <a:lnTo>
                  <a:pt x="1742" y="10156"/>
                </a:lnTo>
                <a:lnTo>
                  <a:pt x="1741" y="10132"/>
                </a:lnTo>
                <a:lnTo>
                  <a:pt x="1719" y="10132"/>
                </a:lnTo>
                <a:lnTo>
                  <a:pt x="1718" y="10105"/>
                </a:lnTo>
                <a:lnTo>
                  <a:pt x="1671" y="10105"/>
                </a:lnTo>
                <a:lnTo>
                  <a:pt x="1670" y="10079"/>
                </a:lnTo>
                <a:lnTo>
                  <a:pt x="1645" y="10079"/>
                </a:lnTo>
                <a:lnTo>
                  <a:pt x="1643" y="10055"/>
                </a:lnTo>
                <a:lnTo>
                  <a:pt x="1621" y="10055"/>
                </a:lnTo>
                <a:lnTo>
                  <a:pt x="1595" y="10032"/>
                </a:lnTo>
                <a:lnTo>
                  <a:pt x="1571" y="10032"/>
                </a:lnTo>
                <a:lnTo>
                  <a:pt x="1570" y="10008"/>
                </a:lnTo>
                <a:lnTo>
                  <a:pt x="1547" y="10007"/>
                </a:lnTo>
                <a:lnTo>
                  <a:pt x="1522" y="9982"/>
                </a:lnTo>
                <a:lnTo>
                  <a:pt x="1497" y="9980"/>
                </a:lnTo>
                <a:lnTo>
                  <a:pt x="1497" y="9958"/>
                </a:lnTo>
                <a:lnTo>
                  <a:pt x="1471" y="9958"/>
                </a:lnTo>
                <a:lnTo>
                  <a:pt x="1471" y="9932"/>
                </a:lnTo>
                <a:lnTo>
                  <a:pt x="1446" y="9932"/>
                </a:lnTo>
                <a:lnTo>
                  <a:pt x="1397" y="9887"/>
                </a:lnTo>
                <a:lnTo>
                  <a:pt x="1371" y="9886"/>
                </a:lnTo>
                <a:lnTo>
                  <a:pt x="1373" y="9858"/>
                </a:lnTo>
                <a:lnTo>
                  <a:pt x="1348" y="9858"/>
                </a:lnTo>
                <a:lnTo>
                  <a:pt x="1348" y="9831"/>
                </a:lnTo>
                <a:lnTo>
                  <a:pt x="1325" y="9831"/>
                </a:lnTo>
                <a:lnTo>
                  <a:pt x="1300" y="9809"/>
                </a:lnTo>
                <a:lnTo>
                  <a:pt x="1277" y="9809"/>
                </a:lnTo>
                <a:lnTo>
                  <a:pt x="1275" y="9786"/>
                </a:lnTo>
                <a:lnTo>
                  <a:pt x="1250" y="9785"/>
                </a:lnTo>
                <a:lnTo>
                  <a:pt x="1250" y="9758"/>
                </a:lnTo>
                <a:lnTo>
                  <a:pt x="1226" y="9758"/>
                </a:lnTo>
                <a:lnTo>
                  <a:pt x="1223" y="9737"/>
                </a:lnTo>
                <a:lnTo>
                  <a:pt x="1201" y="9735"/>
                </a:lnTo>
                <a:lnTo>
                  <a:pt x="1198" y="9711"/>
                </a:lnTo>
                <a:lnTo>
                  <a:pt x="1179" y="9711"/>
                </a:lnTo>
                <a:lnTo>
                  <a:pt x="1152" y="9685"/>
                </a:lnTo>
                <a:lnTo>
                  <a:pt x="1152" y="9660"/>
                </a:lnTo>
                <a:lnTo>
                  <a:pt x="1126" y="9660"/>
                </a:lnTo>
                <a:lnTo>
                  <a:pt x="1126" y="9635"/>
                </a:lnTo>
                <a:lnTo>
                  <a:pt x="1102" y="9634"/>
                </a:lnTo>
                <a:lnTo>
                  <a:pt x="1101" y="9611"/>
                </a:lnTo>
                <a:lnTo>
                  <a:pt x="1077" y="9610"/>
                </a:lnTo>
                <a:lnTo>
                  <a:pt x="1075" y="9588"/>
                </a:lnTo>
                <a:lnTo>
                  <a:pt x="1053" y="9586"/>
                </a:lnTo>
                <a:lnTo>
                  <a:pt x="904" y="9438"/>
                </a:lnTo>
                <a:lnTo>
                  <a:pt x="904" y="9414"/>
                </a:lnTo>
                <a:lnTo>
                  <a:pt x="880" y="9415"/>
                </a:lnTo>
                <a:lnTo>
                  <a:pt x="855" y="9390"/>
                </a:lnTo>
                <a:lnTo>
                  <a:pt x="855" y="9368"/>
                </a:lnTo>
                <a:lnTo>
                  <a:pt x="830" y="9363"/>
                </a:lnTo>
                <a:lnTo>
                  <a:pt x="831" y="9339"/>
                </a:lnTo>
                <a:lnTo>
                  <a:pt x="801" y="9339"/>
                </a:lnTo>
                <a:lnTo>
                  <a:pt x="801" y="9316"/>
                </a:lnTo>
                <a:lnTo>
                  <a:pt x="757" y="9267"/>
                </a:lnTo>
                <a:lnTo>
                  <a:pt x="752" y="9243"/>
                </a:lnTo>
                <a:lnTo>
                  <a:pt x="734" y="9242"/>
                </a:lnTo>
                <a:lnTo>
                  <a:pt x="732" y="9216"/>
                </a:lnTo>
                <a:lnTo>
                  <a:pt x="706" y="9216"/>
                </a:lnTo>
                <a:lnTo>
                  <a:pt x="705" y="9168"/>
                </a:lnTo>
                <a:lnTo>
                  <a:pt x="684" y="9166"/>
                </a:lnTo>
                <a:lnTo>
                  <a:pt x="683" y="9144"/>
                </a:lnTo>
                <a:lnTo>
                  <a:pt x="662" y="9141"/>
                </a:lnTo>
                <a:lnTo>
                  <a:pt x="656" y="9122"/>
                </a:lnTo>
                <a:lnTo>
                  <a:pt x="632" y="9121"/>
                </a:lnTo>
                <a:lnTo>
                  <a:pt x="632" y="9097"/>
                </a:lnTo>
                <a:lnTo>
                  <a:pt x="609" y="9094"/>
                </a:lnTo>
                <a:lnTo>
                  <a:pt x="607" y="9067"/>
                </a:lnTo>
                <a:lnTo>
                  <a:pt x="582" y="9069"/>
                </a:lnTo>
                <a:lnTo>
                  <a:pt x="582" y="9045"/>
                </a:lnTo>
                <a:lnTo>
                  <a:pt x="559" y="9044"/>
                </a:lnTo>
                <a:lnTo>
                  <a:pt x="558" y="9021"/>
                </a:lnTo>
                <a:lnTo>
                  <a:pt x="534" y="9019"/>
                </a:lnTo>
                <a:lnTo>
                  <a:pt x="531" y="8995"/>
                </a:lnTo>
                <a:lnTo>
                  <a:pt x="513" y="8990"/>
                </a:lnTo>
                <a:lnTo>
                  <a:pt x="508" y="8971"/>
                </a:lnTo>
                <a:lnTo>
                  <a:pt x="483" y="8970"/>
                </a:lnTo>
                <a:lnTo>
                  <a:pt x="482" y="8947"/>
                </a:lnTo>
                <a:lnTo>
                  <a:pt x="458" y="8946"/>
                </a:lnTo>
                <a:lnTo>
                  <a:pt x="459" y="8920"/>
                </a:lnTo>
                <a:lnTo>
                  <a:pt x="434" y="8916"/>
                </a:lnTo>
                <a:lnTo>
                  <a:pt x="434" y="8898"/>
                </a:lnTo>
                <a:lnTo>
                  <a:pt x="410" y="8896"/>
                </a:lnTo>
                <a:lnTo>
                  <a:pt x="409" y="8872"/>
                </a:lnTo>
                <a:lnTo>
                  <a:pt x="385" y="8870"/>
                </a:lnTo>
                <a:lnTo>
                  <a:pt x="384" y="8843"/>
                </a:lnTo>
                <a:lnTo>
                  <a:pt x="360" y="8841"/>
                </a:lnTo>
                <a:lnTo>
                  <a:pt x="359" y="8823"/>
                </a:lnTo>
                <a:lnTo>
                  <a:pt x="334" y="8818"/>
                </a:lnTo>
                <a:lnTo>
                  <a:pt x="334" y="8795"/>
                </a:lnTo>
                <a:lnTo>
                  <a:pt x="311" y="8794"/>
                </a:lnTo>
                <a:lnTo>
                  <a:pt x="311" y="8774"/>
                </a:lnTo>
                <a:lnTo>
                  <a:pt x="284" y="8773"/>
                </a:lnTo>
                <a:lnTo>
                  <a:pt x="287" y="8745"/>
                </a:lnTo>
                <a:lnTo>
                  <a:pt x="260" y="8744"/>
                </a:lnTo>
                <a:lnTo>
                  <a:pt x="260" y="8722"/>
                </a:lnTo>
                <a:lnTo>
                  <a:pt x="186" y="8723"/>
                </a:lnTo>
                <a:lnTo>
                  <a:pt x="185" y="8698"/>
                </a:lnTo>
                <a:lnTo>
                  <a:pt x="163" y="8697"/>
                </a:lnTo>
                <a:lnTo>
                  <a:pt x="163" y="8671"/>
                </a:lnTo>
                <a:lnTo>
                  <a:pt x="115" y="8671"/>
                </a:lnTo>
                <a:lnTo>
                  <a:pt x="113" y="8646"/>
                </a:lnTo>
                <a:lnTo>
                  <a:pt x="44" y="8647"/>
                </a:lnTo>
                <a:lnTo>
                  <a:pt x="36" y="8623"/>
                </a:lnTo>
                <a:lnTo>
                  <a:pt x="0" y="8621"/>
                </a:lnTo>
                <a:lnTo>
                  <a:pt x="12" y="8603"/>
                </a:lnTo>
                <a:lnTo>
                  <a:pt x="12" y="8572"/>
                </a:lnTo>
                <a:lnTo>
                  <a:pt x="37" y="8547"/>
                </a:lnTo>
                <a:lnTo>
                  <a:pt x="39" y="8524"/>
                </a:lnTo>
                <a:lnTo>
                  <a:pt x="64" y="8522"/>
                </a:lnTo>
                <a:lnTo>
                  <a:pt x="89" y="8497"/>
                </a:lnTo>
                <a:lnTo>
                  <a:pt x="113" y="8498"/>
                </a:lnTo>
                <a:lnTo>
                  <a:pt x="140" y="8453"/>
                </a:lnTo>
                <a:lnTo>
                  <a:pt x="159" y="8426"/>
                </a:lnTo>
                <a:lnTo>
                  <a:pt x="188" y="8426"/>
                </a:lnTo>
                <a:lnTo>
                  <a:pt x="188" y="8397"/>
                </a:lnTo>
                <a:lnTo>
                  <a:pt x="211" y="8395"/>
                </a:lnTo>
                <a:lnTo>
                  <a:pt x="211" y="8109"/>
                </a:lnTo>
                <a:lnTo>
                  <a:pt x="237" y="8081"/>
                </a:lnTo>
                <a:lnTo>
                  <a:pt x="236" y="8053"/>
                </a:lnTo>
                <a:lnTo>
                  <a:pt x="261" y="8000"/>
                </a:lnTo>
                <a:lnTo>
                  <a:pt x="289" y="7929"/>
                </a:lnTo>
                <a:lnTo>
                  <a:pt x="310" y="7909"/>
                </a:lnTo>
                <a:lnTo>
                  <a:pt x="312" y="7879"/>
                </a:lnTo>
                <a:lnTo>
                  <a:pt x="336" y="7854"/>
                </a:lnTo>
                <a:lnTo>
                  <a:pt x="336" y="7827"/>
                </a:lnTo>
                <a:lnTo>
                  <a:pt x="386" y="7781"/>
                </a:lnTo>
                <a:lnTo>
                  <a:pt x="385" y="7759"/>
                </a:lnTo>
                <a:lnTo>
                  <a:pt x="409" y="7759"/>
                </a:lnTo>
                <a:lnTo>
                  <a:pt x="458" y="7710"/>
                </a:lnTo>
                <a:lnTo>
                  <a:pt x="458" y="7686"/>
                </a:lnTo>
                <a:lnTo>
                  <a:pt x="487" y="7685"/>
                </a:lnTo>
                <a:lnTo>
                  <a:pt x="507" y="7633"/>
                </a:lnTo>
                <a:lnTo>
                  <a:pt x="535" y="7634"/>
                </a:lnTo>
                <a:lnTo>
                  <a:pt x="557" y="7592"/>
                </a:lnTo>
                <a:lnTo>
                  <a:pt x="557" y="7557"/>
                </a:lnTo>
                <a:lnTo>
                  <a:pt x="583" y="7535"/>
                </a:lnTo>
                <a:lnTo>
                  <a:pt x="584" y="7513"/>
                </a:lnTo>
                <a:lnTo>
                  <a:pt x="608" y="7415"/>
                </a:lnTo>
                <a:lnTo>
                  <a:pt x="629" y="7387"/>
                </a:lnTo>
                <a:lnTo>
                  <a:pt x="629" y="7265"/>
                </a:lnTo>
                <a:lnTo>
                  <a:pt x="657" y="7264"/>
                </a:lnTo>
                <a:lnTo>
                  <a:pt x="657" y="7218"/>
                </a:lnTo>
                <a:lnTo>
                  <a:pt x="680" y="7187"/>
                </a:lnTo>
                <a:lnTo>
                  <a:pt x="680" y="7164"/>
                </a:lnTo>
                <a:lnTo>
                  <a:pt x="706" y="7165"/>
                </a:lnTo>
                <a:lnTo>
                  <a:pt x="879" y="6994"/>
                </a:lnTo>
                <a:lnTo>
                  <a:pt x="902" y="6994"/>
                </a:lnTo>
                <a:lnTo>
                  <a:pt x="903" y="6972"/>
                </a:lnTo>
                <a:lnTo>
                  <a:pt x="948" y="6916"/>
                </a:lnTo>
                <a:lnTo>
                  <a:pt x="953" y="6618"/>
                </a:lnTo>
                <a:lnTo>
                  <a:pt x="1052" y="6617"/>
                </a:lnTo>
                <a:lnTo>
                  <a:pt x="1052" y="6598"/>
                </a:lnTo>
                <a:lnTo>
                  <a:pt x="1106" y="6598"/>
                </a:lnTo>
                <a:lnTo>
                  <a:pt x="1128" y="6570"/>
                </a:lnTo>
                <a:lnTo>
                  <a:pt x="1125" y="6542"/>
                </a:lnTo>
                <a:lnTo>
                  <a:pt x="1148" y="6546"/>
                </a:lnTo>
                <a:lnTo>
                  <a:pt x="1150" y="6475"/>
                </a:lnTo>
                <a:lnTo>
                  <a:pt x="1180" y="6451"/>
                </a:lnTo>
                <a:lnTo>
                  <a:pt x="1175" y="6424"/>
                </a:lnTo>
                <a:lnTo>
                  <a:pt x="1198" y="6425"/>
                </a:lnTo>
                <a:lnTo>
                  <a:pt x="1198" y="6401"/>
                </a:lnTo>
                <a:lnTo>
                  <a:pt x="1171" y="6400"/>
                </a:lnTo>
                <a:lnTo>
                  <a:pt x="1172" y="6382"/>
                </a:lnTo>
                <a:lnTo>
                  <a:pt x="1197" y="6346"/>
                </a:lnTo>
                <a:lnTo>
                  <a:pt x="1202" y="6298"/>
                </a:lnTo>
                <a:lnTo>
                  <a:pt x="1223" y="6298"/>
                </a:lnTo>
                <a:lnTo>
                  <a:pt x="1225" y="6275"/>
                </a:lnTo>
                <a:lnTo>
                  <a:pt x="1248" y="6275"/>
                </a:lnTo>
                <a:lnTo>
                  <a:pt x="1251" y="6250"/>
                </a:lnTo>
                <a:lnTo>
                  <a:pt x="1277" y="6250"/>
                </a:lnTo>
                <a:lnTo>
                  <a:pt x="1299" y="6227"/>
                </a:lnTo>
                <a:lnTo>
                  <a:pt x="1369" y="6225"/>
                </a:lnTo>
                <a:lnTo>
                  <a:pt x="1399" y="6203"/>
                </a:lnTo>
                <a:lnTo>
                  <a:pt x="1420" y="6203"/>
                </a:lnTo>
                <a:lnTo>
                  <a:pt x="1422" y="6174"/>
                </a:lnTo>
                <a:lnTo>
                  <a:pt x="1466" y="6175"/>
                </a:lnTo>
                <a:lnTo>
                  <a:pt x="1504" y="6151"/>
                </a:lnTo>
                <a:lnTo>
                  <a:pt x="1547" y="6152"/>
                </a:lnTo>
                <a:lnTo>
                  <a:pt x="1546" y="6104"/>
                </a:lnTo>
                <a:lnTo>
                  <a:pt x="1597" y="6104"/>
                </a:lnTo>
                <a:lnTo>
                  <a:pt x="1595" y="6078"/>
                </a:lnTo>
                <a:lnTo>
                  <a:pt x="1618" y="6075"/>
                </a:lnTo>
                <a:lnTo>
                  <a:pt x="1619" y="6027"/>
                </a:lnTo>
                <a:lnTo>
                  <a:pt x="1645" y="6025"/>
                </a:lnTo>
                <a:lnTo>
                  <a:pt x="1644" y="5982"/>
                </a:lnTo>
                <a:lnTo>
                  <a:pt x="1668" y="5982"/>
                </a:lnTo>
                <a:lnTo>
                  <a:pt x="1668" y="5925"/>
                </a:lnTo>
                <a:lnTo>
                  <a:pt x="1694" y="5925"/>
                </a:lnTo>
                <a:lnTo>
                  <a:pt x="1695" y="5880"/>
                </a:lnTo>
                <a:lnTo>
                  <a:pt x="1721" y="5879"/>
                </a:lnTo>
                <a:lnTo>
                  <a:pt x="1718" y="5830"/>
                </a:lnTo>
                <a:lnTo>
                  <a:pt x="1745" y="5828"/>
                </a:lnTo>
                <a:lnTo>
                  <a:pt x="1744" y="5805"/>
                </a:lnTo>
                <a:lnTo>
                  <a:pt x="1790" y="5802"/>
                </a:lnTo>
                <a:lnTo>
                  <a:pt x="1793" y="5735"/>
                </a:lnTo>
                <a:lnTo>
                  <a:pt x="1766" y="5731"/>
                </a:lnTo>
                <a:lnTo>
                  <a:pt x="1765" y="5703"/>
                </a:lnTo>
                <a:lnTo>
                  <a:pt x="1796" y="5657"/>
                </a:lnTo>
                <a:lnTo>
                  <a:pt x="1795" y="5634"/>
                </a:lnTo>
                <a:lnTo>
                  <a:pt x="1764" y="5633"/>
                </a:lnTo>
                <a:lnTo>
                  <a:pt x="1765" y="5610"/>
                </a:lnTo>
                <a:lnTo>
                  <a:pt x="1750" y="5593"/>
                </a:lnTo>
                <a:lnTo>
                  <a:pt x="1692" y="5583"/>
                </a:lnTo>
                <a:lnTo>
                  <a:pt x="1692" y="5560"/>
                </a:lnTo>
                <a:lnTo>
                  <a:pt x="1724" y="5558"/>
                </a:lnTo>
                <a:lnTo>
                  <a:pt x="1722" y="5581"/>
                </a:lnTo>
                <a:lnTo>
                  <a:pt x="1762" y="5583"/>
                </a:lnTo>
                <a:lnTo>
                  <a:pt x="1766" y="5559"/>
                </a:lnTo>
                <a:lnTo>
                  <a:pt x="1814" y="5557"/>
                </a:lnTo>
                <a:lnTo>
                  <a:pt x="1816" y="5527"/>
                </a:lnTo>
                <a:lnTo>
                  <a:pt x="2015" y="5531"/>
                </a:lnTo>
                <a:lnTo>
                  <a:pt x="2016" y="5561"/>
                </a:lnTo>
                <a:lnTo>
                  <a:pt x="2038" y="5560"/>
                </a:lnTo>
                <a:lnTo>
                  <a:pt x="2040" y="5607"/>
                </a:lnTo>
                <a:lnTo>
                  <a:pt x="2064" y="5636"/>
                </a:lnTo>
                <a:lnTo>
                  <a:pt x="2065" y="5658"/>
                </a:lnTo>
                <a:lnTo>
                  <a:pt x="2087" y="5657"/>
                </a:lnTo>
                <a:lnTo>
                  <a:pt x="2089" y="5632"/>
                </a:lnTo>
                <a:lnTo>
                  <a:pt x="2117" y="5633"/>
                </a:lnTo>
                <a:lnTo>
                  <a:pt x="2117" y="5664"/>
                </a:lnTo>
                <a:lnTo>
                  <a:pt x="2136" y="5687"/>
                </a:lnTo>
                <a:lnTo>
                  <a:pt x="2137" y="5707"/>
                </a:lnTo>
                <a:lnTo>
                  <a:pt x="2261" y="5708"/>
                </a:lnTo>
                <a:lnTo>
                  <a:pt x="2263" y="5731"/>
                </a:lnTo>
                <a:lnTo>
                  <a:pt x="2334" y="5733"/>
                </a:lnTo>
                <a:lnTo>
                  <a:pt x="2334" y="5707"/>
                </a:lnTo>
                <a:lnTo>
                  <a:pt x="2386" y="5706"/>
                </a:lnTo>
                <a:lnTo>
                  <a:pt x="2384" y="5682"/>
                </a:lnTo>
                <a:lnTo>
                  <a:pt x="2433" y="5684"/>
                </a:lnTo>
                <a:lnTo>
                  <a:pt x="2435" y="5729"/>
                </a:lnTo>
                <a:lnTo>
                  <a:pt x="2458" y="5731"/>
                </a:lnTo>
                <a:lnTo>
                  <a:pt x="2486" y="5759"/>
                </a:lnTo>
                <a:lnTo>
                  <a:pt x="2533" y="5758"/>
                </a:lnTo>
                <a:lnTo>
                  <a:pt x="2536" y="5783"/>
                </a:lnTo>
                <a:lnTo>
                  <a:pt x="2562" y="5783"/>
                </a:lnTo>
                <a:lnTo>
                  <a:pt x="2558" y="5706"/>
                </a:lnTo>
                <a:lnTo>
                  <a:pt x="2662" y="5707"/>
                </a:lnTo>
                <a:lnTo>
                  <a:pt x="2662" y="5731"/>
                </a:lnTo>
                <a:lnTo>
                  <a:pt x="2702" y="5731"/>
                </a:lnTo>
                <a:lnTo>
                  <a:pt x="2703" y="5706"/>
                </a:lnTo>
                <a:lnTo>
                  <a:pt x="2731" y="5704"/>
                </a:lnTo>
                <a:lnTo>
                  <a:pt x="2731" y="5680"/>
                </a:lnTo>
                <a:lnTo>
                  <a:pt x="2756" y="5678"/>
                </a:lnTo>
                <a:lnTo>
                  <a:pt x="2755" y="5658"/>
                </a:lnTo>
                <a:lnTo>
                  <a:pt x="2786" y="5657"/>
                </a:lnTo>
                <a:lnTo>
                  <a:pt x="2781" y="5628"/>
                </a:lnTo>
                <a:lnTo>
                  <a:pt x="2805" y="5630"/>
                </a:lnTo>
                <a:lnTo>
                  <a:pt x="2803" y="5605"/>
                </a:lnTo>
                <a:lnTo>
                  <a:pt x="2776" y="5605"/>
                </a:lnTo>
                <a:lnTo>
                  <a:pt x="2778" y="5583"/>
                </a:lnTo>
                <a:lnTo>
                  <a:pt x="2854" y="5582"/>
                </a:lnTo>
                <a:lnTo>
                  <a:pt x="2856" y="5558"/>
                </a:lnTo>
                <a:lnTo>
                  <a:pt x="2878" y="5553"/>
                </a:lnTo>
                <a:lnTo>
                  <a:pt x="2876" y="5481"/>
                </a:lnTo>
                <a:lnTo>
                  <a:pt x="2907" y="5510"/>
                </a:lnTo>
                <a:lnTo>
                  <a:pt x="2906" y="5482"/>
                </a:lnTo>
                <a:lnTo>
                  <a:pt x="2931" y="5481"/>
                </a:lnTo>
                <a:lnTo>
                  <a:pt x="2932" y="5457"/>
                </a:lnTo>
                <a:lnTo>
                  <a:pt x="2952" y="5457"/>
                </a:lnTo>
                <a:lnTo>
                  <a:pt x="2954" y="5434"/>
                </a:lnTo>
                <a:lnTo>
                  <a:pt x="2981" y="5434"/>
                </a:lnTo>
                <a:lnTo>
                  <a:pt x="2980" y="5409"/>
                </a:lnTo>
                <a:lnTo>
                  <a:pt x="3102" y="5408"/>
                </a:lnTo>
                <a:lnTo>
                  <a:pt x="3102" y="5385"/>
                </a:lnTo>
                <a:lnTo>
                  <a:pt x="3151" y="5385"/>
                </a:lnTo>
                <a:lnTo>
                  <a:pt x="3152" y="5358"/>
                </a:lnTo>
                <a:lnTo>
                  <a:pt x="3124" y="5357"/>
                </a:lnTo>
                <a:lnTo>
                  <a:pt x="3124" y="5333"/>
                </a:lnTo>
                <a:lnTo>
                  <a:pt x="3176" y="5335"/>
                </a:lnTo>
                <a:lnTo>
                  <a:pt x="3176" y="5311"/>
                </a:lnTo>
                <a:lnTo>
                  <a:pt x="3152" y="5311"/>
                </a:lnTo>
                <a:lnTo>
                  <a:pt x="3152" y="5284"/>
                </a:lnTo>
                <a:lnTo>
                  <a:pt x="3201" y="5284"/>
                </a:lnTo>
                <a:lnTo>
                  <a:pt x="3201" y="5237"/>
                </a:lnTo>
                <a:lnTo>
                  <a:pt x="3249" y="5235"/>
                </a:lnTo>
                <a:lnTo>
                  <a:pt x="3273" y="5212"/>
                </a:lnTo>
                <a:lnTo>
                  <a:pt x="3275" y="5186"/>
                </a:lnTo>
                <a:lnTo>
                  <a:pt x="3347" y="5185"/>
                </a:lnTo>
                <a:lnTo>
                  <a:pt x="3349" y="5164"/>
                </a:lnTo>
                <a:lnTo>
                  <a:pt x="3375" y="5164"/>
                </a:lnTo>
                <a:lnTo>
                  <a:pt x="3374" y="5136"/>
                </a:lnTo>
                <a:lnTo>
                  <a:pt x="3401" y="5139"/>
                </a:lnTo>
                <a:lnTo>
                  <a:pt x="3401" y="5113"/>
                </a:lnTo>
                <a:lnTo>
                  <a:pt x="3422" y="5115"/>
                </a:lnTo>
                <a:lnTo>
                  <a:pt x="3422" y="5140"/>
                </a:lnTo>
                <a:lnTo>
                  <a:pt x="3448" y="5140"/>
                </a:lnTo>
                <a:lnTo>
                  <a:pt x="3472" y="5162"/>
                </a:lnTo>
                <a:lnTo>
                  <a:pt x="3471" y="5212"/>
                </a:lnTo>
                <a:lnTo>
                  <a:pt x="3547" y="5214"/>
                </a:lnTo>
                <a:lnTo>
                  <a:pt x="3549" y="5239"/>
                </a:lnTo>
                <a:lnTo>
                  <a:pt x="3596" y="5237"/>
                </a:lnTo>
                <a:lnTo>
                  <a:pt x="3596" y="5188"/>
                </a:lnTo>
                <a:lnTo>
                  <a:pt x="3622" y="5188"/>
                </a:lnTo>
                <a:lnTo>
                  <a:pt x="3619" y="5113"/>
                </a:lnTo>
                <a:lnTo>
                  <a:pt x="3638" y="5114"/>
                </a:lnTo>
                <a:lnTo>
                  <a:pt x="3647" y="5090"/>
                </a:lnTo>
                <a:lnTo>
                  <a:pt x="3671" y="5090"/>
                </a:lnTo>
                <a:lnTo>
                  <a:pt x="3671" y="5063"/>
                </a:lnTo>
                <a:lnTo>
                  <a:pt x="3694" y="5063"/>
                </a:lnTo>
                <a:lnTo>
                  <a:pt x="3695" y="5040"/>
                </a:lnTo>
                <a:lnTo>
                  <a:pt x="3729" y="5042"/>
                </a:lnTo>
                <a:lnTo>
                  <a:pt x="3692" y="5011"/>
                </a:lnTo>
                <a:lnTo>
                  <a:pt x="3718" y="5012"/>
                </a:lnTo>
                <a:lnTo>
                  <a:pt x="3719" y="4798"/>
                </a:lnTo>
                <a:lnTo>
                  <a:pt x="3742" y="4770"/>
                </a:lnTo>
                <a:lnTo>
                  <a:pt x="3745" y="4739"/>
                </a:lnTo>
                <a:lnTo>
                  <a:pt x="3720" y="4723"/>
                </a:lnTo>
                <a:lnTo>
                  <a:pt x="3720" y="4692"/>
                </a:lnTo>
                <a:lnTo>
                  <a:pt x="3692" y="4667"/>
                </a:lnTo>
                <a:lnTo>
                  <a:pt x="3720" y="4647"/>
                </a:lnTo>
                <a:lnTo>
                  <a:pt x="3719" y="4619"/>
                </a:lnTo>
                <a:lnTo>
                  <a:pt x="3867" y="4614"/>
                </a:lnTo>
                <a:lnTo>
                  <a:pt x="4012" y="4472"/>
                </a:lnTo>
                <a:lnTo>
                  <a:pt x="4064" y="4402"/>
                </a:lnTo>
                <a:lnTo>
                  <a:pt x="4116" y="4222"/>
                </a:lnTo>
                <a:lnTo>
                  <a:pt x="4137" y="4088"/>
                </a:lnTo>
                <a:lnTo>
                  <a:pt x="4162" y="3975"/>
                </a:lnTo>
                <a:lnTo>
                  <a:pt x="4244" y="3835"/>
                </a:lnTo>
                <a:lnTo>
                  <a:pt x="4338" y="3706"/>
                </a:lnTo>
                <a:lnTo>
                  <a:pt x="4358" y="3654"/>
                </a:lnTo>
                <a:lnTo>
                  <a:pt x="4410" y="3634"/>
                </a:lnTo>
                <a:lnTo>
                  <a:pt x="4559" y="3488"/>
                </a:lnTo>
                <a:lnTo>
                  <a:pt x="4608" y="3387"/>
                </a:lnTo>
                <a:lnTo>
                  <a:pt x="4658" y="3361"/>
                </a:lnTo>
                <a:lnTo>
                  <a:pt x="4755" y="3212"/>
                </a:lnTo>
                <a:lnTo>
                  <a:pt x="4804" y="3144"/>
                </a:lnTo>
                <a:lnTo>
                  <a:pt x="4856" y="3094"/>
                </a:lnTo>
                <a:lnTo>
                  <a:pt x="4853" y="3062"/>
                </a:lnTo>
                <a:lnTo>
                  <a:pt x="4832" y="3062"/>
                </a:lnTo>
                <a:lnTo>
                  <a:pt x="4832" y="3040"/>
                </a:lnTo>
                <a:lnTo>
                  <a:pt x="4806" y="2986"/>
                </a:lnTo>
                <a:lnTo>
                  <a:pt x="4780" y="2967"/>
                </a:lnTo>
                <a:lnTo>
                  <a:pt x="4780" y="2936"/>
                </a:lnTo>
                <a:lnTo>
                  <a:pt x="4730" y="2912"/>
                </a:lnTo>
                <a:lnTo>
                  <a:pt x="4707" y="2912"/>
                </a:lnTo>
                <a:lnTo>
                  <a:pt x="4705" y="2866"/>
                </a:lnTo>
                <a:lnTo>
                  <a:pt x="4681" y="2843"/>
                </a:lnTo>
                <a:lnTo>
                  <a:pt x="4654" y="2845"/>
                </a:lnTo>
                <a:lnTo>
                  <a:pt x="4632" y="2815"/>
                </a:lnTo>
                <a:lnTo>
                  <a:pt x="4606" y="2819"/>
                </a:lnTo>
                <a:lnTo>
                  <a:pt x="4607" y="2740"/>
                </a:lnTo>
                <a:lnTo>
                  <a:pt x="4658" y="2717"/>
                </a:lnTo>
                <a:lnTo>
                  <a:pt x="4660" y="2693"/>
                </a:lnTo>
                <a:lnTo>
                  <a:pt x="4683" y="2670"/>
                </a:lnTo>
                <a:lnTo>
                  <a:pt x="4705" y="2669"/>
                </a:lnTo>
                <a:lnTo>
                  <a:pt x="4707" y="2626"/>
                </a:lnTo>
                <a:lnTo>
                  <a:pt x="4728" y="2572"/>
                </a:lnTo>
                <a:lnTo>
                  <a:pt x="4758" y="2544"/>
                </a:lnTo>
                <a:lnTo>
                  <a:pt x="4758" y="2449"/>
                </a:lnTo>
                <a:lnTo>
                  <a:pt x="4731" y="2417"/>
                </a:lnTo>
                <a:lnTo>
                  <a:pt x="4825" y="2304"/>
                </a:lnTo>
                <a:lnTo>
                  <a:pt x="4908" y="2223"/>
                </a:lnTo>
                <a:lnTo>
                  <a:pt x="4978" y="2197"/>
                </a:lnTo>
                <a:lnTo>
                  <a:pt x="5004" y="2171"/>
                </a:lnTo>
                <a:lnTo>
                  <a:pt x="5003" y="2149"/>
                </a:lnTo>
                <a:lnTo>
                  <a:pt x="5027" y="2097"/>
                </a:lnTo>
                <a:lnTo>
                  <a:pt x="5026" y="2027"/>
                </a:lnTo>
                <a:lnTo>
                  <a:pt x="5075" y="1974"/>
                </a:lnTo>
                <a:lnTo>
                  <a:pt x="5075" y="1951"/>
                </a:lnTo>
                <a:lnTo>
                  <a:pt x="5025" y="1927"/>
                </a:lnTo>
                <a:lnTo>
                  <a:pt x="5027" y="1902"/>
                </a:lnTo>
                <a:lnTo>
                  <a:pt x="5004" y="1878"/>
                </a:lnTo>
                <a:lnTo>
                  <a:pt x="5003" y="1824"/>
                </a:lnTo>
                <a:lnTo>
                  <a:pt x="5028" y="1778"/>
                </a:lnTo>
                <a:lnTo>
                  <a:pt x="5054" y="1777"/>
                </a:lnTo>
                <a:lnTo>
                  <a:pt x="5052" y="1681"/>
                </a:lnTo>
                <a:lnTo>
                  <a:pt x="5077" y="1658"/>
                </a:lnTo>
                <a:lnTo>
                  <a:pt x="5124" y="1658"/>
                </a:lnTo>
                <a:lnTo>
                  <a:pt x="5153" y="1629"/>
                </a:lnTo>
                <a:lnTo>
                  <a:pt x="5153" y="1604"/>
                </a:lnTo>
                <a:lnTo>
                  <a:pt x="5173" y="1606"/>
                </a:lnTo>
                <a:lnTo>
                  <a:pt x="5200" y="1584"/>
                </a:lnTo>
                <a:lnTo>
                  <a:pt x="5200" y="1484"/>
                </a:lnTo>
                <a:lnTo>
                  <a:pt x="5178" y="1455"/>
                </a:lnTo>
                <a:lnTo>
                  <a:pt x="5178" y="1402"/>
                </a:lnTo>
                <a:lnTo>
                  <a:pt x="5197" y="1385"/>
                </a:lnTo>
                <a:lnTo>
                  <a:pt x="5200" y="1359"/>
                </a:lnTo>
                <a:lnTo>
                  <a:pt x="5224" y="1357"/>
                </a:lnTo>
                <a:lnTo>
                  <a:pt x="5227" y="1331"/>
                </a:lnTo>
                <a:lnTo>
                  <a:pt x="5276" y="1331"/>
                </a:lnTo>
                <a:lnTo>
                  <a:pt x="5299" y="1308"/>
                </a:lnTo>
                <a:lnTo>
                  <a:pt x="5326" y="1308"/>
                </a:lnTo>
                <a:lnTo>
                  <a:pt x="5323" y="1259"/>
                </a:lnTo>
                <a:lnTo>
                  <a:pt x="5349" y="1186"/>
                </a:lnTo>
                <a:lnTo>
                  <a:pt x="5375" y="1187"/>
                </a:lnTo>
                <a:lnTo>
                  <a:pt x="5373" y="1161"/>
                </a:lnTo>
                <a:lnTo>
                  <a:pt x="5397" y="1113"/>
                </a:lnTo>
                <a:lnTo>
                  <a:pt x="5372" y="1086"/>
                </a:lnTo>
                <a:lnTo>
                  <a:pt x="5350" y="1089"/>
                </a:lnTo>
                <a:lnTo>
                  <a:pt x="5350" y="1015"/>
                </a:lnTo>
                <a:lnTo>
                  <a:pt x="5326" y="963"/>
                </a:lnTo>
                <a:lnTo>
                  <a:pt x="5350" y="939"/>
                </a:lnTo>
                <a:lnTo>
                  <a:pt x="5350" y="886"/>
                </a:lnTo>
                <a:lnTo>
                  <a:pt x="5424" y="741"/>
                </a:lnTo>
                <a:lnTo>
                  <a:pt x="5425" y="720"/>
                </a:lnTo>
                <a:lnTo>
                  <a:pt x="5496" y="741"/>
                </a:lnTo>
                <a:lnTo>
                  <a:pt x="5546" y="716"/>
                </a:lnTo>
                <a:lnTo>
                  <a:pt x="5571" y="716"/>
                </a:lnTo>
                <a:lnTo>
                  <a:pt x="5571" y="687"/>
                </a:lnTo>
                <a:lnTo>
                  <a:pt x="5648" y="662"/>
                </a:lnTo>
                <a:lnTo>
                  <a:pt x="5668" y="669"/>
                </a:lnTo>
                <a:lnTo>
                  <a:pt x="5717" y="644"/>
                </a:lnTo>
                <a:lnTo>
                  <a:pt x="5748" y="642"/>
                </a:lnTo>
                <a:lnTo>
                  <a:pt x="5793" y="595"/>
                </a:lnTo>
                <a:lnTo>
                  <a:pt x="5847" y="565"/>
                </a:lnTo>
                <a:lnTo>
                  <a:pt x="5939" y="566"/>
                </a:lnTo>
                <a:lnTo>
                  <a:pt x="5967" y="543"/>
                </a:lnTo>
                <a:lnTo>
                  <a:pt x="5966" y="494"/>
                </a:lnTo>
                <a:lnTo>
                  <a:pt x="5992" y="470"/>
                </a:lnTo>
                <a:lnTo>
                  <a:pt x="5992" y="393"/>
                </a:lnTo>
                <a:lnTo>
                  <a:pt x="5965" y="395"/>
                </a:lnTo>
                <a:lnTo>
                  <a:pt x="5968" y="221"/>
                </a:lnTo>
                <a:lnTo>
                  <a:pt x="5992" y="198"/>
                </a:lnTo>
                <a:lnTo>
                  <a:pt x="5991" y="146"/>
                </a:lnTo>
                <a:lnTo>
                  <a:pt x="6021" y="121"/>
                </a:lnTo>
                <a:lnTo>
                  <a:pt x="6065" y="103"/>
                </a:lnTo>
                <a:lnTo>
                  <a:pt x="6091" y="67"/>
                </a:lnTo>
                <a:lnTo>
                  <a:pt x="6091" y="24"/>
                </a:lnTo>
                <a:close/>
              </a:path>
            </a:pathLst>
          </a:custGeom>
          <a:gradFill rotWithShape="0">
            <a:gsLst>
              <a:gs pos="0">
                <a:srgbClr val="A3FFF6"/>
              </a:gs>
              <a:gs pos="100000">
                <a:srgbClr val="A3FFF6">
                  <a:gamma/>
                  <a:tint val="90980"/>
                  <a:invGamma/>
                </a:srgbClr>
              </a:gs>
            </a:gsLst>
            <a:lin ang="5400000" scaled="1"/>
          </a:gradFill>
          <a:ln w="9525">
            <a:noFill/>
            <a:round/>
            <a:headEnd/>
            <a:tailEnd/>
          </a:ln>
        </p:spPr>
        <p:txBody>
          <a:bodyPr/>
          <a:lstStyle/>
          <a:p>
            <a:endParaRPr lang="en-US" dirty="0"/>
          </a:p>
        </p:txBody>
      </p:sp>
      <p:sp>
        <p:nvSpPr>
          <p:cNvPr id="647171" name="Freeform 3"/>
          <p:cNvSpPr>
            <a:spLocks/>
          </p:cNvSpPr>
          <p:nvPr/>
        </p:nvSpPr>
        <p:spPr bwMode="auto">
          <a:xfrm>
            <a:off x="2917825" y="2714625"/>
            <a:ext cx="1762125" cy="1503363"/>
          </a:xfrm>
          <a:custGeom>
            <a:avLst/>
            <a:gdLst/>
            <a:ahLst/>
            <a:cxnLst>
              <a:cxn ang="0">
                <a:pos x="2717" y="1952"/>
              </a:cxn>
              <a:cxn ang="0">
                <a:pos x="2124" y="2767"/>
              </a:cxn>
              <a:cxn ang="0">
                <a:pos x="1655" y="3409"/>
              </a:cxn>
              <a:cxn ang="0">
                <a:pos x="1408" y="3877"/>
              </a:cxn>
              <a:cxn ang="0">
                <a:pos x="1457" y="3929"/>
              </a:cxn>
              <a:cxn ang="0">
                <a:pos x="1507" y="4002"/>
              </a:cxn>
              <a:cxn ang="0">
                <a:pos x="1432" y="4076"/>
              </a:cxn>
              <a:cxn ang="0">
                <a:pos x="1457" y="4151"/>
              </a:cxn>
              <a:cxn ang="0">
                <a:pos x="1357" y="4027"/>
              </a:cxn>
              <a:cxn ang="0">
                <a:pos x="98" y="3039"/>
              </a:cxn>
              <a:cxn ang="0">
                <a:pos x="0" y="2841"/>
              </a:cxn>
              <a:cxn ang="0">
                <a:pos x="198" y="2346"/>
              </a:cxn>
              <a:cxn ang="0">
                <a:pos x="371" y="2099"/>
              </a:cxn>
              <a:cxn ang="0">
                <a:pos x="790" y="2124"/>
              </a:cxn>
              <a:cxn ang="0">
                <a:pos x="1357" y="271"/>
              </a:cxn>
              <a:cxn ang="0">
                <a:pos x="1729" y="222"/>
              </a:cxn>
              <a:cxn ang="0">
                <a:pos x="1778" y="172"/>
              </a:cxn>
              <a:cxn ang="0">
                <a:pos x="1877" y="147"/>
              </a:cxn>
              <a:cxn ang="0">
                <a:pos x="1926" y="222"/>
              </a:cxn>
              <a:cxn ang="0">
                <a:pos x="2124" y="74"/>
              </a:cxn>
              <a:cxn ang="0">
                <a:pos x="2247" y="196"/>
              </a:cxn>
              <a:cxn ang="0">
                <a:pos x="2271" y="147"/>
              </a:cxn>
              <a:cxn ang="0">
                <a:pos x="2297" y="98"/>
              </a:cxn>
              <a:cxn ang="0">
                <a:pos x="2322" y="0"/>
              </a:cxn>
              <a:cxn ang="0">
                <a:pos x="2371" y="49"/>
              </a:cxn>
              <a:cxn ang="0">
                <a:pos x="2444" y="0"/>
              </a:cxn>
              <a:cxn ang="0">
                <a:pos x="2518" y="196"/>
              </a:cxn>
              <a:cxn ang="0">
                <a:pos x="3112" y="147"/>
              </a:cxn>
              <a:cxn ang="0">
                <a:pos x="3507" y="98"/>
              </a:cxn>
              <a:cxn ang="0">
                <a:pos x="3681" y="24"/>
              </a:cxn>
              <a:cxn ang="0">
                <a:pos x="3853" y="0"/>
              </a:cxn>
              <a:cxn ang="0">
                <a:pos x="3903" y="568"/>
              </a:cxn>
              <a:cxn ang="0">
                <a:pos x="4495" y="1333"/>
              </a:cxn>
              <a:cxn ang="0">
                <a:pos x="4100" y="1730"/>
              </a:cxn>
              <a:cxn ang="0">
                <a:pos x="3706" y="1952"/>
              </a:cxn>
            </a:cxnLst>
            <a:rect l="0" t="0" r="r" b="b"/>
            <a:pathLst>
              <a:path w="4495" h="4151">
                <a:moveTo>
                  <a:pt x="3706" y="1952"/>
                </a:moveTo>
                <a:lnTo>
                  <a:pt x="2717" y="1952"/>
                </a:lnTo>
                <a:lnTo>
                  <a:pt x="2717" y="2544"/>
                </a:lnTo>
                <a:lnTo>
                  <a:pt x="2124" y="2767"/>
                </a:lnTo>
                <a:lnTo>
                  <a:pt x="2124" y="3409"/>
                </a:lnTo>
                <a:lnTo>
                  <a:pt x="1655" y="3409"/>
                </a:lnTo>
                <a:lnTo>
                  <a:pt x="1631" y="3877"/>
                </a:lnTo>
                <a:lnTo>
                  <a:pt x="1408" y="3877"/>
                </a:lnTo>
                <a:lnTo>
                  <a:pt x="1457" y="3904"/>
                </a:lnTo>
                <a:lnTo>
                  <a:pt x="1457" y="3929"/>
                </a:lnTo>
                <a:lnTo>
                  <a:pt x="1482" y="3978"/>
                </a:lnTo>
                <a:lnTo>
                  <a:pt x="1507" y="4002"/>
                </a:lnTo>
                <a:lnTo>
                  <a:pt x="1457" y="4051"/>
                </a:lnTo>
                <a:lnTo>
                  <a:pt x="1432" y="4076"/>
                </a:lnTo>
                <a:lnTo>
                  <a:pt x="1482" y="4102"/>
                </a:lnTo>
                <a:lnTo>
                  <a:pt x="1457" y="4151"/>
                </a:lnTo>
                <a:lnTo>
                  <a:pt x="1457" y="4126"/>
                </a:lnTo>
                <a:lnTo>
                  <a:pt x="1357" y="4027"/>
                </a:lnTo>
                <a:lnTo>
                  <a:pt x="172" y="3088"/>
                </a:lnTo>
                <a:lnTo>
                  <a:pt x="98" y="3039"/>
                </a:lnTo>
                <a:lnTo>
                  <a:pt x="74" y="2841"/>
                </a:lnTo>
                <a:lnTo>
                  <a:pt x="0" y="2841"/>
                </a:lnTo>
                <a:lnTo>
                  <a:pt x="0" y="2742"/>
                </a:lnTo>
                <a:lnTo>
                  <a:pt x="198" y="2346"/>
                </a:lnTo>
                <a:lnTo>
                  <a:pt x="371" y="2346"/>
                </a:lnTo>
                <a:lnTo>
                  <a:pt x="371" y="2099"/>
                </a:lnTo>
                <a:lnTo>
                  <a:pt x="741" y="2150"/>
                </a:lnTo>
                <a:lnTo>
                  <a:pt x="790" y="2124"/>
                </a:lnTo>
                <a:lnTo>
                  <a:pt x="839" y="1877"/>
                </a:lnTo>
                <a:lnTo>
                  <a:pt x="1357" y="271"/>
                </a:lnTo>
                <a:lnTo>
                  <a:pt x="1704" y="271"/>
                </a:lnTo>
                <a:lnTo>
                  <a:pt x="1729" y="222"/>
                </a:lnTo>
                <a:lnTo>
                  <a:pt x="1778" y="222"/>
                </a:lnTo>
                <a:lnTo>
                  <a:pt x="1778" y="172"/>
                </a:lnTo>
                <a:lnTo>
                  <a:pt x="1877" y="172"/>
                </a:lnTo>
                <a:lnTo>
                  <a:pt x="1877" y="147"/>
                </a:lnTo>
                <a:lnTo>
                  <a:pt x="1926" y="123"/>
                </a:lnTo>
                <a:lnTo>
                  <a:pt x="1926" y="222"/>
                </a:lnTo>
                <a:lnTo>
                  <a:pt x="2124" y="196"/>
                </a:lnTo>
                <a:lnTo>
                  <a:pt x="2124" y="74"/>
                </a:lnTo>
                <a:lnTo>
                  <a:pt x="2247" y="74"/>
                </a:lnTo>
                <a:lnTo>
                  <a:pt x="2247" y="196"/>
                </a:lnTo>
                <a:lnTo>
                  <a:pt x="2297" y="196"/>
                </a:lnTo>
                <a:lnTo>
                  <a:pt x="2271" y="147"/>
                </a:lnTo>
                <a:lnTo>
                  <a:pt x="2297" y="147"/>
                </a:lnTo>
                <a:lnTo>
                  <a:pt x="2297" y="98"/>
                </a:lnTo>
                <a:lnTo>
                  <a:pt x="2322" y="98"/>
                </a:lnTo>
                <a:lnTo>
                  <a:pt x="2322" y="0"/>
                </a:lnTo>
                <a:lnTo>
                  <a:pt x="2371" y="0"/>
                </a:lnTo>
                <a:lnTo>
                  <a:pt x="2371" y="49"/>
                </a:lnTo>
                <a:lnTo>
                  <a:pt x="2444" y="49"/>
                </a:lnTo>
                <a:lnTo>
                  <a:pt x="2444" y="0"/>
                </a:lnTo>
                <a:lnTo>
                  <a:pt x="2494" y="0"/>
                </a:lnTo>
                <a:lnTo>
                  <a:pt x="2518" y="196"/>
                </a:lnTo>
                <a:lnTo>
                  <a:pt x="3112" y="196"/>
                </a:lnTo>
                <a:lnTo>
                  <a:pt x="3112" y="147"/>
                </a:lnTo>
                <a:lnTo>
                  <a:pt x="3507" y="147"/>
                </a:lnTo>
                <a:lnTo>
                  <a:pt x="3507" y="98"/>
                </a:lnTo>
                <a:lnTo>
                  <a:pt x="3681" y="98"/>
                </a:lnTo>
                <a:lnTo>
                  <a:pt x="3681" y="24"/>
                </a:lnTo>
                <a:lnTo>
                  <a:pt x="3853" y="24"/>
                </a:lnTo>
                <a:lnTo>
                  <a:pt x="3853" y="0"/>
                </a:lnTo>
                <a:lnTo>
                  <a:pt x="3903" y="0"/>
                </a:lnTo>
                <a:lnTo>
                  <a:pt x="3903" y="568"/>
                </a:lnTo>
                <a:lnTo>
                  <a:pt x="4495" y="568"/>
                </a:lnTo>
                <a:lnTo>
                  <a:pt x="4495" y="1333"/>
                </a:lnTo>
                <a:lnTo>
                  <a:pt x="4100" y="1333"/>
                </a:lnTo>
                <a:lnTo>
                  <a:pt x="4100" y="1730"/>
                </a:lnTo>
                <a:lnTo>
                  <a:pt x="3706" y="1730"/>
                </a:lnTo>
                <a:lnTo>
                  <a:pt x="3706" y="1952"/>
                </a:lnTo>
                <a:close/>
              </a:path>
            </a:pathLst>
          </a:custGeom>
          <a:solidFill>
            <a:srgbClr val="ECE4D1"/>
          </a:solidFill>
          <a:ln w="19050" cmpd="sng">
            <a:solidFill>
              <a:srgbClr val="00DFCA"/>
            </a:solidFill>
            <a:round/>
            <a:headEnd/>
            <a:tailEnd/>
          </a:ln>
        </p:spPr>
        <p:txBody>
          <a:bodyPr/>
          <a:lstStyle/>
          <a:p>
            <a:endParaRPr lang="en-US" dirty="0"/>
          </a:p>
        </p:txBody>
      </p:sp>
      <p:sp>
        <p:nvSpPr>
          <p:cNvPr id="647172" name="Freeform 4"/>
          <p:cNvSpPr>
            <a:spLocks/>
          </p:cNvSpPr>
          <p:nvPr/>
        </p:nvSpPr>
        <p:spPr bwMode="auto">
          <a:xfrm>
            <a:off x="5018088" y="3636963"/>
            <a:ext cx="2111375" cy="2630487"/>
          </a:xfrm>
          <a:custGeom>
            <a:avLst/>
            <a:gdLst/>
            <a:ahLst/>
            <a:cxnLst>
              <a:cxn ang="0">
                <a:pos x="593" y="148"/>
              </a:cxn>
              <a:cxn ang="0">
                <a:pos x="593" y="0"/>
              </a:cxn>
              <a:cxn ang="0">
                <a:pos x="643" y="74"/>
              </a:cxn>
              <a:cxn ang="0">
                <a:pos x="741" y="74"/>
              </a:cxn>
              <a:cxn ang="0">
                <a:pos x="1061" y="74"/>
              </a:cxn>
              <a:cxn ang="0">
                <a:pos x="1951" y="470"/>
              </a:cxn>
              <a:cxn ang="0">
                <a:pos x="2248" y="568"/>
              </a:cxn>
              <a:cxn ang="0">
                <a:pos x="2544" y="939"/>
              </a:cxn>
              <a:cxn ang="0">
                <a:pos x="3038" y="1137"/>
              </a:cxn>
              <a:cxn ang="0">
                <a:pos x="3532" y="1333"/>
              </a:cxn>
              <a:cxn ang="0">
                <a:pos x="4470" y="1458"/>
              </a:cxn>
              <a:cxn ang="0">
                <a:pos x="4101" y="1878"/>
              </a:cxn>
              <a:cxn ang="0">
                <a:pos x="3928" y="2199"/>
              </a:cxn>
              <a:cxn ang="0">
                <a:pos x="4125" y="2347"/>
              </a:cxn>
              <a:cxn ang="0">
                <a:pos x="4224" y="2396"/>
              </a:cxn>
              <a:cxn ang="0">
                <a:pos x="4421" y="2496"/>
              </a:cxn>
              <a:cxn ang="0">
                <a:pos x="4594" y="2718"/>
              </a:cxn>
              <a:cxn ang="0">
                <a:pos x="4619" y="3014"/>
              </a:cxn>
              <a:cxn ang="0">
                <a:pos x="5187" y="3287"/>
              </a:cxn>
              <a:cxn ang="0">
                <a:pos x="5089" y="3633"/>
              </a:cxn>
              <a:cxn ang="0">
                <a:pos x="4421" y="3880"/>
              </a:cxn>
              <a:cxn ang="0">
                <a:pos x="3631" y="4275"/>
              </a:cxn>
              <a:cxn ang="0">
                <a:pos x="3038" y="5263"/>
              </a:cxn>
              <a:cxn ang="0">
                <a:pos x="3631" y="4571"/>
              </a:cxn>
              <a:cxn ang="0">
                <a:pos x="3977" y="5164"/>
              </a:cxn>
              <a:cxn ang="0">
                <a:pos x="4026" y="5510"/>
              </a:cxn>
              <a:cxn ang="0">
                <a:pos x="3928" y="5806"/>
              </a:cxn>
              <a:cxn ang="0">
                <a:pos x="3779" y="6128"/>
              </a:cxn>
              <a:cxn ang="0">
                <a:pos x="4347" y="6572"/>
              </a:cxn>
              <a:cxn ang="0">
                <a:pos x="3136" y="6917"/>
              </a:cxn>
              <a:cxn ang="0">
                <a:pos x="3087" y="6967"/>
              </a:cxn>
              <a:cxn ang="0">
                <a:pos x="2742" y="6993"/>
              </a:cxn>
              <a:cxn ang="0">
                <a:pos x="2693" y="7116"/>
              </a:cxn>
              <a:cxn ang="0">
                <a:pos x="2593" y="7264"/>
              </a:cxn>
              <a:cxn ang="0">
                <a:pos x="2444" y="7215"/>
              </a:cxn>
              <a:cxn ang="0">
                <a:pos x="2099" y="7091"/>
              </a:cxn>
              <a:cxn ang="0">
                <a:pos x="2026" y="6943"/>
              </a:cxn>
              <a:cxn ang="0">
                <a:pos x="1902" y="6770"/>
              </a:cxn>
              <a:cxn ang="0">
                <a:pos x="1655" y="6597"/>
              </a:cxn>
              <a:cxn ang="0">
                <a:pos x="1606" y="6276"/>
              </a:cxn>
              <a:cxn ang="0">
                <a:pos x="1655" y="6128"/>
              </a:cxn>
              <a:cxn ang="0">
                <a:pos x="1753" y="5881"/>
              </a:cxn>
              <a:cxn ang="0">
                <a:pos x="1506" y="5831"/>
              </a:cxn>
              <a:cxn ang="0">
                <a:pos x="1383" y="5881"/>
              </a:cxn>
              <a:cxn ang="0">
                <a:pos x="1308" y="5682"/>
              </a:cxn>
              <a:cxn ang="0">
                <a:pos x="1506" y="5559"/>
              </a:cxn>
              <a:cxn ang="0">
                <a:pos x="1877" y="5066"/>
              </a:cxn>
              <a:cxn ang="0">
                <a:pos x="1259" y="4669"/>
              </a:cxn>
              <a:cxn ang="0">
                <a:pos x="1037" y="4176"/>
              </a:cxn>
              <a:cxn ang="0">
                <a:pos x="247" y="3311"/>
              </a:cxn>
              <a:cxn ang="0">
                <a:pos x="0" y="2323"/>
              </a:cxn>
              <a:cxn ang="0">
                <a:pos x="49" y="1656"/>
              </a:cxn>
              <a:cxn ang="0">
                <a:pos x="889" y="1062"/>
              </a:cxn>
              <a:cxn ang="0">
                <a:pos x="593" y="865"/>
              </a:cxn>
            </a:cxnLst>
            <a:rect l="0" t="0" r="r" b="b"/>
            <a:pathLst>
              <a:path w="5384" h="7264">
                <a:moveTo>
                  <a:pt x="296" y="372"/>
                </a:moveTo>
                <a:lnTo>
                  <a:pt x="494" y="372"/>
                </a:lnTo>
                <a:lnTo>
                  <a:pt x="494" y="173"/>
                </a:lnTo>
                <a:lnTo>
                  <a:pt x="593" y="173"/>
                </a:lnTo>
                <a:lnTo>
                  <a:pt x="593" y="148"/>
                </a:lnTo>
                <a:lnTo>
                  <a:pt x="494" y="148"/>
                </a:lnTo>
                <a:lnTo>
                  <a:pt x="494" y="74"/>
                </a:lnTo>
                <a:lnTo>
                  <a:pt x="519" y="24"/>
                </a:lnTo>
                <a:lnTo>
                  <a:pt x="593" y="24"/>
                </a:lnTo>
                <a:lnTo>
                  <a:pt x="593" y="0"/>
                </a:lnTo>
                <a:lnTo>
                  <a:pt x="618" y="0"/>
                </a:lnTo>
                <a:lnTo>
                  <a:pt x="618" y="24"/>
                </a:lnTo>
                <a:lnTo>
                  <a:pt x="618" y="49"/>
                </a:lnTo>
                <a:lnTo>
                  <a:pt x="643" y="49"/>
                </a:lnTo>
                <a:lnTo>
                  <a:pt x="643" y="74"/>
                </a:lnTo>
                <a:lnTo>
                  <a:pt x="667" y="74"/>
                </a:lnTo>
                <a:lnTo>
                  <a:pt x="667" y="98"/>
                </a:lnTo>
                <a:lnTo>
                  <a:pt x="692" y="98"/>
                </a:lnTo>
                <a:lnTo>
                  <a:pt x="667" y="74"/>
                </a:lnTo>
                <a:lnTo>
                  <a:pt x="741" y="74"/>
                </a:lnTo>
                <a:lnTo>
                  <a:pt x="766" y="124"/>
                </a:lnTo>
                <a:lnTo>
                  <a:pt x="790" y="124"/>
                </a:lnTo>
                <a:lnTo>
                  <a:pt x="865" y="124"/>
                </a:lnTo>
                <a:lnTo>
                  <a:pt x="865" y="74"/>
                </a:lnTo>
                <a:lnTo>
                  <a:pt x="1061" y="74"/>
                </a:lnTo>
                <a:lnTo>
                  <a:pt x="1061" y="173"/>
                </a:lnTo>
                <a:lnTo>
                  <a:pt x="1877" y="173"/>
                </a:lnTo>
                <a:lnTo>
                  <a:pt x="1853" y="372"/>
                </a:lnTo>
                <a:lnTo>
                  <a:pt x="1951" y="372"/>
                </a:lnTo>
                <a:lnTo>
                  <a:pt x="1951" y="470"/>
                </a:lnTo>
                <a:lnTo>
                  <a:pt x="2000" y="470"/>
                </a:lnTo>
                <a:lnTo>
                  <a:pt x="2000" y="519"/>
                </a:lnTo>
                <a:lnTo>
                  <a:pt x="2050" y="519"/>
                </a:lnTo>
                <a:lnTo>
                  <a:pt x="2050" y="568"/>
                </a:lnTo>
                <a:lnTo>
                  <a:pt x="2248" y="568"/>
                </a:lnTo>
                <a:lnTo>
                  <a:pt x="2248" y="741"/>
                </a:lnTo>
                <a:lnTo>
                  <a:pt x="2444" y="741"/>
                </a:lnTo>
                <a:lnTo>
                  <a:pt x="2444" y="841"/>
                </a:lnTo>
                <a:lnTo>
                  <a:pt x="2544" y="841"/>
                </a:lnTo>
                <a:lnTo>
                  <a:pt x="2544" y="939"/>
                </a:lnTo>
                <a:lnTo>
                  <a:pt x="2642" y="939"/>
                </a:lnTo>
                <a:lnTo>
                  <a:pt x="2642" y="1037"/>
                </a:lnTo>
                <a:lnTo>
                  <a:pt x="2742" y="1037"/>
                </a:lnTo>
                <a:lnTo>
                  <a:pt x="2742" y="1137"/>
                </a:lnTo>
                <a:lnTo>
                  <a:pt x="3038" y="1137"/>
                </a:lnTo>
                <a:lnTo>
                  <a:pt x="3038" y="939"/>
                </a:lnTo>
                <a:lnTo>
                  <a:pt x="3433" y="939"/>
                </a:lnTo>
                <a:lnTo>
                  <a:pt x="3433" y="1235"/>
                </a:lnTo>
                <a:lnTo>
                  <a:pt x="3532" y="1235"/>
                </a:lnTo>
                <a:lnTo>
                  <a:pt x="3532" y="1333"/>
                </a:lnTo>
                <a:lnTo>
                  <a:pt x="4421" y="1333"/>
                </a:lnTo>
                <a:lnTo>
                  <a:pt x="4421" y="1360"/>
                </a:lnTo>
                <a:lnTo>
                  <a:pt x="4619" y="1360"/>
                </a:lnTo>
                <a:lnTo>
                  <a:pt x="4619" y="1458"/>
                </a:lnTo>
                <a:lnTo>
                  <a:pt x="4470" y="1458"/>
                </a:lnTo>
                <a:lnTo>
                  <a:pt x="4470" y="1656"/>
                </a:lnTo>
                <a:lnTo>
                  <a:pt x="4519" y="1656"/>
                </a:lnTo>
                <a:lnTo>
                  <a:pt x="4519" y="1829"/>
                </a:lnTo>
                <a:lnTo>
                  <a:pt x="4101" y="1829"/>
                </a:lnTo>
                <a:lnTo>
                  <a:pt x="4101" y="1878"/>
                </a:lnTo>
                <a:lnTo>
                  <a:pt x="3828" y="1878"/>
                </a:lnTo>
                <a:lnTo>
                  <a:pt x="3828" y="1927"/>
                </a:lnTo>
                <a:lnTo>
                  <a:pt x="3828" y="2125"/>
                </a:lnTo>
                <a:lnTo>
                  <a:pt x="3928" y="2125"/>
                </a:lnTo>
                <a:lnTo>
                  <a:pt x="3928" y="2199"/>
                </a:lnTo>
                <a:lnTo>
                  <a:pt x="4075" y="2223"/>
                </a:lnTo>
                <a:lnTo>
                  <a:pt x="4075" y="2297"/>
                </a:lnTo>
                <a:lnTo>
                  <a:pt x="4101" y="2323"/>
                </a:lnTo>
                <a:lnTo>
                  <a:pt x="4125" y="2323"/>
                </a:lnTo>
                <a:lnTo>
                  <a:pt x="4125" y="2347"/>
                </a:lnTo>
                <a:lnTo>
                  <a:pt x="4150" y="2347"/>
                </a:lnTo>
                <a:lnTo>
                  <a:pt x="4174" y="2372"/>
                </a:lnTo>
                <a:lnTo>
                  <a:pt x="4199" y="2372"/>
                </a:lnTo>
                <a:lnTo>
                  <a:pt x="4199" y="2396"/>
                </a:lnTo>
                <a:lnTo>
                  <a:pt x="4224" y="2396"/>
                </a:lnTo>
                <a:lnTo>
                  <a:pt x="4224" y="2421"/>
                </a:lnTo>
                <a:lnTo>
                  <a:pt x="4248" y="2421"/>
                </a:lnTo>
                <a:lnTo>
                  <a:pt x="4273" y="2446"/>
                </a:lnTo>
                <a:lnTo>
                  <a:pt x="4297" y="2446"/>
                </a:lnTo>
                <a:lnTo>
                  <a:pt x="4421" y="2496"/>
                </a:lnTo>
                <a:lnTo>
                  <a:pt x="4421" y="2446"/>
                </a:lnTo>
                <a:lnTo>
                  <a:pt x="4692" y="2471"/>
                </a:lnTo>
                <a:lnTo>
                  <a:pt x="4717" y="2520"/>
                </a:lnTo>
                <a:lnTo>
                  <a:pt x="4594" y="2520"/>
                </a:lnTo>
                <a:lnTo>
                  <a:pt x="4594" y="2718"/>
                </a:lnTo>
                <a:lnTo>
                  <a:pt x="4495" y="2718"/>
                </a:lnTo>
                <a:lnTo>
                  <a:pt x="4495" y="2743"/>
                </a:lnTo>
                <a:lnTo>
                  <a:pt x="4421" y="2817"/>
                </a:lnTo>
                <a:lnTo>
                  <a:pt x="4594" y="2990"/>
                </a:lnTo>
                <a:lnTo>
                  <a:pt x="4619" y="3014"/>
                </a:lnTo>
                <a:lnTo>
                  <a:pt x="4816" y="3014"/>
                </a:lnTo>
                <a:lnTo>
                  <a:pt x="5138" y="3261"/>
                </a:lnTo>
                <a:lnTo>
                  <a:pt x="5138" y="3187"/>
                </a:lnTo>
                <a:lnTo>
                  <a:pt x="5187" y="3187"/>
                </a:lnTo>
                <a:lnTo>
                  <a:pt x="5187" y="3287"/>
                </a:lnTo>
                <a:lnTo>
                  <a:pt x="5384" y="3287"/>
                </a:lnTo>
                <a:lnTo>
                  <a:pt x="5384" y="3483"/>
                </a:lnTo>
                <a:lnTo>
                  <a:pt x="5187" y="3483"/>
                </a:lnTo>
                <a:lnTo>
                  <a:pt x="5113" y="3483"/>
                </a:lnTo>
                <a:lnTo>
                  <a:pt x="5089" y="3633"/>
                </a:lnTo>
                <a:lnTo>
                  <a:pt x="5187" y="3633"/>
                </a:lnTo>
                <a:lnTo>
                  <a:pt x="5187" y="3682"/>
                </a:lnTo>
                <a:lnTo>
                  <a:pt x="5089" y="3682"/>
                </a:lnTo>
                <a:lnTo>
                  <a:pt x="5089" y="3880"/>
                </a:lnTo>
                <a:lnTo>
                  <a:pt x="4421" y="3880"/>
                </a:lnTo>
                <a:lnTo>
                  <a:pt x="4421" y="4472"/>
                </a:lnTo>
                <a:lnTo>
                  <a:pt x="3828" y="4472"/>
                </a:lnTo>
                <a:lnTo>
                  <a:pt x="3828" y="4373"/>
                </a:lnTo>
                <a:lnTo>
                  <a:pt x="3631" y="4373"/>
                </a:lnTo>
                <a:lnTo>
                  <a:pt x="3631" y="4275"/>
                </a:lnTo>
                <a:lnTo>
                  <a:pt x="3162" y="4275"/>
                </a:lnTo>
                <a:lnTo>
                  <a:pt x="3162" y="4373"/>
                </a:lnTo>
                <a:lnTo>
                  <a:pt x="2865" y="4373"/>
                </a:lnTo>
                <a:lnTo>
                  <a:pt x="2865" y="5263"/>
                </a:lnTo>
                <a:lnTo>
                  <a:pt x="3038" y="5263"/>
                </a:lnTo>
                <a:lnTo>
                  <a:pt x="3038" y="5066"/>
                </a:lnTo>
                <a:lnTo>
                  <a:pt x="3433" y="5066"/>
                </a:lnTo>
                <a:lnTo>
                  <a:pt x="3433" y="4868"/>
                </a:lnTo>
                <a:lnTo>
                  <a:pt x="3631" y="4868"/>
                </a:lnTo>
                <a:lnTo>
                  <a:pt x="3631" y="4571"/>
                </a:lnTo>
                <a:lnTo>
                  <a:pt x="3828" y="4571"/>
                </a:lnTo>
                <a:lnTo>
                  <a:pt x="3828" y="4819"/>
                </a:lnTo>
                <a:lnTo>
                  <a:pt x="4026" y="4843"/>
                </a:lnTo>
                <a:lnTo>
                  <a:pt x="4026" y="5164"/>
                </a:lnTo>
                <a:lnTo>
                  <a:pt x="3977" y="5164"/>
                </a:lnTo>
                <a:lnTo>
                  <a:pt x="3977" y="5263"/>
                </a:lnTo>
                <a:lnTo>
                  <a:pt x="3828" y="5263"/>
                </a:lnTo>
                <a:lnTo>
                  <a:pt x="3828" y="5411"/>
                </a:lnTo>
                <a:lnTo>
                  <a:pt x="4026" y="5411"/>
                </a:lnTo>
                <a:lnTo>
                  <a:pt x="4026" y="5510"/>
                </a:lnTo>
                <a:lnTo>
                  <a:pt x="3928" y="5510"/>
                </a:lnTo>
                <a:lnTo>
                  <a:pt x="3928" y="5608"/>
                </a:lnTo>
                <a:lnTo>
                  <a:pt x="4026" y="5608"/>
                </a:lnTo>
                <a:lnTo>
                  <a:pt x="4026" y="5806"/>
                </a:lnTo>
                <a:lnTo>
                  <a:pt x="3928" y="5806"/>
                </a:lnTo>
                <a:lnTo>
                  <a:pt x="3928" y="5905"/>
                </a:lnTo>
                <a:lnTo>
                  <a:pt x="3828" y="5905"/>
                </a:lnTo>
                <a:lnTo>
                  <a:pt x="3828" y="6054"/>
                </a:lnTo>
                <a:lnTo>
                  <a:pt x="3779" y="6054"/>
                </a:lnTo>
                <a:lnTo>
                  <a:pt x="3779" y="6128"/>
                </a:lnTo>
                <a:lnTo>
                  <a:pt x="3828" y="6128"/>
                </a:lnTo>
                <a:lnTo>
                  <a:pt x="3828" y="6374"/>
                </a:lnTo>
                <a:lnTo>
                  <a:pt x="3631" y="6374"/>
                </a:lnTo>
                <a:lnTo>
                  <a:pt x="3631" y="6449"/>
                </a:lnTo>
                <a:lnTo>
                  <a:pt x="4347" y="6572"/>
                </a:lnTo>
                <a:lnTo>
                  <a:pt x="4248" y="6993"/>
                </a:lnTo>
                <a:lnTo>
                  <a:pt x="3433" y="7067"/>
                </a:lnTo>
                <a:lnTo>
                  <a:pt x="3236" y="6893"/>
                </a:lnTo>
                <a:lnTo>
                  <a:pt x="3236" y="6917"/>
                </a:lnTo>
                <a:lnTo>
                  <a:pt x="3136" y="6917"/>
                </a:lnTo>
                <a:lnTo>
                  <a:pt x="3136" y="6967"/>
                </a:lnTo>
                <a:lnTo>
                  <a:pt x="3187" y="6967"/>
                </a:lnTo>
                <a:lnTo>
                  <a:pt x="3187" y="7018"/>
                </a:lnTo>
                <a:lnTo>
                  <a:pt x="3087" y="7018"/>
                </a:lnTo>
                <a:lnTo>
                  <a:pt x="3087" y="6967"/>
                </a:lnTo>
                <a:lnTo>
                  <a:pt x="3038" y="6967"/>
                </a:lnTo>
                <a:lnTo>
                  <a:pt x="3038" y="7018"/>
                </a:lnTo>
                <a:lnTo>
                  <a:pt x="2914" y="7018"/>
                </a:lnTo>
                <a:lnTo>
                  <a:pt x="2841" y="7067"/>
                </a:lnTo>
                <a:lnTo>
                  <a:pt x="2742" y="6993"/>
                </a:lnTo>
                <a:lnTo>
                  <a:pt x="2742" y="7018"/>
                </a:lnTo>
                <a:lnTo>
                  <a:pt x="2693" y="7018"/>
                </a:lnTo>
                <a:lnTo>
                  <a:pt x="2642" y="7067"/>
                </a:lnTo>
                <a:lnTo>
                  <a:pt x="2642" y="7116"/>
                </a:lnTo>
                <a:lnTo>
                  <a:pt x="2693" y="7116"/>
                </a:lnTo>
                <a:lnTo>
                  <a:pt x="2693" y="7191"/>
                </a:lnTo>
                <a:lnTo>
                  <a:pt x="2642" y="7191"/>
                </a:lnTo>
                <a:lnTo>
                  <a:pt x="2642" y="7215"/>
                </a:lnTo>
                <a:lnTo>
                  <a:pt x="2593" y="7215"/>
                </a:lnTo>
                <a:lnTo>
                  <a:pt x="2593" y="7264"/>
                </a:lnTo>
                <a:lnTo>
                  <a:pt x="2519" y="7264"/>
                </a:lnTo>
                <a:lnTo>
                  <a:pt x="2469" y="7215"/>
                </a:lnTo>
                <a:lnTo>
                  <a:pt x="2444" y="7264"/>
                </a:lnTo>
                <a:lnTo>
                  <a:pt x="2420" y="7240"/>
                </a:lnTo>
                <a:lnTo>
                  <a:pt x="2444" y="7215"/>
                </a:lnTo>
                <a:lnTo>
                  <a:pt x="2371" y="7116"/>
                </a:lnTo>
                <a:lnTo>
                  <a:pt x="2322" y="7165"/>
                </a:lnTo>
                <a:lnTo>
                  <a:pt x="2222" y="7067"/>
                </a:lnTo>
                <a:lnTo>
                  <a:pt x="2149" y="7165"/>
                </a:lnTo>
                <a:lnTo>
                  <a:pt x="2099" y="7091"/>
                </a:lnTo>
                <a:lnTo>
                  <a:pt x="2099" y="7165"/>
                </a:lnTo>
                <a:lnTo>
                  <a:pt x="2050" y="7091"/>
                </a:lnTo>
                <a:lnTo>
                  <a:pt x="2026" y="6993"/>
                </a:lnTo>
                <a:lnTo>
                  <a:pt x="2050" y="6967"/>
                </a:lnTo>
                <a:lnTo>
                  <a:pt x="2026" y="6943"/>
                </a:lnTo>
                <a:lnTo>
                  <a:pt x="1976" y="6967"/>
                </a:lnTo>
                <a:lnTo>
                  <a:pt x="1926" y="6893"/>
                </a:lnTo>
                <a:lnTo>
                  <a:pt x="1976" y="6868"/>
                </a:lnTo>
                <a:lnTo>
                  <a:pt x="1926" y="6819"/>
                </a:lnTo>
                <a:lnTo>
                  <a:pt x="1902" y="6770"/>
                </a:lnTo>
                <a:lnTo>
                  <a:pt x="1804" y="6670"/>
                </a:lnTo>
                <a:lnTo>
                  <a:pt x="1753" y="6670"/>
                </a:lnTo>
                <a:lnTo>
                  <a:pt x="1729" y="6621"/>
                </a:lnTo>
                <a:lnTo>
                  <a:pt x="1729" y="6597"/>
                </a:lnTo>
                <a:lnTo>
                  <a:pt x="1655" y="6597"/>
                </a:lnTo>
                <a:lnTo>
                  <a:pt x="1606" y="6523"/>
                </a:lnTo>
                <a:lnTo>
                  <a:pt x="1753" y="6374"/>
                </a:lnTo>
                <a:lnTo>
                  <a:pt x="1704" y="6325"/>
                </a:lnTo>
                <a:lnTo>
                  <a:pt x="1631" y="6276"/>
                </a:lnTo>
                <a:lnTo>
                  <a:pt x="1606" y="6276"/>
                </a:lnTo>
                <a:lnTo>
                  <a:pt x="1680" y="6201"/>
                </a:lnTo>
                <a:lnTo>
                  <a:pt x="1655" y="6201"/>
                </a:lnTo>
                <a:lnTo>
                  <a:pt x="1606" y="6128"/>
                </a:lnTo>
                <a:lnTo>
                  <a:pt x="1631" y="6103"/>
                </a:lnTo>
                <a:lnTo>
                  <a:pt x="1655" y="6128"/>
                </a:lnTo>
                <a:lnTo>
                  <a:pt x="1680" y="6103"/>
                </a:lnTo>
                <a:lnTo>
                  <a:pt x="1655" y="6078"/>
                </a:lnTo>
                <a:lnTo>
                  <a:pt x="1729" y="6005"/>
                </a:lnTo>
                <a:lnTo>
                  <a:pt x="1680" y="5930"/>
                </a:lnTo>
                <a:lnTo>
                  <a:pt x="1753" y="5881"/>
                </a:lnTo>
                <a:lnTo>
                  <a:pt x="1680" y="5806"/>
                </a:lnTo>
                <a:lnTo>
                  <a:pt x="1655" y="5806"/>
                </a:lnTo>
                <a:lnTo>
                  <a:pt x="1655" y="5831"/>
                </a:lnTo>
                <a:lnTo>
                  <a:pt x="1581" y="5905"/>
                </a:lnTo>
                <a:lnTo>
                  <a:pt x="1506" y="5831"/>
                </a:lnTo>
                <a:lnTo>
                  <a:pt x="1530" y="5831"/>
                </a:lnTo>
                <a:lnTo>
                  <a:pt x="1530" y="5806"/>
                </a:lnTo>
                <a:lnTo>
                  <a:pt x="1506" y="5831"/>
                </a:lnTo>
                <a:lnTo>
                  <a:pt x="1481" y="5781"/>
                </a:lnTo>
                <a:lnTo>
                  <a:pt x="1383" y="5881"/>
                </a:lnTo>
                <a:lnTo>
                  <a:pt x="1358" y="5831"/>
                </a:lnTo>
                <a:lnTo>
                  <a:pt x="1334" y="5781"/>
                </a:lnTo>
                <a:lnTo>
                  <a:pt x="1358" y="5757"/>
                </a:lnTo>
                <a:lnTo>
                  <a:pt x="1432" y="5831"/>
                </a:lnTo>
                <a:lnTo>
                  <a:pt x="1308" y="5682"/>
                </a:lnTo>
                <a:lnTo>
                  <a:pt x="1334" y="5682"/>
                </a:lnTo>
                <a:lnTo>
                  <a:pt x="1358" y="5707"/>
                </a:lnTo>
                <a:lnTo>
                  <a:pt x="1383" y="5707"/>
                </a:lnTo>
                <a:lnTo>
                  <a:pt x="1358" y="5682"/>
                </a:lnTo>
                <a:lnTo>
                  <a:pt x="1506" y="5559"/>
                </a:lnTo>
                <a:lnTo>
                  <a:pt x="1432" y="5460"/>
                </a:lnTo>
                <a:lnTo>
                  <a:pt x="1530" y="5386"/>
                </a:lnTo>
                <a:lnTo>
                  <a:pt x="1779" y="5633"/>
                </a:lnTo>
                <a:lnTo>
                  <a:pt x="1877" y="5633"/>
                </a:lnTo>
                <a:lnTo>
                  <a:pt x="1877" y="5066"/>
                </a:lnTo>
                <a:lnTo>
                  <a:pt x="1506" y="5066"/>
                </a:lnTo>
                <a:lnTo>
                  <a:pt x="1506" y="4868"/>
                </a:lnTo>
                <a:lnTo>
                  <a:pt x="1308" y="4868"/>
                </a:lnTo>
                <a:lnTo>
                  <a:pt x="1308" y="4669"/>
                </a:lnTo>
                <a:lnTo>
                  <a:pt x="1259" y="4669"/>
                </a:lnTo>
                <a:lnTo>
                  <a:pt x="1259" y="4496"/>
                </a:lnTo>
                <a:lnTo>
                  <a:pt x="1112" y="4496"/>
                </a:lnTo>
                <a:lnTo>
                  <a:pt x="1136" y="4373"/>
                </a:lnTo>
                <a:lnTo>
                  <a:pt x="1136" y="4176"/>
                </a:lnTo>
                <a:lnTo>
                  <a:pt x="1037" y="4176"/>
                </a:lnTo>
                <a:lnTo>
                  <a:pt x="1037" y="4102"/>
                </a:lnTo>
                <a:lnTo>
                  <a:pt x="741" y="4102"/>
                </a:lnTo>
                <a:lnTo>
                  <a:pt x="741" y="4002"/>
                </a:lnTo>
                <a:lnTo>
                  <a:pt x="716" y="3311"/>
                </a:lnTo>
                <a:lnTo>
                  <a:pt x="247" y="3311"/>
                </a:lnTo>
                <a:lnTo>
                  <a:pt x="247" y="3212"/>
                </a:lnTo>
                <a:lnTo>
                  <a:pt x="247" y="2916"/>
                </a:lnTo>
                <a:lnTo>
                  <a:pt x="123" y="2916"/>
                </a:lnTo>
                <a:lnTo>
                  <a:pt x="98" y="2323"/>
                </a:lnTo>
                <a:lnTo>
                  <a:pt x="0" y="2323"/>
                </a:lnTo>
                <a:lnTo>
                  <a:pt x="0" y="2150"/>
                </a:lnTo>
                <a:lnTo>
                  <a:pt x="98" y="2150"/>
                </a:lnTo>
                <a:lnTo>
                  <a:pt x="98" y="1952"/>
                </a:lnTo>
                <a:lnTo>
                  <a:pt x="49" y="1927"/>
                </a:lnTo>
                <a:lnTo>
                  <a:pt x="49" y="1656"/>
                </a:lnTo>
                <a:lnTo>
                  <a:pt x="98" y="1656"/>
                </a:lnTo>
                <a:lnTo>
                  <a:pt x="692" y="1656"/>
                </a:lnTo>
                <a:lnTo>
                  <a:pt x="667" y="1607"/>
                </a:lnTo>
                <a:lnTo>
                  <a:pt x="889" y="1582"/>
                </a:lnTo>
                <a:lnTo>
                  <a:pt x="889" y="1062"/>
                </a:lnTo>
                <a:lnTo>
                  <a:pt x="470" y="1062"/>
                </a:lnTo>
                <a:lnTo>
                  <a:pt x="420" y="964"/>
                </a:lnTo>
                <a:lnTo>
                  <a:pt x="494" y="964"/>
                </a:lnTo>
                <a:lnTo>
                  <a:pt x="593" y="939"/>
                </a:lnTo>
                <a:lnTo>
                  <a:pt x="593" y="865"/>
                </a:lnTo>
                <a:lnTo>
                  <a:pt x="494" y="865"/>
                </a:lnTo>
                <a:lnTo>
                  <a:pt x="494" y="766"/>
                </a:lnTo>
                <a:lnTo>
                  <a:pt x="296" y="766"/>
                </a:lnTo>
                <a:lnTo>
                  <a:pt x="296" y="372"/>
                </a:lnTo>
                <a:close/>
              </a:path>
            </a:pathLst>
          </a:custGeom>
          <a:solidFill>
            <a:srgbClr val="E3BFA5"/>
          </a:solidFill>
          <a:ln w="19050" cmpd="sng">
            <a:solidFill>
              <a:srgbClr val="00DFCA"/>
            </a:solidFill>
            <a:round/>
            <a:headEnd/>
            <a:tailEnd/>
          </a:ln>
        </p:spPr>
        <p:txBody>
          <a:bodyPr/>
          <a:lstStyle/>
          <a:p>
            <a:endParaRPr lang="en-US" dirty="0"/>
          </a:p>
        </p:txBody>
      </p:sp>
      <p:grpSp>
        <p:nvGrpSpPr>
          <p:cNvPr id="2" name="Group 5"/>
          <p:cNvGrpSpPr>
            <a:grpSpLocks/>
          </p:cNvGrpSpPr>
          <p:nvPr/>
        </p:nvGrpSpPr>
        <p:grpSpPr bwMode="auto">
          <a:xfrm>
            <a:off x="1524000" y="3922713"/>
            <a:ext cx="2071688" cy="1665287"/>
            <a:chOff x="714" y="2513"/>
            <a:chExt cx="1321" cy="1149"/>
          </a:xfrm>
        </p:grpSpPr>
        <p:sp>
          <p:nvSpPr>
            <p:cNvPr id="647174" name="Freeform 6"/>
            <p:cNvSpPr>
              <a:spLocks noEditPoints="1"/>
            </p:cNvSpPr>
            <p:nvPr/>
          </p:nvSpPr>
          <p:spPr bwMode="auto">
            <a:xfrm>
              <a:off x="714" y="2513"/>
              <a:ext cx="1142" cy="1149"/>
            </a:xfrm>
            <a:custGeom>
              <a:avLst/>
              <a:gdLst/>
              <a:ahLst/>
              <a:cxnLst>
                <a:cxn ang="0">
                  <a:pos x="2099" y="123"/>
                </a:cxn>
                <a:cxn ang="0">
                  <a:pos x="2099" y="0"/>
                </a:cxn>
                <a:cxn ang="0">
                  <a:pos x="2199" y="99"/>
                </a:cxn>
                <a:cxn ang="0">
                  <a:pos x="2272" y="197"/>
                </a:cxn>
                <a:cxn ang="0">
                  <a:pos x="2421" y="246"/>
                </a:cxn>
                <a:cxn ang="0">
                  <a:pos x="2593" y="222"/>
                </a:cxn>
                <a:cxn ang="0">
                  <a:pos x="2717" y="246"/>
                </a:cxn>
                <a:cxn ang="0">
                  <a:pos x="2964" y="271"/>
                </a:cxn>
                <a:cxn ang="0">
                  <a:pos x="3137" y="222"/>
                </a:cxn>
                <a:cxn ang="0">
                  <a:pos x="3260" y="297"/>
                </a:cxn>
                <a:cxn ang="0">
                  <a:pos x="3582" y="493"/>
                </a:cxn>
                <a:cxn ang="0">
                  <a:pos x="3704" y="346"/>
                </a:cxn>
                <a:cxn ang="0">
                  <a:pos x="4174" y="643"/>
                </a:cxn>
                <a:cxn ang="0">
                  <a:pos x="4323" y="716"/>
                </a:cxn>
                <a:cxn ang="0">
                  <a:pos x="4174" y="1383"/>
                </a:cxn>
                <a:cxn ang="0">
                  <a:pos x="3877" y="1556"/>
                </a:cxn>
                <a:cxn ang="0">
                  <a:pos x="3928" y="1705"/>
                </a:cxn>
                <a:cxn ang="0">
                  <a:pos x="4002" y="1804"/>
                </a:cxn>
                <a:cxn ang="0">
                  <a:pos x="3952" y="1902"/>
                </a:cxn>
                <a:cxn ang="0">
                  <a:pos x="3828" y="2372"/>
                </a:cxn>
                <a:cxn ang="0">
                  <a:pos x="4224" y="2891"/>
                </a:cxn>
                <a:cxn ang="0">
                  <a:pos x="4520" y="3211"/>
                </a:cxn>
                <a:cxn ang="0">
                  <a:pos x="3978" y="3804"/>
                </a:cxn>
                <a:cxn ang="0">
                  <a:pos x="3236" y="4151"/>
                </a:cxn>
                <a:cxn ang="0">
                  <a:pos x="2839" y="3954"/>
                </a:cxn>
                <a:cxn ang="0">
                  <a:pos x="2964" y="4003"/>
                </a:cxn>
                <a:cxn ang="0">
                  <a:pos x="3038" y="4126"/>
                </a:cxn>
                <a:cxn ang="0">
                  <a:pos x="3088" y="4299"/>
                </a:cxn>
                <a:cxn ang="0">
                  <a:pos x="2989" y="4275"/>
                </a:cxn>
                <a:cxn ang="0">
                  <a:pos x="2839" y="4422"/>
                </a:cxn>
                <a:cxn ang="0">
                  <a:pos x="2915" y="4472"/>
                </a:cxn>
                <a:cxn ang="0">
                  <a:pos x="2839" y="4571"/>
                </a:cxn>
                <a:cxn ang="0">
                  <a:pos x="2741" y="4497"/>
                </a:cxn>
                <a:cxn ang="0">
                  <a:pos x="2568" y="4422"/>
                </a:cxn>
                <a:cxn ang="0">
                  <a:pos x="2445" y="4373"/>
                </a:cxn>
                <a:cxn ang="0">
                  <a:pos x="2321" y="4324"/>
                </a:cxn>
                <a:cxn ang="0">
                  <a:pos x="2174" y="4299"/>
                </a:cxn>
                <a:cxn ang="0">
                  <a:pos x="2075" y="4225"/>
                </a:cxn>
                <a:cxn ang="0">
                  <a:pos x="2001" y="4126"/>
                </a:cxn>
                <a:cxn ang="0">
                  <a:pos x="1877" y="4052"/>
                </a:cxn>
                <a:cxn ang="0">
                  <a:pos x="1754" y="3979"/>
                </a:cxn>
                <a:cxn ang="0">
                  <a:pos x="197" y="3311"/>
                </a:cxn>
                <a:cxn ang="0">
                  <a:pos x="346" y="2643"/>
                </a:cxn>
                <a:cxn ang="0">
                  <a:pos x="271" y="2545"/>
                </a:cxn>
                <a:cxn ang="0">
                  <a:pos x="173" y="2520"/>
                </a:cxn>
                <a:cxn ang="0">
                  <a:pos x="99" y="2470"/>
                </a:cxn>
                <a:cxn ang="0">
                  <a:pos x="24" y="2396"/>
                </a:cxn>
                <a:cxn ang="0">
                  <a:pos x="297" y="2174"/>
                </a:cxn>
                <a:cxn ang="0">
                  <a:pos x="246" y="2051"/>
                </a:cxn>
                <a:cxn ang="0">
                  <a:pos x="493" y="1482"/>
                </a:cxn>
                <a:cxn ang="0">
                  <a:pos x="617" y="1334"/>
                </a:cxn>
                <a:cxn ang="0">
                  <a:pos x="667" y="1038"/>
                </a:cxn>
                <a:cxn ang="0">
                  <a:pos x="791" y="939"/>
                </a:cxn>
                <a:cxn ang="0">
                  <a:pos x="865" y="840"/>
                </a:cxn>
                <a:cxn ang="0">
                  <a:pos x="1013" y="741"/>
                </a:cxn>
                <a:cxn ang="0">
                  <a:pos x="1161" y="692"/>
                </a:cxn>
                <a:cxn ang="0">
                  <a:pos x="1235" y="594"/>
                </a:cxn>
                <a:cxn ang="0">
                  <a:pos x="1358" y="493"/>
                </a:cxn>
                <a:cxn ang="0">
                  <a:pos x="1456" y="395"/>
                </a:cxn>
                <a:cxn ang="0">
                  <a:pos x="1927" y="222"/>
                </a:cxn>
                <a:cxn ang="0">
                  <a:pos x="2667" y="3656"/>
                </a:cxn>
              </a:cxnLst>
              <a:rect l="0" t="0" r="r" b="b"/>
              <a:pathLst>
                <a:path w="4569" h="4595">
                  <a:moveTo>
                    <a:pt x="2099" y="148"/>
                  </a:moveTo>
                  <a:lnTo>
                    <a:pt x="2099" y="173"/>
                  </a:lnTo>
                  <a:lnTo>
                    <a:pt x="2124" y="173"/>
                  </a:lnTo>
                  <a:lnTo>
                    <a:pt x="2099" y="173"/>
                  </a:lnTo>
                  <a:lnTo>
                    <a:pt x="2124" y="148"/>
                  </a:lnTo>
                  <a:lnTo>
                    <a:pt x="2124" y="123"/>
                  </a:lnTo>
                  <a:lnTo>
                    <a:pt x="2099" y="123"/>
                  </a:lnTo>
                  <a:lnTo>
                    <a:pt x="2075" y="123"/>
                  </a:lnTo>
                  <a:lnTo>
                    <a:pt x="2075" y="99"/>
                  </a:lnTo>
                  <a:lnTo>
                    <a:pt x="2075" y="74"/>
                  </a:lnTo>
                  <a:lnTo>
                    <a:pt x="2075" y="50"/>
                  </a:lnTo>
                  <a:lnTo>
                    <a:pt x="2075" y="24"/>
                  </a:lnTo>
                  <a:lnTo>
                    <a:pt x="2075" y="0"/>
                  </a:lnTo>
                  <a:lnTo>
                    <a:pt x="2099" y="0"/>
                  </a:lnTo>
                  <a:lnTo>
                    <a:pt x="2124" y="0"/>
                  </a:lnTo>
                  <a:lnTo>
                    <a:pt x="2174" y="0"/>
                  </a:lnTo>
                  <a:lnTo>
                    <a:pt x="2174" y="24"/>
                  </a:lnTo>
                  <a:lnTo>
                    <a:pt x="2174" y="50"/>
                  </a:lnTo>
                  <a:lnTo>
                    <a:pt x="2199" y="50"/>
                  </a:lnTo>
                  <a:lnTo>
                    <a:pt x="2199" y="74"/>
                  </a:lnTo>
                  <a:lnTo>
                    <a:pt x="2199" y="99"/>
                  </a:lnTo>
                  <a:lnTo>
                    <a:pt x="2223" y="99"/>
                  </a:lnTo>
                  <a:lnTo>
                    <a:pt x="2248" y="99"/>
                  </a:lnTo>
                  <a:lnTo>
                    <a:pt x="2272" y="99"/>
                  </a:lnTo>
                  <a:lnTo>
                    <a:pt x="2272" y="123"/>
                  </a:lnTo>
                  <a:lnTo>
                    <a:pt x="2272" y="148"/>
                  </a:lnTo>
                  <a:lnTo>
                    <a:pt x="2272" y="173"/>
                  </a:lnTo>
                  <a:lnTo>
                    <a:pt x="2272" y="197"/>
                  </a:lnTo>
                  <a:lnTo>
                    <a:pt x="2272" y="222"/>
                  </a:lnTo>
                  <a:lnTo>
                    <a:pt x="2297" y="222"/>
                  </a:lnTo>
                  <a:lnTo>
                    <a:pt x="2297" y="246"/>
                  </a:lnTo>
                  <a:lnTo>
                    <a:pt x="2321" y="246"/>
                  </a:lnTo>
                  <a:lnTo>
                    <a:pt x="2372" y="246"/>
                  </a:lnTo>
                  <a:lnTo>
                    <a:pt x="2396" y="246"/>
                  </a:lnTo>
                  <a:lnTo>
                    <a:pt x="2421" y="246"/>
                  </a:lnTo>
                  <a:lnTo>
                    <a:pt x="2568" y="246"/>
                  </a:lnTo>
                  <a:lnTo>
                    <a:pt x="2568" y="222"/>
                  </a:lnTo>
                  <a:lnTo>
                    <a:pt x="2593" y="246"/>
                  </a:lnTo>
                  <a:lnTo>
                    <a:pt x="2618" y="246"/>
                  </a:lnTo>
                  <a:lnTo>
                    <a:pt x="2618" y="222"/>
                  </a:lnTo>
                  <a:lnTo>
                    <a:pt x="2618" y="197"/>
                  </a:lnTo>
                  <a:lnTo>
                    <a:pt x="2593" y="222"/>
                  </a:lnTo>
                  <a:lnTo>
                    <a:pt x="2568" y="197"/>
                  </a:lnTo>
                  <a:lnTo>
                    <a:pt x="2593" y="197"/>
                  </a:lnTo>
                  <a:lnTo>
                    <a:pt x="2643" y="197"/>
                  </a:lnTo>
                  <a:lnTo>
                    <a:pt x="2667" y="197"/>
                  </a:lnTo>
                  <a:lnTo>
                    <a:pt x="2692" y="197"/>
                  </a:lnTo>
                  <a:lnTo>
                    <a:pt x="2717" y="197"/>
                  </a:lnTo>
                  <a:lnTo>
                    <a:pt x="2717" y="246"/>
                  </a:lnTo>
                  <a:lnTo>
                    <a:pt x="2866" y="246"/>
                  </a:lnTo>
                  <a:lnTo>
                    <a:pt x="2915" y="246"/>
                  </a:lnTo>
                  <a:lnTo>
                    <a:pt x="2915" y="297"/>
                  </a:lnTo>
                  <a:lnTo>
                    <a:pt x="2940" y="297"/>
                  </a:lnTo>
                  <a:lnTo>
                    <a:pt x="2940" y="246"/>
                  </a:lnTo>
                  <a:lnTo>
                    <a:pt x="2964" y="246"/>
                  </a:lnTo>
                  <a:lnTo>
                    <a:pt x="2964" y="271"/>
                  </a:lnTo>
                  <a:lnTo>
                    <a:pt x="2989" y="271"/>
                  </a:lnTo>
                  <a:lnTo>
                    <a:pt x="3064" y="271"/>
                  </a:lnTo>
                  <a:lnTo>
                    <a:pt x="3064" y="197"/>
                  </a:lnTo>
                  <a:lnTo>
                    <a:pt x="3088" y="197"/>
                  </a:lnTo>
                  <a:lnTo>
                    <a:pt x="3113" y="197"/>
                  </a:lnTo>
                  <a:lnTo>
                    <a:pt x="3137" y="197"/>
                  </a:lnTo>
                  <a:lnTo>
                    <a:pt x="3137" y="222"/>
                  </a:lnTo>
                  <a:lnTo>
                    <a:pt x="3162" y="222"/>
                  </a:lnTo>
                  <a:lnTo>
                    <a:pt x="3162" y="246"/>
                  </a:lnTo>
                  <a:lnTo>
                    <a:pt x="3211" y="246"/>
                  </a:lnTo>
                  <a:lnTo>
                    <a:pt x="3211" y="271"/>
                  </a:lnTo>
                  <a:lnTo>
                    <a:pt x="3236" y="271"/>
                  </a:lnTo>
                  <a:lnTo>
                    <a:pt x="3260" y="271"/>
                  </a:lnTo>
                  <a:lnTo>
                    <a:pt x="3260" y="297"/>
                  </a:lnTo>
                  <a:lnTo>
                    <a:pt x="3285" y="297"/>
                  </a:lnTo>
                  <a:lnTo>
                    <a:pt x="3433" y="297"/>
                  </a:lnTo>
                  <a:lnTo>
                    <a:pt x="3433" y="346"/>
                  </a:lnTo>
                  <a:lnTo>
                    <a:pt x="3531" y="346"/>
                  </a:lnTo>
                  <a:lnTo>
                    <a:pt x="3531" y="395"/>
                  </a:lnTo>
                  <a:lnTo>
                    <a:pt x="3582" y="395"/>
                  </a:lnTo>
                  <a:lnTo>
                    <a:pt x="3582" y="493"/>
                  </a:lnTo>
                  <a:lnTo>
                    <a:pt x="3606" y="493"/>
                  </a:lnTo>
                  <a:lnTo>
                    <a:pt x="3606" y="395"/>
                  </a:lnTo>
                  <a:lnTo>
                    <a:pt x="3655" y="395"/>
                  </a:lnTo>
                  <a:lnTo>
                    <a:pt x="3680" y="395"/>
                  </a:lnTo>
                  <a:lnTo>
                    <a:pt x="3680" y="370"/>
                  </a:lnTo>
                  <a:lnTo>
                    <a:pt x="3704" y="370"/>
                  </a:lnTo>
                  <a:lnTo>
                    <a:pt x="3704" y="346"/>
                  </a:lnTo>
                  <a:lnTo>
                    <a:pt x="3704" y="297"/>
                  </a:lnTo>
                  <a:lnTo>
                    <a:pt x="4002" y="297"/>
                  </a:lnTo>
                  <a:lnTo>
                    <a:pt x="4002" y="594"/>
                  </a:lnTo>
                  <a:lnTo>
                    <a:pt x="4076" y="594"/>
                  </a:lnTo>
                  <a:lnTo>
                    <a:pt x="4076" y="667"/>
                  </a:lnTo>
                  <a:lnTo>
                    <a:pt x="4125" y="667"/>
                  </a:lnTo>
                  <a:lnTo>
                    <a:pt x="4174" y="643"/>
                  </a:lnTo>
                  <a:lnTo>
                    <a:pt x="4174" y="667"/>
                  </a:lnTo>
                  <a:lnTo>
                    <a:pt x="4199" y="667"/>
                  </a:lnTo>
                  <a:lnTo>
                    <a:pt x="4274" y="667"/>
                  </a:lnTo>
                  <a:lnTo>
                    <a:pt x="4249" y="692"/>
                  </a:lnTo>
                  <a:lnTo>
                    <a:pt x="4274" y="716"/>
                  </a:lnTo>
                  <a:lnTo>
                    <a:pt x="4298" y="692"/>
                  </a:lnTo>
                  <a:lnTo>
                    <a:pt x="4323" y="716"/>
                  </a:lnTo>
                  <a:lnTo>
                    <a:pt x="4347" y="767"/>
                  </a:lnTo>
                  <a:lnTo>
                    <a:pt x="4372" y="767"/>
                  </a:lnTo>
                  <a:lnTo>
                    <a:pt x="4396" y="791"/>
                  </a:lnTo>
                  <a:lnTo>
                    <a:pt x="4421" y="791"/>
                  </a:lnTo>
                  <a:lnTo>
                    <a:pt x="4447" y="791"/>
                  </a:lnTo>
                  <a:lnTo>
                    <a:pt x="4471" y="914"/>
                  </a:lnTo>
                  <a:lnTo>
                    <a:pt x="4174" y="1383"/>
                  </a:lnTo>
                  <a:lnTo>
                    <a:pt x="4002" y="1383"/>
                  </a:lnTo>
                  <a:lnTo>
                    <a:pt x="3952" y="1383"/>
                  </a:lnTo>
                  <a:lnTo>
                    <a:pt x="3952" y="1457"/>
                  </a:lnTo>
                  <a:lnTo>
                    <a:pt x="3952" y="1532"/>
                  </a:lnTo>
                  <a:lnTo>
                    <a:pt x="3853" y="1532"/>
                  </a:lnTo>
                  <a:lnTo>
                    <a:pt x="3853" y="1556"/>
                  </a:lnTo>
                  <a:lnTo>
                    <a:pt x="3877" y="1556"/>
                  </a:lnTo>
                  <a:lnTo>
                    <a:pt x="3877" y="1581"/>
                  </a:lnTo>
                  <a:lnTo>
                    <a:pt x="3877" y="1605"/>
                  </a:lnTo>
                  <a:lnTo>
                    <a:pt x="3877" y="1630"/>
                  </a:lnTo>
                  <a:lnTo>
                    <a:pt x="3877" y="1655"/>
                  </a:lnTo>
                  <a:lnTo>
                    <a:pt x="3928" y="1655"/>
                  </a:lnTo>
                  <a:lnTo>
                    <a:pt x="3928" y="1680"/>
                  </a:lnTo>
                  <a:lnTo>
                    <a:pt x="3928" y="1705"/>
                  </a:lnTo>
                  <a:lnTo>
                    <a:pt x="3902" y="1705"/>
                  </a:lnTo>
                  <a:lnTo>
                    <a:pt x="3902" y="1729"/>
                  </a:lnTo>
                  <a:lnTo>
                    <a:pt x="3928" y="1729"/>
                  </a:lnTo>
                  <a:lnTo>
                    <a:pt x="3952" y="1729"/>
                  </a:lnTo>
                  <a:lnTo>
                    <a:pt x="3928" y="1780"/>
                  </a:lnTo>
                  <a:lnTo>
                    <a:pt x="3978" y="1780"/>
                  </a:lnTo>
                  <a:lnTo>
                    <a:pt x="4002" y="1804"/>
                  </a:lnTo>
                  <a:lnTo>
                    <a:pt x="4002" y="1829"/>
                  </a:lnTo>
                  <a:lnTo>
                    <a:pt x="4002" y="1853"/>
                  </a:lnTo>
                  <a:lnTo>
                    <a:pt x="4027" y="1853"/>
                  </a:lnTo>
                  <a:lnTo>
                    <a:pt x="4027" y="1878"/>
                  </a:lnTo>
                  <a:lnTo>
                    <a:pt x="4027" y="1902"/>
                  </a:lnTo>
                  <a:lnTo>
                    <a:pt x="3928" y="1878"/>
                  </a:lnTo>
                  <a:lnTo>
                    <a:pt x="3952" y="1902"/>
                  </a:lnTo>
                  <a:lnTo>
                    <a:pt x="3902" y="1952"/>
                  </a:lnTo>
                  <a:lnTo>
                    <a:pt x="3978" y="2002"/>
                  </a:lnTo>
                  <a:lnTo>
                    <a:pt x="3978" y="2026"/>
                  </a:lnTo>
                  <a:lnTo>
                    <a:pt x="3952" y="2051"/>
                  </a:lnTo>
                  <a:lnTo>
                    <a:pt x="4002" y="2076"/>
                  </a:lnTo>
                  <a:lnTo>
                    <a:pt x="3779" y="2347"/>
                  </a:lnTo>
                  <a:lnTo>
                    <a:pt x="3828" y="2372"/>
                  </a:lnTo>
                  <a:lnTo>
                    <a:pt x="3877" y="2322"/>
                  </a:lnTo>
                  <a:lnTo>
                    <a:pt x="3978" y="2421"/>
                  </a:lnTo>
                  <a:lnTo>
                    <a:pt x="3902" y="2470"/>
                  </a:lnTo>
                  <a:lnTo>
                    <a:pt x="4051" y="2594"/>
                  </a:lnTo>
                  <a:lnTo>
                    <a:pt x="4027" y="2618"/>
                  </a:lnTo>
                  <a:lnTo>
                    <a:pt x="4274" y="2842"/>
                  </a:lnTo>
                  <a:lnTo>
                    <a:pt x="4224" y="2891"/>
                  </a:lnTo>
                  <a:lnTo>
                    <a:pt x="4447" y="3064"/>
                  </a:lnTo>
                  <a:lnTo>
                    <a:pt x="4520" y="2990"/>
                  </a:lnTo>
                  <a:lnTo>
                    <a:pt x="4569" y="3015"/>
                  </a:lnTo>
                  <a:lnTo>
                    <a:pt x="4520" y="3089"/>
                  </a:lnTo>
                  <a:lnTo>
                    <a:pt x="4545" y="3089"/>
                  </a:lnTo>
                  <a:lnTo>
                    <a:pt x="4471" y="3162"/>
                  </a:lnTo>
                  <a:lnTo>
                    <a:pt x="4520" y="3211"/>
                  </a:lnTo>
                  <a:lnTo>
                    <a:pt x="4421" y="3360"/>
                  </a:lnTo>
                  <a:lnTo>
                    <a:pt x="4496" y="3409"/>
                  </a:lnTo>
                  <a:lnTo>
                    <a:pt x="4125" y="3854"/>
                  </a:lnTo>
                  <a:lnTo>
                    <a:pt x="4051" y="3804"/>
                  </a:lnTo>
                  <a:lnTo>
                    <a:pt x="4076" y="3755"/>
                  </a:lnTo>
                  <a:lnTo>
                    <a:pt x="4051" y="3731"/>
                  </a:lnTo>
                  <a:lnTo>
                    <a:pt x="3978" y="3804"/>
                  </a:lnTo>
                  <a:lnTo>
                    <a:pt x="3902" y="3755"/>
                  </a:lnTo>
                  <a:lnTo>
                    <a:pt x="3928" y="3705"/>
                  </a:lnTo>
                  <a:lnTo>
                    <a:pt x="3853" y="3656"/>
                  </a:lnTo>
                  <a:lnTo>
                    <a:pt x="3779" y="3731"/>
                  </a:lnTo>
                  <a:lnTo>
                    <a:pt x="3655" y="3607"/>
                  </a:lnTo>
                  <a:lnTo>
                    <a:pt x="3507" y="3804"/>
                  </a:lnTo>
                  <a:lnTo>
                    <a:pt x="3236" y="4151"/>
                  </a:lnTo>
                  <a:lnTo>
                    <a:pt x="3088" y="4003"/>
                  </a:lnTo>
                  <a:lnTo>
                    <a:pt x="3013" y="3979"/>
                  </a:lnTo>
                  <a:lnTo>
                    <a:pt x="2891" y="3927"/>
                  </a:lnTo>
                  <a:lnTo>
                    <a:pt x="2839" y="3878"/>
                  </a:lnTo>
                  <a:lnTo>
                    <a:pt x="2839" y="3903"/>
                  </a:lnTo>
                  <a:lnTo>
                    <a:pt x="2839" y="3927"/>
                  </a:lnTo>
                  <a:lnTo>
                    <a:pt x="2839" y="3954"/>
                  </a:lnTo>
                  <a:lnTo>
                    <a:pt x="2839" y="3979"/>
                  </a:lnTo>
                  <a:lnTo>
                    <a:pt x="2866" y="3979"/>
                  </a:lnTo>
                  <a:lnTo>
                    <a:pt x="2866" y="4003"/>
                  </a:lnTo>
                  <a:lnTo>
                    <a:pt x="2891" y="4003"/>
                  </a:lnTo>
                  <a:lnTo>
                    <a:pt x="2915" y="4003"/>
                  </a:lnTo>
                  <a:lnTo>
                    <a:pt x="2940" y="4003"/>
                  </a:lnTo>
                  <a:lnTo>
                    <a:pt x="2964" y="4003"/>
                  </a:lnTo>
                  <a:lnTo>
                    <a:pt x="2989" y="4003"/>
                  </a:lnTo>
                  <a:lnTo>
                    <a:pt x="3013" y="4003"/>
                  </a:lnTo>
                  <a:lnTo>
                    <a:pt x="3038" y="4028"/>
                  </a:lnTo>
                  <a:lnTo>
                    <a:pt x="3038" y="4052"/>
                  </a:lnTo>
                  <a:lnTo>
                    <a:pt x="3038" y="4077"/>
                  </a:lnTo>
                  <a:lnTo>
                    <a:pt x="3038" y="4101"/>
                  </a:lnTo>
                  <a:lnTo>
                    <a:pt x="3038" y="4126"/>
                  </a:lnTo>
                  <a:lnTo>
                    <a:pt x="3038" y="4151"/>
                  </a:lnTo>
                  <a:lnTo>
                    <a:pt x="3038" y="4175"/>
                  </a:lnTo>
                  <a:lnTo>
                    <a:pt x="3064" y="4175"/>
                  </a:lnTo>
                  <a:lnTo>
                    <a:pt x="3064" y="4201"/>
                  </a:lnTo>
                  <a:lnTo>
                    <a:pt x="3088" y="4201"/>
                  </a:lnTo>
                  <a:lnTo>
                    <a:pt x="3088" y="4275"/>
                  </a:lnTo>
                  <a:lnTo>
                    <a:pt x="3088" y="4299"/>
                  </a:lnTo>
                  <a:lnTo>
                    <a:pt x="3064" y="4299"/>
                  </a:lnTo>
                  <a:lnTo>
                    <a:pt x="3038" y="4299"/>
                  </a:lnTo>
                  <a:lnTo>
                    <a:pt x="3038" y="4275"/>
                  </a:lnTo>
                  <a:lnTo>
                    <a:pt x="3013" y="4275"/>
                  </a:lnTo>
                  <a:lnTo>
                    <a:pt x="2989" y="4275"/>
                  </a:lnTo>
                  <a:lnTo>
                    <a:pt x="2964" y="4275"/>
                  </a:lnTo>
                  <a:lnTo>
                    <a:pt x="2989" y="4275"/>
                  </a:lnTo>
                  <a:lnTo>
                    <a:pt x="2989" y="4299"/>
                  </a:lnTo>
                  <a:lnTo>
                    <a:pt x="2940" y="4299"/>
                  </a:lnTo>
                  <a:lnTo>
                    <a:pt x="2940" y="4348"/>
                  </a:lnTo>
                  <a:lnTo>
                    <a:pt x="2915" y="4397"/>
                  </a:lnTo>
                  <a:lnTo>
                    <a:pt x="2866" y="4397"/>
                  </a:lnTo>
                  <a:lnTo>
                    <a:pt x="2839" y="4397"/>
                  </a:lnTo>
                  <a:lnTo>
                    <a:pt x="2839" y="4422"/>
                  </a:lnTo>
                  <a:lnTo>
                    <a:pt x="2866" y="4422"/>
                  </a:lnTo>
                  <a:lnTo>
                    <a:pt x="2866" y="4448"/>
                  </a:lnTo>
                  <a:lnTo>
                    <a:pt x="2866" y="4472"/>
                  </a:lnTo>
                  <a:lnTo>
                    <a:pt x="2891" y="4472"/>
                  </a:lnTo>
                  <a:lnTo>
                    <a:pt x="2915" y="4472"/>
                  </a:lnTo>
                  <a:lnTo>
                    <a:pt x="2915" y="4497"/>
                  </a:lnTo>
                  <a:lnTo>
                    <a:pt x="2915" y="4472"/>
                  </a:lnTo>
                  <a:lnTo>
                    <a:pt x="2915" y="4497"/>
                  </a:lnTo>
                  <a:lnTo>
                    <a:pt x="2940" y="4497"/>
                  </a:lnTo>
                  <a:lnTo>
                    <a:pt x="2915" y="4497"/>
                  </a:lnTo>
                  <a:lnTo>
                    <a:pt x="2915" y="4521"/>
                  </a:lnTo>
                  <a:lnTo>
                    <a:pt x="2891" y="4521"/>
                  </a:lnTo>
                  <a:lnTo>
                    <a:pt x="2839" y="4595"/>
                  </a:lnTo>
                  <a:lnTo>
                    <a:pt x="2839" y="4571"/>
                  </a:lnTo>
                  <a:lnTo>
                    <a:pt x="2815" y="4571"/>
                  </a:lnTo>
                  <a:lnTo>
                    <a:pt x="2815" y="4546"/>
                  </a:lnTo>
                  <a:lnTo>
                    <a:pt x="2790" y="4546"/>
                  </a:lnTo>
                  <a:lnTo>
                    <a:pt x="2790" y="4521"/>
                  </a:lnTo>
                  <a:lnTo>
                    <a:pt x="2766" y="4521"/>
                  </a:lnTo>
                  <a:lnTo>
                    <a:pt x="2766" y="4497"/>
                  </a:lnTo>
                  <a:lnTo>
                    <a:pt x="2741" y="4497"/>
                  </a:lnTo>
                  <a:lnTo>
                    <a:pt x="2741" y="4472"/>
                  </a:lnTo>
                  <a:lnTo>
                    <a:pt x="2717" y="4472"/>
                  </a:lnTo>
                  <a:lnTo>
                    <a:pt x="2692" y="4472"/>
                  </a:lnTo>
                  <a:lnTo>
                    <a:pt x="2667" y="4472"/>
                  </a:lnTo>
                  <a:lnTo>
                    <a:pt x="2618" y="4448"/>
                  </a:lnTo>
                  <a:lnTo>
                    <a:pt x="2593" y="4448"/>
                  </a:lnTo>
                  <a:lnTo>
                    <a:pt x="2568" y="4422"/>
                  </a:lnTo>
                  <a:lnTo>
                    <a:pt x="2544" y="4422"/>
                  </a:lnTo>
                  <a:lnTo>
                    <a:pt x="2519" y="4422"/>
                  </a:lnTo>
                  <a:lnTo>
                    <a:pt x="2519" y="4397"/>
                  </a:lnTo>
                  <a:lnTo>
                    <a:pt x="2494" y="4397"/>
                  </a:lnTo>
                  <a:lnTo>
                    <a:pt x="2470" y="4397"/>
                  </a:lnTo>
                  <a:lnTo>
                    <a:pt x="2470" y="4373"/>
                  </a:lnTo>
                  <a:lnTo>
                    <a:pt x="2445" y="4373"/>
                  </a:lnTo>
                  <a:lnTo>
                    <a:pt x="2421" y="4373"/>
                  </a:lnTo>
                  <a:lnTo>
                    <a:pt x="2396" y="4373"/>
                  </a:lnTo>
                  <a:lnTo>
                    <a:pt x="2396" y="4348"/>
                  </a:lnTo>
                  <a:lnTo>
                    <a:pt x="2372" y="4348"/>
                  </a:lnTo>
                  <a:lnTo>
                    <a:pt x="2346" y="4348"/>
                  </a:lnTo>
                  <a:lnTo>
                    <a:pt x="2321" y="4348"/>
                  </a:lnTo>
                  <a:lnTo>
                    <a:pt x="2321" y="4324"/>
                  </a:lnTo>
                  <a:lnTo>
                    <a:pt x="2297" y="4324"/>
                  </a:lnTo>
                  <a:lnTo>
                    <a:pt x="2272" y="4324"/>
                  </a:lnTo>
                  <a:lnTo>
                    <a:pt x="2248" y="4324"/>
                  </a:lnTo>
                  <a:lnTo>
                    <a:pt x="2223" y="4324"/>
                  </a:lnTo>
                  <a:lnTo>
                    <a:pt x="2223" y="4299"/>
                  </a:lnTo>
                  <a:lnTo>
                    <a:pt x="2199" y="4299"/>
                  </a:lnTo>
                  <a:lnTo>
                    <a:pt x="2174" y="4299"/>
                  </a:lnTo>
                  <a:lnTo>
                    <a:pt x="2149" y="4299"/>
                  </a:lnTo>
                  <a:lnTo>
                    <a:pt x="2124" y="4299"/>
                  </a:lnTo>
                  <a:lnTo>
                    <a:pt x="2124" y="4275"/>
                  </a:lnTo>
                  <a:lnTo>
                    <a:pt x="2099" y="4275"/>
                  </a:lnTo>
                  <a:lnTo>
                    <a:pt x="2099" y="4250"/>
                  </a:lnTo>
                  <a:lnTo>
                    <a:pt x="2075" y="4250"/>
                  </a:lnTo>
                  <a:lnTo>
                    <a:pt x="2075" y="4225"/>
                  </a:lnTo>
                  <a:lnTo>
                    <a:pt x="2050" y="4225"/>
                  </a:lnTo>
                  <a:lnTo>
                    <a:pt x="2050" y="4201"/>
                  </a:lnTo>
                  <a:lnTo>
                    <a:pt x="2050" y="4175"/>
                  </a:lnTo>
                  <a:lnTo>
                    <a:pt x="2026" y="4175"/>
                  </a:lnTo>
                  <a:lnTo>
                    <a:pt x="2026" y="4151"/>
                  </a:lnTo>
                  <a:lnTo>
                    <a:pt x="2001" y="4151"/>
                  </a:lnTo>
                  <a:lnTo>
                    <a:pt x="2001" y="4126"/>
                  </a:lnTo>
                  <a:lnTo>
                    <a:pt x="1976" y="4126"/>
                  </a:lnTo>
                  <a:lnTo>
                    <a:pt x="1976" y="4101"/>
                  </a:lnTo>
                  <a:lnTo>
                    <a:pt x="1952" y="4101"/>
                  </a:lnTo>
                  <a:lnTo>
                    <a:pt x="1952" y="4077"/>
                  </a:lnTo>
                  <a:lnTo>
                    <a:pt x="1927" y="4077"/>
                  </a:lnTo>
                  <a:lnTo>
                    <a:pt x="1903" y="4052"/>
                  </a:lnTo>
                  <a:lnTo>
                    <a:pt x="1877" y="4052"/>
                  </a:lnTo>
                  <a:lnTo>
                    <a:pt x="1877" y="4028"/>
                  </a:lnTo>
                  <a:lnTo>
                    <a:pt x="1853" y="4028"/>
                  </a:lnTo>
                  <a:lnTo>
                    <a:pt x="1828" y="4003"/>
                  </a:lnTo>
                  <a:lnTo>
                    <a:pt x="1803" y="4003"/>
                  </a:lnTo>
                  <a:lnTo>
                    <a:pt x="1803" y="3979"/>
                  </a:lnTo>
                  <a:lnTo>
                    <a:pt x="1779" y="3979"/>
                  </a:lnTo>
                  <a:lnTo>
                    <a:pt x="1754" y="3979"/>
                  </a:lnTo>
                  <a:lnTo>
                    <a:pt x="1729" y="4003"/>
                  </a:lnTo>
                  <a:lnTo>
                    <a:pt x="1334" y="4373"/>
                  </a:lnTo>
                  <a:lnTo>
                    <a:pt x="1111" y="4225"/>
                  </a:lnTo>
                  <a:lnTo>
                    <a:pt x="889" y="4052"/>
                  </a:lnTo>
                  <a:lnTo>
                    <a:pt x="692" y="3854"/>
                  </a:lnTo>
                  <a:lnTo>
                    <a:pt x="518" y="3705"/>
                  </a:lnTo>
                  <a:lnTo>
                    <a:pt x="197" y="3311"/>
                  </a:lnTo>
                  <a:lnTo>
                    <a:pt x="24" y="3138"/>
                  </a:lnTo>
                  <a:lnTo>
                    <a:pt x="419" y="2692"/>
                  </a:lnTo>
                  <a:lnTo>
                    <a:pt x="395" y="2692"/>
                  </a:lnTo>
                  <a:lnTo>
                    <a:pt x="395" y="2668"/>
                  </a:lnTo>
                  <a:lnTo>
                    <a:pt x="370" y="2668"/>
                  </a:lnTo>
                  <a:lnTo>
                    <a:pt x="370" y="2643"/>
                  </a:lnTo>
                  <a:lnTo>
                    <a:pt x="346" y="2643"/>
                  </a:lnTo>
                  <a:lnTo>
                    <a:pt x="346" y="2618"/>
                  </a:lnTo>
                  <a:lnTo>
                    <a:pt x="321" y="2618"/>
                  </a:lnTo>
                  <a:lnTo>
                    <a:pt x="321" y="2594"/>
                  </a:lnTo>
                  <a:lnTo>
                    <a:pt x="297" y="2594"/>
                  </a:lnTo>
                  <a:lnTo>
                    <a:pt x="297" y="2569"/>
                  </a:lnTo>
                  <a:lnTo>
                    <a:pt x="271" y="2569"/>
                  </a:lnTo>
                  <a:lnTo>
                    <a:pt x="271" y="2545"/>
                  </a:lnTo>
                  <a:lnTo>
                    <a:pt x="246" y="2545"/>
                  </a:lnTo>
                  <a:lnTo>
                    <a:pt x="271" y="2545"/>
                  </a:lnTo>
                  <a:lnTo>
                    <a:pt x="246" y="2545"/>
                  </a:lnTo>
                  <a:lnTo>
                    <a:pt x="222" y="2545"/>
                  </a:lnTo>
                  <a:lnTo>
                    <a:pt x="197" y="2545"/>
                  </a:lnTo>
                  <a:lnTo>
                    <a:pt x="197" y="2520"/>
                  </a:lnTo>
                  <a:lnTo>
                    <a:pt x="173" y="2520"/>
                  </a:lnTo>
                  <a:lnTo>
                    <a:pt x="173" y="2496"/>
                  </a:lnTo>
                  <a:lnTo>
                    <a:pt x="148" y="2496"/>
                  </a:lnTo>
                  <a:lnTo>
                    <a:pt x="124" y="2496"/>
                  </a:lnTo>
                  <a:lnTo>
                    <a:pt x="99" y="2496"/>
                  </a:lnTo>
                  <a:lnTo>
                    <a:pt x="124" y="2496"/>
                  </a:lnTo>
                  <a:lnTo>
                    <a:pt x="124" y="2470"/>
                  </a:lnTo>
                  <a:lnTo>
                    <a:pt x="99" y="2470"/>
                  </a:lnTo>
                  <a:lnTo>
                    <a:pt x="74" y="2470"/>
                  </a:lnTo>
                  <a:lnTo>
                    <a:pt x="49" y="2470"/>
                  </a:lnTo>
                  <a:lnTo>
                    <a:pt x="49" y="2445"/>
                  </a:lnTo>
                  <a:lnTo>
                    <a:pt x="24" y="2445"/>
                  </a:lnTo>
                  <a:lnTo>
                    <a:pt x="0" y="2445"/>
                  </a:lnTo>
                  <a:lnTo>
                    <a:pt x="24" y="2421"/>
                  </a:lnTo>
                  <a:lnTo>
                    <a:pt x="24" y="2396"/>
                  </a:lnTo>
                  <a:lnTo>
                    <a:pt x="49" y="2372"/>
                  </a:lnTo>
                  <a:lnTo>
                    <a:pt x="99" y="2347"/>
                  </a:lnTo>
                  <a:lnTo>
                    <a:pt x="124" y="2322"/>
                  </a:lnTo>
                  <a:lnTo>
                    <a:pt x="271" y="2223"/>
                  </a:lnTo>
                  <a:lnTo>
                    <a:pt x="297" y="2223"/>
                  </a:lnTo>
                  <a:lnTo>
                    <a:pt x="297" y="2199"/>
                  </a:lnTo>
                  <a:lnTo>
                    <a:pt x="297" y="2174"/>
                  </a:lnTo>
                  <a:lnTo>
                    <a:pt x="297" y="2149"/>
                  </a:lnTo>
                  <a:lnTo>
                    <a:pt x="271" y="2149"/>
                  </a:lnTo>
                  <a:lnTo>
                    <a:pt x="271" y="2125"/>
                  </a:lnTo>
                  <a:lnTo>
                    <a:pt x="271" y="2100"/>
                  </a:lnTo>
                  <a:lnTo>
                    <a:pt x="271" y="2076"/>
                  </a:lnTo>
                  <a:lnTo>
                    <a:pt x="246" y="2076"/>
                  </a:lnTo>
                  <a:lnTo>
                    <a:pt x="246" y="2051"/>
                  </a:lnTo>
                  <a:lnTo>
                    <a:pt x="222" y="2026"/>
                  </a:lnTo>
                  <a:lnTo>
                    <a:pt x="197" y="1976"/>
                  </a:lnTo>
                  <a:lnTo>
                    <a:pt x="271" y="1853"/>
                  </a:lnTo>
                  <a:lnTo>
                    <a:pt x="346" y="1705"/>
                  </a:lnTo>
                  <a:lnTo>
                    <a:pt x="370" y="1630"/>
                  </a:lnTo>
                  <a:lnTo>
                    <a:pt x="469" y="1506"/>
                  </a:lnTo>
                  <a:lnTo>
                    <a:pt x="493" y="1482"/>
                  </a:lnTo>
                  <a:lnTo>
                    <a:pt x="493" y="1457"/>
                  </a:lnTo>
                  <a:lnTo>
                    <a:pt x="518" y="1457"/>
                  </a:lnTo>
                  <a:lnTo>
                    <a:pt x="568" y="1432"/>
                  </a:lnTo>
                  <a:lnTo>
                    <a:pt x="617" y="1408"/>
                  </a:lnTo>
                  <a:lnTo>
                    <a:pt x="617" y="1383"/>
                  </a:lnTo>
                  <a:lnTo>
                    <a:pt x="617" y="1359"/>
                  </a:lnTo>
                  <a:lnTo>
                    <a:pt x="617" y="1334"/>
                  </a:lnTo>
                  <a:lnTo>
                    <a:pt x="617" y="1309"/>
                  </a:lnTo>
                  <a:lnTo>
                    <a:pt x="617" y="1235"/>
                  </a:lnTo>
                  <a:lnTo>
                    <a:pt x="643" y="1210"/>
                  </a:lnTo>
                  <a:lnTo>
                    <a:pt x="643" y="1186"/>
                  </a:lnTo>
                  <a:lnTo>
                    <a:pt x="667" y="1186"/>
                  </a:lnTo>
                  <a:lnTo>
                    <a:pt x="667" y="1136"/>
                  </a:lnTo>
                  <a:lnTo>
                    <a:pt x="667" y="1038"/>
                  </a:lnTo>
                  <a:lnTo>
                    <a:pt x="692" y="1038"/>
                  </a:lnTo>
                  <a:lnTo>
                    <a:pt x="716" y="1038"/>
                  </a:lnTo>
                  <a:lnTo>
                    <a:pt x="716" y="1012"/>
                  </a:lnTo>
                  <a:lnTo>
                    <a:pt x="716" y="988"/>
                  </a:lnTo>
                  <a:lnTo>
                    <a:pt x="766" y="988"/>
                  </a:lnTo>
                  <a:lnTo>
                    <a:pt x="766" y="939"/>
                  </a:lnTo>
                  <a:lnTo>
                    <a:pt x="791" y="939"/>
                  </a:lnTo>
                  <a:lnTo>
                    <a:pt x="816" y="939"/>
                  </a:lnTo>
                  <a:lnTo>
                    <a:pt x="816" y="914"/>
                  </a:lnTo>
                  <a:lnTo>
                    <a:pt x="816" y="890"/>
                  </a:lnTo>
                  <a:lnTo>
                    <a:pt x="816" y="865"/>
                  </a:lnTo>
                  <a:lnTo>
                    <a:pt x="840" y="865"/>
                  </a:lnTo>
                  <a:lnTo>
                    <a:pt x="865" y="865"/>
                  </a:lnTo>
                  <a:lnTo>
                    <a:pt x="865" y="840"/>
                  </a:lnTo>
                  <a:lnTo>
                    <a:pt x="914" y="840"/>
                  </a:lnTo>
                  <a:lnTo>
                    <a:pt x="914" y="816"/>
                  </a:lnTo>
                  <a:lnTo>
                    <a:pt x="914" y="791"/>
                  </a:lnTo>
                  <a:lnTo>
                    <a:pt x="963" y="791"/>
                  </a:lnTo>
                  <a:lnTo>
                    <a:pt x="963" y="767"/>
                  </a:lnTo>
                  <a:lnTo>
                    <a:pt x="1013" y="767"/>
                  </a:lnTo>
                  <a:lnTo>
                    <a:pt x="1013" y="741"/>
                  </a:lnTo>
                  <a:lnTo>
                    <a:pt x="1013" y="716"/>
                  </a:lnTo>
                  <a:lnTo>
                    <a:pt x="1013" y="692"/>
                  </a:lnTo>
                  <a:lnTo>
                    <a:pt x="1038" y="692"/>
                  </a:lnTo>
                  <a:lnTo>
                    <a:pt x="1062" y="692"/>
                  </a:lnTo>
                  <a:lnTo>
                    <a:pt x="1111" y="692"/>
                  </a:lnTo>
                  <a:lnTo>
                    <a:pt x="1136" y="692"/>
                  </a:lnTo>
                  <a:lnTo>
                    <a:pt x="1161" y="692"/>
                  </a:lnTo>
                  <a:lnTo>
                    <a:pt x="1185" y="692"/>
                  </a:lnTo>
                  <a:lnTo>
                    <a:pt x="1211" y="692"/>
                  </a:lnTo>
                  <a:lnTo>
                    <a:pt x="1211" y="667"/>
                  </a:lnTo>
                  <a:lnTo>
                    <a:pt x="1211" y="643"/>
                  </a:lnTo>
                  <a:lnTo>
                    <a:pt x="1211" y="618"/>
                  </a:lnTo>
                  <a:lnTo>
                    <a:pt x="1211" y="594"/>
                  </a:lnTo>
                  <a:lnTo>
                    <a:pt x="1235" y="594"/>
                  </a:lnTo>
                  <a:lnTo>
                    <a:pt x="1260" y="594"/>
                  </a:lnTo>
                  <a:lnTo>
                    <a:pt x="1309" y="594"/>
                  </a:lnTo>
                  <a:lnTo>
                    <a:pt x="1309" y="542"/>
                  </a:lnTo>
                  <a:lnTo>
                    <a:pt x="1309" y="518"/>
                  </a:lnTo>
                  <a:lnTo>
                    <a:pt x="1309" y="493"/>
                  </a:lnTo>
                  <a:lnTo>
                    <a:pt x="1334" y="493"/>
                  </a:lnTo>
                  <a:lnTo>
                    <a:pt x="1358" y="493"/>
                  </a:lnTo>
                  <a:lnTo>
                    <a:pt x="1407" y="493"/>
                  </a:lnTo>
                  <a:lnTo>
                    <a:pt x="1407" y="469"/>
                  </a:lnTo>
                  <a:lnTo>
                    <a:pt x="1407" y="444"/>
                  </a:lnTo>
                  <a:lnTo>
                    <a:pt x="1407" y="419"/>
                  </a:lnTo>
                  <a:lnTo>
                    <a:pt x="1407" y="395"/>
                  </a:lnTo>
                  <a:lnTo>
                    <a:pt x="1432" y="395"/>
                  </a:lnTo>
                  <a:lnTo>
                    <a:pt x="1456" y="395"/>
                  </a:lnTo>
                  <a:lnTo>
                    <a:pt x="1507" y="395"/>
                  </a:lnTo>
                  <a:lnTo>
                    <a:pt x="1507" y="346"/>
                  </a:lnTo>
                  <a:lnTo>
                    <a:pt x="1507" y="297"/>
                  </a:lnTo>
                  <a:lnTo>
                    <a:pt x="1605" y="297"/>
                  </a:lnTo>
                  <a:lnTo>
                    <a:pt x="1605" y="222"/>
                  </a:lnTo>
                  <a:lnTo>
                    <a:pt x="1903" y="246"/>
                  </a:lnTo>
                  <a:lnTo>
                    <a:pt x="1927" y="222"/>
                  </a:lnTo>
                  <a:lnTo>
                    <a:pt x="1952" y="222"/>
                  </a:lnTo>
                  <a:lnTo>
                    <a:pt x="1976" y="222"/>
                  </a:lnTo>
                  <a:lnTo>
                    <a:pt x="2001" y="148"/>
                  </a:lnTo>
                  <a:lnTo>
                    <a:pt x="2099" y="148"/>
                  </a:lnTo>
                  <a:close/>
                  <a:moveTo>
                    <a:pt x="2815" y="3631"/>
                  </a:moveTo>
                  <a:lnTo>
                    <a:pt x="2741" y="3558"/>
                  </a:lnTo>
                  <a:lnTo>
                    <a:pt x="2667" y="3656"/>
                  </a:lnTo>
                  <a:lnTo>
                    <a:pt x="2667" y="3681"/>
                  </a:lnTo>
                  <a:lnTo>
                    <a:pt x="2692" y="3705"/>
                  </a:lnTo>
                  <a:lnTo>
                    <a:pt x="2692" y="3681"/>
                  </a:lnTo>
                  <a:lnTo>
                    <a:pt x="2717" y="3681"/>
                  </a:lnTo>
                  <a:lnTo>
                    <a:pt x="2766" y="3705"/>
                  </a:lnTo>
                  <a:lnTo>
                    <a:pt x="2815" y="3631"/>
                  </a:lnTo>
                  <a:close/>
                </a:path>
              </a:pathLst>
            </a:custGeom>
            <a:solidFill>
              <a:srgbClr val="F5E9E0"/>
            </a:solidFill>
            <a:ln w="19050" cmpd="sng">
              <a:solidFill>
                <a:srgbClr val="00DFCA"/>
              </a:solidFill>
              <a:round/>
              <a:headEnd/>
              <a:tailEnd/>
            </a:ln>
          </p:spPr>
          <p:txBody>
            <a:bodyPr/>
            <a:lstStyle/>
            <a:p>
              <a:endParaRPr lang="en-US" dirty="0"/>
            </a:p>
          </p:txBody>
        </p:sp>
        <p:sp>
          <p:nvSpPr>
            <p:cNvPr id="647175" name="Freeform 7"/>
            <p:cNvSpPr>
              <a:spLocks/>
            </p:cNvSpPr>
            <p:nvPr/>
          </p:nvSpPr>
          <p:spPr bwMode="auto">
            <a:xfrm>
              <a:off x="1380" y="3403"/>
              <a:ext cx="38" cy="37"/>
            </a:xfrm>
            <a:custGeom>
              <a:avLst/>
              <a:gdLst/>
              <a:ahLst/>
              <a:cxnLst>
                <a:cxn ang="0">
                  <a:pos x="148" y="73"/>
                </a:cxn>
                <a:cxn ang="0">
                  <a:pos x="74" y="0"/>
                </a:cxn>
                <a:cxn ang="0">
                  <a:pos x="0" y="98"/>
                </a:cxn>
                <a:cxn ang="0">
                  <a:pos x="0" y="123"/>
                </a:cxn>
                <a:cxn ang="0">
                  <a:pos x="25" y="147"/>
                </a:cxn>
                <a:cxn ang="0">
                  <a:pos x="25" y="123"/>
                </a:cxn>
                <a:cxn ang="0">
                  <a:pos x="50" y="123"/>
                </a:cxn>
                <a:cxn ang="0">
                  <a:pos x="99" y="147"/>
                </a:cxn>
                <a:cxn ang="0">
                  <a:pos x="148" y="73"/>
                </a:cxn>
              </a:cxnLst>
              <a:rect l="0" t="0" r="r" b="b"/>
              <a:pathLst>
                <a:path w="148" h="147">
                  <a:moveTo>
                    <a:pt x="148" y="73"/>
                  </a:moveTo>
                  <a:lnTo>
                    <a:pt x="74" y="0"/>
                  </a:lnTo>
                  <a:lnTo>
                    <a:pt x="0" y="98"/>
                  </a:lnTo>
                  <a:lnTo>
                    <a:pt x="0" y="123"/>
                  </a:lnTo>
                  <a:lnTo>
                    <a:pt x="25" y="147"/>
                  </a:lnTo>
                  <a:lnTo>
                    <a:pt x="25" y="123"/>
                  </a:lnTo>
                  <a:lnTo>
                    <a:pt x="50" y="123"/>
                  </a:lnTo>
                  <a:lnTo>
                    <a:pt x="99" y="147"/>
                  </a:lnTo>
                  <a:lnTo>
                    <a:pt x="148" y="73"/>
                  </a:lnTo>
                  <a:close/>
                </a:path>
              </a:pathLst>
            </a:custGeom>
            <a:noFill/>
            <a:ln w="3175">
              <a:solidFill>
                <a:srgbClr val="00DFCA"/>
              </a:solidFill>
              <a:prstDash val="solid"/>
              <a:round/>
              <a:headEnd/>
              <a:tailEnd/>
            </a:ln>
          </p:spPr>
          <p:txBody>
            <a:bodyPr/>
            <a:lstStyle/>
            <a:p>
              <a:endParaRPr lang="en-US" dirty="0"/>
            </a:p>
          </p:txBody>
        </p:sp>
        <p:sp>
          <p:nvSpPr>
            <p:cNvPr id="647176" name="Freeform 8"/>
            <p:cNvSpPr>
              <a:spLocks/>
            </p:cNvSpPr>
            <p:nvPr/>
          </p:nvSpPr>
          <p:spPr bwMode="auto">
            <a:xfrm>
              <a:off x="1745" y="2976"/>
              <a:ext cx="290" cy="272"/>
            </a:xfrm>
            <a:custGeom>
              <a:avLst/>
              <a:gdLst/>
              <a:ahLst/>
              <a:cxnLst>
                <a:cxn ang="0">
                  <a:pos x="371" y="223"/>
                </a:cxn>
                <a:cxn ang="0">
                  <a:pos x="346" y="198"/>
                </a:cxn>
                <a:cxn ang="0">
                  <a:pos x="395" y="198"/>
                </a:cxn>
                <a:cxn ang="0">
                  <a:pos x="420" y="223"/>
                </a:cxn>
                <a:cxn ang="0">
                  <a:pos x="469" y="223"/>
                </a:cxn>
                <a:cxn ang="0">
                  <a:pos x="469" y="223"/>
                </a:cxn>
                <a:cxn ang="0">
                  <a:pos x="518" y="198"/>
                </a:cxn>
                <a:cxn ang="0">
                  <a:pos x="939" y="123"/>
                </a:cxn>
                <a:cxn ang="0">
                  <a:pos x="840" y="123"/>
                </a:cxn>
                <a:cxn ang="0">
                  <a:pos x="939" y="223"/>
                </a:cxn>
                <a:cxn ang="0">
                  <a:pos x="1012" y="494"/>
                </a:cxn>
                <a:cxn ang="0">
                  <a:pos x="1038" y="617"/>
                </a:cxn>
                <a:cxn ang="0">
                  <a:pos x="1063" y="617"/>
                </a:cxn>
                <a:cxn ang="0">
                  <a:pos x="1087" y="765"/>
                </a:cxn>
                <a:cxn ang="0">
                  <a:pos x="1087" y="1087"/>
                </a:cxn>
                <a:cxn ang="0">
                  <a:pos x="963" y="938"/>
                </a:cxn>
                <a:cxn ang="0">
                  <a:pos x="740" y="964"/>
                </a:cxn>
                <a:cxn ang="0">
                  <a:pos x="568" y="790"/>
                </a:cxn>
                <a:cxn ang="0">
                  <a:pos x="494" y="667"/>
                </a:cxn>
                <a:cxn ang="0">
                  <a:pos x="371" y="519"/>
                </a:cxn>
                <a:cxn ang="0">
                  <a:pos x="222" y="445"/>
                </a:cxn>
                <a:cxn ang="0">
                  <a:pos x="149" y="445"/>
                </a:cxn>
                <a:cxn ang="0">
                  <a:pos x="99" y="396"/>
                </a:cxn>
                <a:cxn ang="0">
                  <a:pos x="0" y="296"/>
                </a:cxn>
                <a:cxn ang="0">
                  <a:pos x="25" y="272"/>
                </a:cxn>
                <a:cxn ang="0">
                  <a:pos x="149" y="247"/>
                </a:cxn>
                <a:cxn ang="0">
                  <a:pos x="198" y="198"/>
                </a:cxn>
                <a:cxn ang="0">
                  <a:pos x="222" y="149"/>
                </a:cxn>
                <a:cxn ang="0">
                  <a:pos x="222" y="99"/>
                </a:cxn>
                <a:cxn ang="0">
                  <a:pos x="247" y="99"/>
                </a:cxn>
                <a:cxn ang="0">
                  <a:pos x="271" y="123"/>
                </a:cxn>
                <a:cxn ang="0">
                  <a:pos x="271" y="173"/>
                </a:cxn>
                <a:cxn ang="0">
                  <a:pos x="296" y="198"/>
                </a:cxn>
                <a:cxn ang="0">
                  <a:pos x="322" y="223"/>
                </a:cxn>
                <a:cxn ang="0">
                  <a:pos x="346" y="247"/>
                </a:cxn>
                <a:cxn ang="0">
                  <a:pos x="346" y="247"/>
                </a:cxn>
              </a:cxnLst>
              <a:rect l="0" t="0" r="r" b="b"/>
              <a:pathLst>
                <a:path w="1161" h="1087">
                  <a:moveTo>
                    <a:pt x="371" y="247"/>
                  </a:moveTo>
                  <a:lnTo>
                    <a:pt x="371" y="223"/>
                  </a:lnTo>
                  <a:lnTo>
                    <a:pt x="371" y="198"/>
                  </a:lnTo>
                  <a:lnTo>
                    <a:pt x="346" y="198"/>
                  </a:lnTo>
                  <a:lnTo>
                    <a:pt x="371" y="198"/>
                  </a:lnTo>
                  <a:lnTo>
                    <a:pt x="395" y="198"/>
                  </a:lnTo>
                  <a:lnTo>
                    <a:pt x="395" y="223"/>
                  </a:lnTo>
                  <a:lnTo>
                    <a:pt x="420" y="223"/>
                  </a:lnTo>
                  <a:lnTo>
                    <a:pt x="444" y="223"/>
                  </a:lnTo>
                  <a:lnTo>
                    <a:pt x="469" y="223"/>
                  </a:lnTo>
                  <a:lnTo>
                    <a:pt x="494" y="223"/>
                  </a:lnTo>
                  <a:lnTo>
                    <a:pt x="469" y="223"/>
                  </a:lnTo>
                  <a:lnTo>
                    <a:pt x="469" y="198"/>
                  </a:lnTo>
                  <a:lnTo>
                    <a:pt x="518" y="198"/>
                  </a:lnTo>
                  <a:lnTo>
                    <a:pt x="765" y="0"/>
                  </a:lnTo>
                  <a:lnTo>
                    <a:pt x="939" y="123"/>
                  </a:lnTo>
                  <a:lnTo>
                    <a:pt x="914" y="123"/>
                  </a:lnTo>
                  <a:lnTo>
                    <a:pt x="840" y="123"/>
                  </a:lnTo>
                  <a:lnTo>
                    <a:pt x="840" y="223"/>
                  </a:lnTo>
                  <a:lnTo>
                    <a:pt x="939" y="223"/>
                  </a:lnTo>
                  <a:lnTo>
                    <a:pt x="988" y="420"/>
                  </a:lnTo>
                  <a:lnTo>
                    <a:pt x="1012" y="494"/>
                  </a:lnTo>
                  <a:lnTo>
                    <a:pt x="1063" y="617"/>
                  </a:lnTo>
                  <a:lnTo>
                    <a:pt x="1038" y="617"/>
                  </a:lnTo>
                  <a:lnTo>
                    <a:pt x="1038" y="643"/>
                  </a:lnTo>
                  <a:lnTo>
                    <a:pt x="1063" y="617"/>
                  </a:lnTo>
                  <a:lnTo>
                    <a:pt x="1112" y="741"/>
                  </a:lnTo>
                  <a:lnTo>
                    <a:pt x="1087" y="765"/>
                  </a:lnTo>
                  <a:lnTo>
                    <a:pt x="1161" y="1013"/>
                  </a:lnTo>
                  <a:lnTo>
                    <a:pt x="1087" y="1087"/>
                  </a:lnTo>
                  <a:lnTo>
                    <a:pt x="988" y="989"/>
                  </a:lnTo>
                  <a:lnTo>
                    <a:pt x="963" y="938"/>
                  </a:lnTo>
                  <a:lnTo>
                    <a:pt x="789" y="1013"/>
                  </a:lnTo>
                  <a:lnTo>
                    <a:pt x="740" y="964"/>
                  </a:lnTo>
                  <a:lnTo>
                    <a:pt x="716" y="839"/>
                  </a:lnTo>
                  <a:lnTo>
                    <a:pt x="568" y="790"/>
                  </a:lnTo>
                  <a:lnTo>
                    <a:pt x="568" y="643"/>
                  </a:lnTo>
                  <a:lnTo>
                    <a:pt x="494" y="667"/>
                  </a:lnTo>
                  <a:lnTo>
                    <a:pt x="494" y="643"/>
                  </a:lnTo>
                  <a:lnTo>
                    <a:pt x="371" y="519"/>
                  </a:lnTo>
                  <a:lnTo>
                    <a:pt x="296" y="494"/>
                  </a:lnTo>
                  <a:lnTo>
                    <a:pt x="222" y="445"/>
                  </a:lnTo>
                  <a:lnTo>
                    <a:pt x="173" y="494"/>
                  </a:lnTo>
                  <a:lnTo>
                    <a:pt x="149" y="445"/>
                  </a:lnTo>
                  <a:lnTo>
                    <a:pt x="99" y="445"/>
                  </a:lnTo>
                  <a:lnTo>
                    <a:pt x="99" y="396"/>
                  </a:lnTo>
                  <a:lnTo>
                    <a:pt x="49" y="346"/>
                  </a:lnTo>
                  <a:lnTo>
                    <a:pt x="0" y="296"/>
                  </a:lnTo>
                  <a:lnTo>
                    <a:pt x="25" y="247"/>
                  </a:lnTo>
                  <a:lnTo>
                    <a:pt x="25" y="272"/>
                  </a:lnTo>
                  <a:lnTo>
                    <a:pt x="74" y="247"/>
                  </a:lnTo>
                  <a:lnTo>
                    <a:pt x="149" y="247"/>
                  </a:lnTo>
                  <a:lnTo>
                    <a:pt x="173" y="198"/>
                  </a:lnTo>
                  <a:lnTo>
                    <a:pt x="198" y="198"/>
                  </a:lnTo>
                  <a:lnTo>
                    <a:pt x="222" y="173"/>
                  </a:lnTo>
                  <a:lnTo>
                    <a:pt x="222" y="149"/>
                  </a:lnTo>
                  <a:lnTo>
                    <a:pt x="222" y="123"/>
                  </a:lnTo>
                  <a:lnTo>
                    <a:pt x="222" y="99"/>
                  </a:lnTo>
                  <a:lnTo>
                    <a:pt x="247" y="74"/>
                  </a:lnTo>
                  <a:lnTo>
                    <a:pt x="247" y="99"/>
                  </a:lnTo>
                  <a:lnTo>
                    <a:pt x="247" y="123"/>
                  </a:lnTo>
                  <a:lnTo>
                    <a:pt x="271" y="123"/>
                  </a:lnTo>
                  <a:lnTo>
                    <a:pt x="271" y="149"/>
                  </a:lnTo>
                  <a:lnTo>
                    <a:pt x="271" y="173"/>
                  </a:lnTo>
                  <a:lnTo>
                    <a:pt x="296" y="173"/>
                  </a:lnTo>
                  <a:lnTo>
                    <a:pt x="296" y="198"/>
                  </a:lnTo>
                  <a:lnTo>
                    <a:pt x="322" y="198"/>
                  </a:lnTo>
                  <a:lnTo>
                    <a:pt x="322" y="223"/>
                  </a:lnTo>
                  <a:lnTo>
                    <a:pt x="346" y="223"/>
                  </a:lnTo>
                  <a:lnTo>
                    <a:pt x="346" y="247"/>
                  </a:lnTo>
                  <a:lnTo>
                    <a:pt x="322" y="247"/>
                  </a:lnTo>
                  <a:lnTo>
                    <a:pt x="346" y="247"/>
                  </a:lnTo>
                  <a:lnTo>
                    <a:pt x="371" y="247"/>
                  </a:lnTo>
                  <a:close/>
                </a:path>
              </a:pathLst>
            </a:custGeom>
            <a:solidFill>
              <a:srgbClr val="F5E9E0"/>
            </a:solidFill>
            <a:ln w="19050" cmpd="sng">
              <a:solidFill>
                <a:srgbClr val="00DFCA"/>
              </a:solidFill>
              <a:round/>
              <a:headEnd/>
              <a:tailEnd/>
            </a:ln>
          </p:spPr>
          <p:txBody>
            <a:bodyPr/>
            <a:lstStyle/>
            <a:p>
              <a:endParaRPr lang="en-US" dirty="0"/>
            </a:p>
          </p:txBody>
        </p:sp>
      </p:grpSp>
      <p:grpSp>
        <p:nvGrpSpPr>
          <p:cNvPr id="3" name="Group 9"/>
          <p:cNvGrpSpPr>
            <a:grpSpLocks/>
          </p:cNvGrpSpPr>
          <p:nvPr/>
        </p:nvGrpSpPr>
        <p:grpSpPr bwMode="auto">
          <a:xfrm>
            <a:off x="3470275" y="3421063"/>
            <a:ext cx="2322513" cy="2909887"/>
            <a:chOff x="1955" y="2167"/>
            <a:chExt cx="1482" cy="2008"/>
          </a:xfrm>
        </p:grpSpPr>
        <p:sp>
          <p:nvSpPr>
            <p:cNvPr id="647178" name="Freeform 10"/>
            <p:cNvSpPr>
              <a:spLocks/>
            </p:cNvSpPr>
            <p:nvPr/>
          </p:nvSpPr>
          <p:spPr bwMode="auto">
            <a:xfrm>
              <a:off x="1955" y="2167"/>
              <a:ext cx="1482" cy="2008"/>
            </a:xfrm>
            <a:custGeom>
              <a:avLst/>
              <a:gdLst/>
              <a:ahLst/>
              <a:cxnLst>
                <a:cxn ang="0">
                  <a:pos x="3284" y="172"/>
                </a:cxn>
                <a:cxn ang="0">
                  <a:pos x="4248" y="198"/>
                </a:cxn>
                <a:cxn ang="0">
                  <a:pos x="4346" y="494"/>
                </a:cxn>
                <a:cxn ang="0">
                  <a:pos x="4248" y="1358"/>
                </a:cxn>
                <a:cxn ang="0">
                  <a:pos x="4545" y="1457"/>
                </a:cxn>
                <a:cxn ang="0">
                  <a:pos x="4372" y="1556"/>
                </a:cxn>
                <a:cxn ang="0">
                  <a:pos x="4841" y="2174"/>
                </a:cxn>
                <a:cxn ang="0">
                  <a:pos x="4050" y="2248"/>
                </a:cxn>
                <a:cxn ang="0">
                  <a:pos x="4050" y="2544"/>
                </a:cxn>
                <a:cxn ang="0">
                  <a:pos x="3952" y="2915"/>
                </a:cxn>
                <a:cxn ang="0">
                  <a:pos x="4199" y="3508"/>
                </a:cxn>
                <a:cxn ang="0">
                  <a:pos x="4668" y="3903"/>
                </a:cxn>
                <a:cxn ang="0">
                  <a:pos x="4989" y="4694"/>
                </a:cxn>
                <a:cxn ang="0">
                  <a:pos x="5088" y="4965"/>
                </a:cxn>
                <a:cxn ang="0">
                  <a:pos x="5211" y="5261"/>
                </a:cxn>
                <a:cxn ang="0">
                  <a:pos x="5458" y="5460"/>
                </a:cxn>
                <a:cxn ang="0">
                  <a:pos x="5829" y="6225"/>
                </a:cxn>
                <a:cxn ang="0">
                  <a:pos x="5384" y="6052"/>
                </a:cxn>
                <a:cxn ang="0">
                  <a:pos x="5335" y="6299"/>
                </a:cxn>
                <a:cxn ang="0">
                  <a:pos x="5260" y="6274"/>
                </a:cxn>
                <a:cxn ang="0">
                  <a:pos x="5286" y="6373"/>
                </a:cxn>
                <a:cxn ang="0">
                  <a:pos x="5433" y="6373"/>
                </a:cxn>
                <a:cxn ang="0">
                  <a:pos x="5482" y="6423"/>
                </a:cxn>
                <a:cxn ang="0">
                  <a:pos x="5607" y="6423"/>
                </a:cxn>
                <a:cxn ang="0">
                  <a:pos x="5705" y="6473"/>
                </a:cxn>
                <a:cxn ang="0">
                  <a:pos x="5607" y="6670"/>
                </a:cxn>
                <a:cxn ang="0">
                  <a:pos x="5583" y="6695"/>
                </a:cxn>
                <a:cxn ang="0">
                  <a:pos x="5632" y="6793"/>
                </a:cxn>
                <a:cxn ang="0">
                  <a:pos x="5656" y="6917"/>
                </a:cxn>
                <a:cxn ang="0">
                  <a:pos x="5607" y="7189"/>
                </a:cxn>
                <a:cxn ang="0">
                  <a:pos x="5705" y="7262"/>
                </a:cxn>
                <a:cxn ang="0">
                  <a:pos x="5878" y="7411"/>
                </a:cxn>
                <a:cxn ang="0">
                  <a:pos x="5928" y="7559"/>
                </a:cxn>
                <a:cxn ang="0">
                  <a:pos x="5780" y="7659"/>
                </a:cxn>
                <a:cxn ang="0">
                  <a:pos x="5260" y="7807"/>
                </a:cxn>
                <a:cxn ang="0">
                  <a:pos x="5335" y="7906"/>
                </a:cxn>
                <a:cxn ang="0">
                  <a:pos x="4841" y="8030"/>
                </a:cxn>
                <a:cxn ang="0">
                  <a:pos x="3705" y="6274"/>
                </a:cxn>
                <a:cxn ang="0">
                  <a:pos x="4075" y="5633"/>
                </a:cxn>
                <a:cxn ang="0">
                  <a:pos x="3508" y="5435"/>
                </a:cxn>
                <a:cxn ang="0">
                  <a:pos x="3087" y="5435"/>
                </a:cxn>
                <a:cxn ang="0">
                  <a:pos x="2791" y="5237"/>
                </a:cxn>
                <a:cxn ang="0">
                  <a:pos x="2865" y="5064"/>
                </a:cxn>
                <a:cxn ang="0">
                  <a:pos x="2914" y="5014"/>
                </a:cxn>
                <a:cxn ang="0">
                  <a:pos x="2914" y="4669"/>
                </a:cxn>
                <a:cxn ang="0">
                  <a:pos x="2914" y="4398"/>
                </a:cxn>
                <a:cxn ang="0">
                  <a:pos x="2520" y="4001"/>
                </a:cxn>
                <a:cxn ang="0">
                  <a:pos x="2124" y="3903"/>
                </a:cxn>
                <a:cxn ang="0">
                  <a:pos x="1926" y="3705"/>
                </a:cxn>
                <a:cxn ang="0">
                  <a:pos x="1753" y="3212"/>
                </a:cxn>
                <a:cxn ang="0">
                  <a:pos x="1161" y="2915"/>
                </a:cxn>
                <a:cxn ang="0">
                  <a:pos x="790" y="2717"/>
                </a:cxn>
                <a:cxn ang="0">
                  <a:pos x="568" y="2346"/>
                </a:cxn>
                <a:cxn ang="0">
                  <a:pos x="74" y="2150"/>
                </a:cxn>
                <a:cxn ang="0">
                  <a:pos x="99" y="2050"/>
                </a:cxn>
                <a:cxn ang="0">
                  <a:pos x="49" y="1952"/>
                </a:cxn>
                <a:cxn ang="0">
                  <a:pos x="247" y="1457"/>
                </a:cxn>
                <a:cxn ang="0">
                  <a:pos x="1309" y="592"/>
                </a:cxn>
              </a:cxnLst>
              <a:rect l="0" t="0" r="r" b="b"/>
              <a:pathLst>
                <a:path w="5928" h="8030">
                  <a:moveTo>
                    <a:pt x="2298" y="0"/>
                  </a:moveTo>
                  <a:lnTo>
                    <a:pt x="3284" y="0"/>
                  </a:lnTo>
                  <a:lnTo>
                    <a:pt x="3284" y="172"/>
                  </a:lnTo>
                  <a:lnTo>
                    <a:pt x="3408" y="172"/>
                  </a:lnTo>
                  <a:lnTo>
                    <a:pt x="4149" y="198"/>
                  </a:lnTo>
                  <a:lnTo>
                    <a:pt x="4248" y="198"/>
                  </a:lnTo>
                  <a:lnTo>
                    <a:pt x="4346" y="198"/>
                  </a:lnTo>
                  <a:lnTo>
                    <a:pt x="4346" y="296"/>
                  </a:lnTo>
                  <a:lnTo>
                    <a:pt x="4346" y="494"/>
                  </a:lnTo>
                  <a:lnTo>
                    <a:pt x="4248" y="494"/>
                  </a:lnTo>
                  <a:lnTo>
                    <a:pt x="4248" y="964"/>
                  </a:lnTo>
                  <a:lnTo>
                    <a:pt x="4248" y="1358"/>
                  </a:lnTo>
                  <a:lnTo>
                    <a:pt x="4446" y="1358"/>
                  </a:lnTo>
                  <a:lnTo>
                    <a:pt x="4446" y="1457"/>
                  </a:lnTo>
                  <a:lnTo>
                    <a:pt x="4545" y="1457"/>
                  </a:lnTo>
                  <a:lnTo>
                    <a:pt x="4545" y="1531"/>
                  </a:lnTo>
                  <a:lnTo>
                    <a:pt x="4446" y="1556"/>
                  </a:lnTo>
                  <a:lnTo>
                    <a:pt x="4372" y="1556"/>
                  </a:lnTo>
                  <a:lnTo>
                    <a:pt x="4422" y="1654"/>
                  </a:lnTo>
                  <a:lnTo>
                    <a:pt x="4841" y="1654"/>
                  </a:lnTo>
                  <a:lnTo>
                    <a:pt x="4841" y="2174"/>
                  </a:lnTo>
                  <a:lnTo>
                    <a:pt x="4619" y="2199"/>
                  </a:lnTo>
                  <a:lnTo>
                    <a:pt x="4644" y="2248"/>
                  </a:lnTo>
                  <a:lnTo>
                    <a:pt x="4050" y="2248"/>
                  </a:lnTo>
                  <a:lnTo>
                    <a:pt x="4001" y="2248"/>
                  </a:lnTo>
                  <a:lnTo>
                    <a:pt x="4001" y="2519"/>
                  </a:lnTo>
                  <a:lnTo>
                    <a:pt x="4050" y="2544"/>
                  </a:lnTo>
                  <a:lnTo>
                    <a:pt x="4050" y="2742"/>
                  </a:lnTo>
                  <a:lnTo>
                    <a:pt x="3952" y="2742"/>
                  </a:lnTo>
                  <a:lnTo>
                    <a:pt x="3952" y="2915"/>
                  </a:lnTo>
                  <a:lnTo>
                    <a:pt x="4050" y="2915"/>
                  </a:lnTo>
                  <a:lnTo>
                    <a:pt x="4075" y="3508"/>
                  </a:lnTo>
                  <a:lnTo>
                    <a:pt x="4199" y="3508"/>
                  </a:lnTo>
                  <a:lnTo>
                    <a:pt x="4199" y="3804"/>
                  </a:lnTo>
                  <a:lnTo>
                    <a:pt x="4199" y="3903"/>
                  </a:lnTo>
                  <a:lnTo>
                    <a:pt x="4668" y="3903"/>
                  </a:lnTo>
                  <a:lnTo>
                    <a:pt x="4693" y="4594"/>
                  </a:lnTo>
                  <a:lnTo>
                    <a:pt x="4693" y="4694"/>
                  </a:lnTo>
                  <a:lnTo>
                    <a:pt x="4989" y="4694"/>
                  </a:lnTo>
                  <a:lnTo>
                    <a:pt x="4989" y="4768"/>
                  </a:lnTo>
                  <a:lnTo>
                    <a:pt x="5088" y="4768"/>
                  </a:lnTo>
                  <a:lnTo>
                    <a:pt x="5088" y="4965"/>
                  </a:lnTo>
                  <a:lnTo>
                    <a:pt x="5064" y="5088"/>
                  </a:lnTo>
                  <a:lnTo>
                    <a:pt x="5211" y="5088"/>
                  </a:lnTo>
                  <a:lnTo>
                    <a:pt x="5211" y="5261"/>
                  </a:lnTo>
                  <a:lnTo>
                    <a:pt x="5260" y="5261"/>
                  </a:lnTo>
                  <a:lnTo>
                    <a:pt x="5260" y="5460"/>
                  </a:lnTo>
                  <a:lnTo>
                    <a:pt x="5458" y="5460"/>
                  </a:lnTo>
                  <a:lnTo>
                    <a:pt x="5458" y="5658"/>
                  </a:lnTo>
                  <a:lnTo>
                    <a:pt x="5829" y="5658"/>
                  </a:lnTo>
                  <a:lnTo>
                    <a:pt x="5829" y="6225"/>
                  </a:lnTo>
                  <a:lnTo>
                    <a:pt x="5731" y="6225"/>
                  </a:lnTo>
                  <a:lnTo>
                    <a:pt x="5482" y="5978"/>
                  </a:lnTo>
                  <a:lnTo>
                    <a:pt x="5384" y="6052"/>
                  </a:lnTo>
                  <a:lnTo>
                    <a:pt x="5458" y="6151"/>
                  </a:lnTo>
                  <a:lnTo>
                    <a:pt x="5310" y="6274"/>
                  </a:lnTo>
                  <a:lnTo>
                    <a:pt x="5335" y="6299"/>
                  </a:lnTo>
                  <a:lnTo>
                    <a:pt x="5310" y="6299"/>
                  </a:lnTo>
                  <a:lnTo>
                    <a:pt x="5286" y="6274"/>
                  </a:lnTo>
                  <a:lnTo>
                    <a:pt x="5260" y="6274"/>
                  </a:lnTo>
                  <a:lnTo>
                    <a:pt x="5384" y="6423"/>
                  </a:lnTo>
                  <a:lnTo>
                    <a:pt x="5310" y="6349"/>
                  </a:lnTo>
                  <a:lnTo>
                    <a:pt x="5286" y="6373"/>
                  </a:lnTo>
                  <a:lnTo>
                    <a:pt x="5310" y="6423"/>
                  </a:lnTo>
                  <a:lnTo>
                    <a:pt x="5335" y="6473"/>
                  </a:lnTo>
                  <a:lnTo>
                    <a:pt x="5433" y="6373"/>
                  </a:lnTo>
                  <a:lnTo>
                    <a:pt x="5458" y="6423"/>
                  </a:lnTo>
                  <a:lnTo>
                    <a:pt x="5482" y="6398"/>
                  </a:lnTo>
                  <a:lnTo>
                    <a:pt x="5482" y="6423"/>
                  </a:lnTo>
                  <a:lnTo>
                    <a:pt x="5458" y="6423"/>
                  </a:lnTo>
                  <a:lnTo>
                    <a:pt x="5533" y="6497"/>
                  </a:lnTo>
                  <a:lnTo>
                    <a:pt x="5607" y="6423"/>
                  </a:lnTo>
                  <a:lnTo>
                    <a:pt x="5607" y="6398"/>
                  </a:lnTo>
                  <a:lnTo>
                    <a:pt x="5632" y="6398"/>
                  </a:lnTo>
                  <a:lnTo>
                    <a:pt x="5705" y="6473"/>
                  </a:lnTo>
                  <a:lnTo>
                    <a:pt x="5632" y="6522"/>
                  </a:lnTo>
                  <a:lnTo>
                    <a:pt x="5681" y="6597"/>
                  </a:lnTo>
                  <a:lnTo>
                    <a:pt x="5607" y="6670"/>
                  </a:lnTo>
                  <a:lnTo>
                    <a:pt x="5632" y="6695"/>
                  </a:lnTo>
                  <a:lnTo>
                    <a:pt x="5607" y="6720"/>
                  </a:lnTo>
                  <a:lnTo>
                    <a:pt x="5583" y="6695"/>
                  </a:lnTo>
                  <a:lnTo>
                    <a:pt x="5558" y="6720"/>
                  </a:lnTo>
                  <a:lnTo>
                    <a:pt x="5607" y="6793"/>
                  </a:lnTo>
                  <a:lnTo>
                    <a:pt x="5632" y="6793"/>
                  </a:lnTo>
                  <a:lnTo>
                    <a:pt x="5558" y="6868"/>
                  </a:lnTo>
                  <a:lnTo>
                    <a:pt x="5583" y="6868"/>
                  </a:lnTo>
                  <a:lnTo>
                    <a:pt x="5656" y="6917"/>
                  </a:lnTo>
                  <a:lnTo>
                    <a:pt x="5705" y="6966"/>
                  </a:lnTo>
                  <a:lnTo>
                    <a:pt x="5558" y="7115"/>
                  </a:lnTo>
                  <a:lnTo>
                    <a:pt x="5607" y="7189"/>
                  </a:lnTo>
                  <a:lnTo>
                    <a:pt x="5681" y="7189"/>
                  </a:lnTo>
                  <a:lnTo>
                    <a:pt x="5681" y="7213"/>
                  </a:lnTo>
                  <a:lnTo>
                    <a:pt x="5705" y="7262"/>
                  </a:lnTo>
                  <a:lnTo>
                    <a:pt x="5756" y="7262"/>
                  </a:lnTo>
                  <a:lnTo>
                    <a:pt x="5854" y="7362"/>
                  </a:lnTo>
                  <a:lnTo>
                    <a:pt x="5878" y="7411"/>
                  </a:lnTo>
                  <a:lnTo>
                    <a:pt x="5928" y="7460"/>
                  </a:lnTo>
                  <a:lnTo>
                    <a:pt x="5878" y="7485"/>
                  </a:lnTo>
                  <a:lnTo>
                    <a:pt x="5928" y="7559"/>
                  </a:lnTo>
                  <a:lnTo>
                    <a:pt x="5928" y="7610"/>
                  </a:lnTo>
                  <a:lnTo>
                    <a:pt x="5780" y="7610"/>
                  </a:lnTo>
                  <a:lnTo>
                    <a:pt x="5780" y="7659"/>
                  </a:lnTo>
                  <a:lnTo>
                    <a:pt x="5656" y="7659"/>
                  </a:lnTo>
                  <a:lnTo>
                    <a:pt x="5681" y="7634"/>
                  </a:lnTo>
                  <a:lnTo>
                    <a:pt x="5260" y="7807"/>
                  </a:lnTo>
                  <a:lnTo>
                    <a:pt x="5260" y="7832"/>
                  </a:lnTo>
                  <a:lnTo>
                    <a:pt x="5335" y="7856"/>
                  </a:lnTo>
                  <a:lnTo>
                    <a:pt x="5335" y="7906"/>
                  </a:lnTo>
                  <a:lnTo>
                    <a:pt x="5260" y="7906"/>
                  </a:lnTo>
                  <a:lnTo>
                    <a:pt x="5260" y="8030"/>
                  </a:lnTo>
                  <a:lnTo>
                    <a:pt x="4841" y="8030"/>
                  </a:lnTo>
                  <a:lnTo>
                    <a:pt x="4841" y="7807"/>
                  </a:lnTo>
                  <a:lnTo>
                    <a:pt x="3359" y="7164"/>
                  </a:lnTo>
                  <a:lnTo>
                    <a:pt x="3705" y="6274"/>
                  </a:lnTo>
                  <a:lnTo>
                    <a:pt x="4125" y="5831"/>
                  </a:lnTo>
                  <a:lnTo>
                    <a:pt x="4075" y="5831"/>
                  </a:lnTo>
                  <a:lnTo>
                    <a:pt x="4075" y="5633"/>
                  </a:lnTo>
                  <a:lnTo>
                    <a:pt x="3877" y="5633"/>
                  </a:lnTo>
                  <a:lnTo>
                    <a:pt x="3877" y="5435"/>
                  </a:lnTo>
                  <a:lnTo>
                    <a:pt x="3508" y="5435"/>
                  </a:lnTo>
                  <a:lnTo>
                    <a:pt x="3508" y="5237"/>
                  </a:lnTo>
                  <a:lnTo>
                    <a:pt x="3111" y="5237"/>
                  </a:lnTo>
                  <a:lnTo>
                    <a:pt x="3087" y="5435"/>
                  </a:lnTo>
                  <a:lnTo>
                    <a:pt x="2889" y="5435"/>
                  </a:lnTo>
                  <a:lnTo>
                    <a:pt x="2889" y="5237"/>
                  </a:lnTo>
                  <a:lnTo>
                    <a:pt x="2791" y="5237"/>
                  </a:lnTo>
                  <a:lnTo>
                    <a:pt x="2716" y="5237"/>
                  </a:lnTo>
                  <a:lnTo>
                    <a:pt x="2865" y="5088"/>
                  </a:lnTo>
                  <a:lnTo>
                    <a:pt x="2865" y="5064"/>
                  </a:lnTo>
                  <a:lnTo>
                    <a:pt x="2914" y="5064"/>
                  </a:lnTo>
                  <a:lnTo>
                    <a:pt x="2938" y="5014"/>
                  </a:lnTo>
                  <a:lnTo>
                    <a:pt x="2914" y="5014"/>
                  </a:lnTo>
                  <a:lnTo>
                    <a:pt x="2938" y="5014"/>
                  </a:lnTo>
                  <a:lnTo>
                    <a:pt x="2914" y="5014"/>
                  </a:lnTo>
                  <a:lnTo>
                    <a:pt x="2914" y="4669"/>
                  </a:lnTo>
                  <a:lnTo>
                    <a:pt x="3013" y="4669"/>
                  </a:lnTo>
                  <a:lnTo>
                    <a:pt x="3013" y="4398"/>
                  </a:lnTo>
                  <a:lnTo>
                    <a:pt x="2914" y="4398"/>
                  </a:lnTo>
                  <a:lnTo>
                    <a:pt x="2914" y="4298"/>
                  </a:lnTo>
                  <a:lnTo>
                    <a:pt x="2520" y="4298"/>
                  </a:lnTo>
                  <a:lnTo>
                    <a:pt x="2520" y="4001"/>
                  </a:lnTo>
                  <a:lnTo>
                    <a:pt x="2322" y="4001"/>
                  </a:lnTo>
                  <a:lnTo>
                    <a:pt x="2322" y="3903"/>
                  </a:lnTo>
                  <a:lnTo>
                    <a:pt x="2124" y="3903"/>
                  </a:lnTo>
                  <a:lnTo>
                    <a:pt x="2124" y="3804"/>
                  </a:lnTo>
                  <a:lnTo>
                    <a:pt x="1926" y="3804"/>
                  </a:lnTo>
                  <a:lnTo>
                    <a:pt x="1926" y="3705"/>
                  </a:lnTo>
                  <a:lnTo>
                    <a:pt x="1828" y="3705"/>
                  </a:lnTo>
                  <a:lnTo>
                    <a:pt x="1852" y="3212"/>
                  </a:lnTo>
                  <a:lnTo>
                    <a:pt x="1753" y="3212"/>
                  </a:lnTo>
                  <a:lnTo>
                    <a:pt x="1753" y="3138"/>
                  </a:lnTo>
                  <a:lnTo>
                    <a:pt x="1161" y="3112"/>
                  </a:lnTo>
                  <a:lnTo>
                    <a:pt x="1161" y="2915"/>
                  </a:lnTo>
                  <a:lnTo>
                    <a:pt x="963" y="2915"/>
                  </a:lnTo>
                  <a:lnTo>
                    <a:pt x="963" y="2742"/>
                  </a:lnTo>
                  <a:lnTo>
                    <a:pt x="790" y="2717"/>
                  </a:lnTo>
                  <a:lnTo>
                    <a:pt x="790" y="2544"/>
                  </a:lnTo>
                  <a:lnTo>
                    <a:pt x="568" y="2544"/>
                  </a:lnTo>
                  <a:lnTo>
                    <a:pt x="568" y="2346"/>
                  </a:lnTo>
                  <a:lnTo>
                    <a:pt x="172" y="2346"/>
                  </a:lnTo>
                  <a:lnTo>
                    <a:pt x="49" y="2199"/>
                  </a:lnTo>
                  <a:lnTo>
                    <a:pt x="74" y="2150"/>
                  </a:lnTo>
                  <a:lnTo>
                    <a:pt x="24" y="2124"/>
                  </a:lnTo>
                  <a:lnTo>
                    <a:pt x="49" y="2099"/>
                  </a:lnTo>
                  <a:lnTo>
                    <a:pt x="99" y="2050"/>
                  </a:lnTo>
                  <a:lnTo>
                    <a:pt x="74" y="2026"/>
                  </a:lnTo>
                  <a:lnTo>
                    <a:pt x="49" y="1977"/>
                  </a:lnTo>
                  <a:lnTo>
                    <a:pt x="49" y="1952"/>
                  </a:lnTo>
                  <a:lnTo>
                    <a:pt x="0" y="1925"/>
                  </a:lnTo>
                  <a:lnTo>
                    <a:pt x="223" y="1925"/>
                  </a:lnTo>
                  <a:lnTo>
                    <a:pt x="247" y="1457"/>
                  </a:lnTo>
                  <a:lnTo>
                    <a:pt x="716" y="1457"/>
                  </a:lnTo>
                  <a:lnTo>
                    <a:pt x="716" y="815"/>
                  </a:lnTo>
                  <a:lnTo>
                    <a:pt x="1309" y="592"/>
                  </a:lnTo>
                  <a:lnTo>
                    <a:pt x="1309" y="0"/>
                  </a:lnTo>
                  <a:lnTo>
                    <a:pt x="2298" y="0"/>
                  </a:lnTo>
                  <a:close/>
                </a:path>
              </a:pathLst>
            </a:custGeom>
            <a:solidFill>
              <a:srgbClr val="E9CFBB"/>
            </a:solidFill>
            <a:ln w="19050" cmpd="sng">
              <a:solidFill>
                <a:srgbClr val="00DFCA"/>
              </a:solidFill>
              <a:round/>
              <a:headEnd/>
              <a:tailEnd/>
            </a:ln>
          </p:spPr>
          <p:txBody>
            <a:bodyPr/>
            <a:lstStyle/>
            <a:p>
              <a:endParaRPr lang="en-US" dirty="0"/>
            </a:p>
          </p:txBody>
        </p:sp>
        <p:sp>
          <p:nvSpPr>
            <p:cNvPr id="647179" name="Freeform 11"/>
            <p:cNvSpPr>
              <a:spLocks/>
            </p:cNvSpPr>
            <p:nvPr/>
          </p:nvSpPr>
          <p:spPr bwMode="auto">
            <a:xfrm>
              <a:off x="2782" y="3551"/>
              <a:ext cx="81" cy="68"/>
            </a:xfrm>
            <a:custGeom>
              <a:avLst/>
              <a:gdLst/>
              <a:ahLst/>
              <a:cxnLst>
                <a:cxn ang="0">
                  <a:pos x="0" y="0"/>
                </a:cxn>
                <a:cxn ang="0">
                  <a:pos x="321" y="0"/>
                </a:cxn>
                <a:cxn ang="0">
                  <a:pos x="321" y="173"/>
                </a:cxn>
                <a:cxn ang="0">
                  <a:pos x="248" y="173"/>
                </a:cxn>
                <a:cxn ang="0">
                  <a:pos x="248" y="271"/>
                </a:cxn>
                <a:cxn ang="0">
                  <a:pos x="199" y="271"/>
                </a:cxn>
                <a:cxn ang="0">
                  <a:pos x="199" y="173"/>
                </a:cxn>
                <a:cxn ang="0">
                  <a:pos x="125" y="173"/>
                </a:cxn>
                <a:cxn ang="0">
                  <a:pos x="125" y="99"/>
                </a:cxn>
                <a:cxn ang="0">
                  <a:pos x="0" y="99"/>
                </a:cxn>
                <a:cxn ang="0">
                  <a:pos x="0" y="0"/>
                </a:cxn>
              </a:cxnLst>
              <a:rect l="0" t="0" r="r" b="b"/>
              <a:pathLst>
                <a:path w="321" h="271">
                  <a:moveTo>
                    <a:pt x="0" y="0"/>
                  </a:moveTo>
                  <a:lnTo>
                    <a:pt x="321" y="0"/>
                  </a:lnTo>
                  <a:lnTo>
                    <a:pt x="321" y="173"/>
                  </a:lnTo>
                  <a:lnTo>
                    <a:pt x="248" y="173"/>
                  </a:lnTo>
                  <a:lnTo>
                    <a:pt x="248" y="271"/>
                  </a:lnTo>
                  <a:lnTo>
                    <a:pt x="199" y="271"/>
                  </a:lnTo>
                  <a:lnTo>
                    <a:pt x="199" y="173"/>
                  </a:lnTo>
                  <a:lnTo>
                    <a:pt x="125" y="173"/>
                  </a:lnTo>
                  <a:lnTo>
                    <a:pt x="125" y="99"/>
                  </a:lnTo>
                  <a:lnTo>
                    <a:pt x="0" y="99"/>
                  </a:lnTo>
                  <a:lnTo>
                    <a:pt x="0" y="0"/>
                  </a:lnTo>
                  <a:close/>
                </a:path>
              </a:pathLst>
            </a:custGeom>
            <a:solidFill>
              <a:srgbClr val="E9CFBB"/>
            </a:solidFill>
            <a:ln w="19050" cmpd="sng">
              <a:solidFill>
                <a:srgbClr val="00DFCA"/>
              </a:solidFill>
              <a:round/>
              <a:headEnd/>
              <a:tailEnd/>
            </a:ln>
          </p:spPr>
          <p:txBody>
            <a:bodyPr/>
            <a:lstStyle/>
            <a:p>
              <a:endParaRPr lang="en-US" dirty="0"/>
            </a:p>
          </p:txBody>
        </p:sp>
      </p:grpSp>
      <p:grpSp>
        <p:nvGrpSpPr>
          <p:cNvPr id="4" name="Group 12"/>
          <p:cNvGrpSpPr>
            <a:grpSpLocks/>
          </p:cNvGrpSpPr>
          <p:nvPr/>
        </p:nvGrpSpPr>
        <p:grpSpPr bwMode="auto">
          <a:xfrm>
            <a:off x="4267200" y="2133600"/>
            <a:ext cx="2333625" cy="1538288"/>
            <a:chOff x="2486" y="1278"/>
            <a:chExt cx="1488" cy="1062"/>
          </a:xfrm>
        </p:grpSpPr>
        <p:grpSp>
          <p:nvGrpSpPr>
            <p:cNvPr id="5" name="Group 13"/>
            <p:cNvGrpSpPr>
              <a:grpSpLocks/>
            </p:cNvGrpSpPr>
            <p:nvPr/>
          </p:nvGrpSpPr>
          <p:grpSpPr bwMode="auto">
            <a:xfrm>
              <a:off x="2486" y="1278"/>
              <a:ext cx="1488" cy="1038"/>
              <a:chOff x="2486" y="1278"/>
              <a:chExt cx="1488" cy="1038"/>
            </a:xfrm>
          </p:grpSpPr>
          <p:sp>
            <p:nvSpPr>
              <p:cNvPr id="647182" name="Freeform 14"/>
              <p:cNvSpPr>
                <a:spLocks noEditPoints="1"/>
              </p:cNvSpPr>
              <p:nvPr/>
            </p:nvSpPr>
            <p:spPr bwMode="auto">
              <a:xfrm>
                <a:off x="2486" y="1476"/>
                <a:ext cx="1488" cy="840"/>
              </a:xfrm>
              <a:custGeom>
                <a:avLst/>
                <a:gdLst/>
                <a:ahLst/>
                <a:cxnLst>
                  <a:cxn ang="0">
                    <a:pos x="4100" y="791"/>
                  </a:cxn>
                  <a:cxn ang="0">
                    <a:pos x="4915" y="791"/>
                  </a:cxn>
                  <a:cxn ang="0">
                    <a:pos x="4915" y="890"/>
                  </a:cxn>
                  <a:cxn ang="0">
                    <a:pos x="5682" y="791"/>
                  </a:cxn>
                  <a:cxn ang="0">
                    <a:pos x="5682" y="1384"/>
                  </a:cxn>
                  <a:cxn ang="0">
                    <a:pos x="5261" y="1804"/>
                  </a:cxn>
                  <a:cxn ang="0">
                    <a:pos x="5187" y="1853"/>
                  </a:cxn>
                  <a:cxn ang="0">
                    <a:pos x="5088" y="1902"/>
                  </a:cxn>
                  <a:cxn ang="0">
                    <a:pos x="5261" y="1976"/>
                  </a:cxn>
                  <a:cxn ang="0">
                    <a:pos x="5656" y="2174"/>
                  </a:cxn>
                  <a:cxn ang="0">
                    <a:pos x="5459" y="2372"/>
                  </a:cxn>
                  <a:cxn ang="0">
                    <a:pos x="5409" y="2619"/>
                  </a:cxn>
                  <a:cxn ang="0">
                    <a:pos x="5483" y="2546"/>
                  </a:cxn>
                  <a:cxn ang="0">
                    <a:pos x="5533" y="2521"/>
                  </a:cxn>
                  <a:cxn ang="0">
                    <a:pos x="5508" y="2693"/>
                  </a:cxn>
                  <a:cxn ang="0">
                    <a:pos x="5360" y="2693"/>
                  </a:cxn>
                  <a:cxn ang="0">
                    <a:pos x="5557" y="2966"/>
                  </a:cxn>
                  <a:cxn ang="0">
                    <a:pos x="5879" y="2940"/>
                  </a:cxn>
                  <a:cxn ang="0">
                    <a:pos x="5929" y="2891"/>
                  </a:cxn>
                  <a:cxn ang="0">
                    <a:pos x="5854" y="3015"/>
                  </a:cxn>
                  <a:cxn ang="0">
                    <a:pos x="5829" y="3064"/>
                  </a:cxn>
                  <a:cxn ang="0">
                    <a:pos x="5508" y="3138"/>
                  </a:cxn>
                  <a:cxn ang="0">
                    <a:pos x="3977" y="3162"/>
                  </a:cxn>
                  <a:cxn ang="0">
                    <a:pos x="3062" y="3187"/>
                  </a:cxn>
                  <a:cxn ang="0">
                    <a:pos x="3013" y="3162"/>
                  </a:cxn>
                  <a:cxn ang="0">
                    <a:pos x="2816" y="3113"/>
                  </a:cxn>
                  <a:cxn ang="0">
                    <a:pos x="2618" y="3286"/>
                  </a:cxn>
                  <a:cxn ang="0">
                    <a:pos x="2222" y="3064"/>
                  </a:cxn>
                  <a:cxn ang="0">
                    <a:pos x="1284" y="2768"/>
                  </a:cxn>
                  <a:cxn ang="0">
                    <a:pos x="568" y="2149"/>
                  </a:cxn>
                  <a:cxn ang="0">
                    <a:pos x="371" y="791"/>
                  </a:cxn>
                  <a:cxn ang="0">
                    <a:pos x="543" y="716"/>
                  </a:cxn>
                  <a:cxn ang="0">
                    <a:pos x="371" y="445"/>
                  </a:cxn>
                  <a:cxn ang="0">
                    <a:pos x="0" y="50"/>
                  </a:cxn>
                  <a:cxn ang="0">
                    <a:pos x="98" y="74"/>
                  </a:cxn>
                  <a:cxn ang="0">
                    <a:pos x="174" y="74"/>
                  </a:cxn>
                  <a:cxn ang="0">
                    <a:pos x="223" y="148"/>
                  </a:cxn>
                  <a:cxn ang="0">
                    <a:pos x="296" y="322"/>
                  </a:cxn>
                  <a:cxn ang="0">
                    <a:pos x="716" y="420"/>
                  </a:cxn>
                  <a:cxn ang="0">
                    <a:pos x="865" y="494"/>
                  </a:cxn>
                  <a:cxn ang="0">
                    <a:pos x="1061" y="322"/>
                  </a:cxn>
                  <a:cxn ang="0">
                    <a:pos x="1012" y="123"/>
                  </a:cxn>
                  <a:cxn ang="0">
                    <a:pos x="1111" y="123"/>
                  </a:cxn>
                  <a:cxn ang="0">
                    <a:pos x="1111" y="174"/>
                  </a:cxn>
                  <a:cxn ang="0">
                    <a:pos x="1185" y="174"/>
                  </a:cxn>
                  <a:cxn ang="0">
                    <a:pos x="1260" y="223"/>
                  </a:cxn>
                  <a:cxn ang="0">
                    <a:pos x="1235" y="298"/>
                  </a:cxn>
                  <a:cxn ang="0">
                    <a:pos x="1334" y="298"/>
                  </a:cxn>
                  <a:cxn ang="0">
                    <a:pos x="1359" y="99"/>
                  </a:cxn>
                  <a:cxn ang="0">
                    <a:pos x="1284" y="74"/>
                  </a:cxn>
                  <a:cxn ang="0">
                    <a:pos x="1211" y="174"/>
                  </a:cxn>
                  <a:cxn ang="0">
                    <a:pos x="1037" y="0"/>
                  </a:cxn>
                  <a:cxn ang="0">
                    <a:pos x="1951" y="396"/>
                  </a:cxn>
                  <a:cxn ang="0">
                    <a:pos x="2421" y="594"/>
                  </a:cxn>
                  <a:cxn ang="0">
                    <a:pos x="3705" y="223"/>
                  </a:cxn>
                  <a:cxn ang="0">
                    <a:pos x="3607" y="1112"/>
                  </a:cxn>
                </a:cxnLst>
                <a:rect l="0" t="0" r="r" b="b"/>
                <a:pathLst>
                  <a:path w="5953" h="3360">
                    <a:moveTo>
                      <a:pt x="3705" y="1012"/>
                    </a:moveTo>
                    <a:lnTo>
                      <a:pt x="3903" y="1012"/>
                    </a:lnTo>
                    <a:lnTo>
                      <a:pt x="3903" y="816"/>
                    </a:lnTo>
                    <a:lnTo>
                      <a:pt x="4100" y="816"/>
                    </a:lnTo>
                    <a:lnTo>
                      <a:pt x="4100" y="791"/>
                    </a:lnTo>
                    <a:lnTo>
                      <a:pt x="4470" y="791"/>
                    </a:lnTo>
                    <a:lnTo>
                      <a:pt x="4693" y="791"/>
                    </a:lnTo>
                    <a:lnTo>
                      <a:pt x="4866" y="766"/>
                    </a:lnTo>
                    <a:lnTo>
                      <a:pt x="4866" y="791"/>
                    </a:lnTo>
                    <a:lnTo>
                      <a:pt x="4915" y="791"/>
                    </a:lnTo>
                    <a:lnTo>
                      <a:pt x="4915" y="840"/>
                    </a:lnTo>
                    <a:lnTo>
                      <a:pt x="4866" y="840"/>
                    </a:lnTo>
                    <a:lnTo>
                      <a:pt x="4866" y="865"/>
                    </a:lnTo>
                    <a:lnTo>
                      <a:pt x="4915" y="865"/>
                    </a:lnTo>
                    <a:lnTo>
                      <a:pt x="4915" y="890"/>
                    </a:lnTo>
                    <a:lnTo>
                      <a:pt x="5064" y="890"/>
                    </a:lnTo>
                    <a:lnTo>
                      <a:pt x="5064" y="791"/>
                    </a:lnTo>
                    <a:lnTo>
                      <a:pt x="5261" y="791"/>
                    </a:lnTo>
                    <a:lnTo>
                      <a:pt x="5583" y="791"/>
                    </a:lnTo>
                    <a:lnTo>
                      <a:pt x="5682" y="791"/>
                    </a:lnTo>
                    <a:lnTo>
                      <a:pt x="5656" y="988"/>
                    </a:lnTo>
                    <a:lnTo>
                      <a:pt x="5656" y="1186"/>
                    </a:lnTo>
                    <a:lnTo>
                      <a:pt x="5557" y="1186"/>
                    </a:lnTo>
                    <a:lnTo>
                      <a:pt x="5557" y="1384"/>
                    </a:lnTo>
                    <a:lnTo>
                      <a:pt x="5682" y="1384"/>
                    </a:lnTo>
                    <a:lnTo>
                      <a:pt x="5656" y="1582"/>
                    </a:lnTo>
                    <a:lnTo>
                      <a:pt x="5459" y="1606"/>
                    </a:lnTo>
                    <a:lnTo>
                      <a:pt x="5459" y="1780"/>
                    </a:lnTo>
                    <a:lnTo>
                      <a:pt x="5261" y="1780"/>
                    </a:lnTo>
                    <a:lnTo>
                      <a:pt x="5261" y="1804"/>
                    </a:lnTo>
                    <a:lnTo>
                      <a:pt x="5261" y="1829"/>
                    </a:lnTo>
                    <a:lnTo>
                      <a:pt x="5237" y="1829"/>
                    </a:lnTo>
                    <a:lnTo>
                      <a:pt x="5211" y="1829"/>
                    </a:lnTo>
                    <a:lnTo>
                      <a:pt x="5187" y="1829"/>
                    </a:lnTo>
                    <a:lnTo>
                      <a:pt x="5187" y="1853"/>
                    </a:lnTo>
                    <a:lnTo>
                      <a:pt x="5162" y="1853"/>
                    </a:lnTo>
                    <a:lnTo>
                      <a:pt x="5137" y="1878"/>
                    </a:lnTo>
                    <a:lnTo>
                      <a:pt x="5137" y="1902"/>
                    </a:lnTo>
                    <a:lnTo>
                      <a:pt x="5113" y="1902"/>
                    </a:lnTo>
                    <a:lnTo>
                      <a:pt x="5088" y="1902"/>
                    </a:lnTo>
                    <a:lnTo>
                      <a:pt x="5088" y="1927"/>
                    </a:lnTo>
                    <a:lnTo>
                      <a:pt x="5064" y="1927"/>
                    </a:lnTo>
                    <a:lnTo>
                      <a:pt x="5064" y="1952"/>
                    </a:lnTo>
                    <a:lnTo>
                      <a:pt x="5064" y="1976"/>
                    </a:lnTo>
                    <a:lnTo>
                      <a:pt x="5261" y="1976"/>
                    </a:lnTo>
                    <a:lnTo>
                      <a:pt x="5261" y="2026"/>
                    </a:lnTo>
                    <a:lnTo>
                      <a:pt x="5459" y="2026"/>
                    </a:lnTo>
                    <a:lnTo>
                      <a:pt x="5459" y="1976"/>
                    </a:lnTo>
                    <a:lnTo>
                      <a:pt x="5656" y="1976"/>
                    </a:lnTo>
                    <a:lnTo>
                      <a:pt x="5656" y="2174"/>
                    </a:lnTo>
                    <a:lnTo>
                      <a:pt x="5459" y="2174"/>
                    </a:lnTo>
                    <a:lnTo>
                      <a:pt x="5459" y="2273"/>
                    </a:lnTo>
                    <a:lnTo>
                      <a:pt x="5557" y="2273"/>
                    </a:lnTo>
                    <a:lnTo>
                      <a:pt x="5557" y="2347"/>
                    </a:lnTo>
                    <a:lnTo>
                      <a:pt x="5459" y="2372"/>
                    </a:lnTo>
                    <a:lnTo>
                      <a:pt x="5459" y="2446"/>
                    </a:lnTo>
                    <a:lnTo>
                      <a:pt x="5360" y="2472"/>
                    </a:lnTo>
                    <a:lnTo>
                      <a:pt x="5360" y="2546"/>
                    </a:lnTo>
                    <a:lnTo>
                      <a:pt x="5409" y="2546"/>
                    </a:lnTo>
                    <a:lnTo>
                      <a:pt x="5409" y="2619"/>
                    </a:lnTo>
                    <a:lnTo>
                      <a:pt x="5409" y="2546"/>
                    </a:lnTo>
                    <a:lnTo>
                      <a:pt x="5459" y="2546"/>
                    </a:lnTo>
                    <a:lnTo>
                      <a:pt x="5483" y="2546"/>
                    </a:lnTo>
                    <a:lnTo>
                      <a:pt x="5483" y="2570"/>
                    </a:lnTo>
                    <a:lnTo>
                      <a:pt x="5483" y="2546"/>
                    </a:lnTo>
                    <a:lnTo>
                      <a:pt x="5508" y="2546"/>
                    </a:lnTo>
                    <a:lnTo>
                      <a:pt x="5508" y="2521"/>
                    </a:lnTo>
                    <a:lnTo>
                      <a:pt x="5508" y="2546"/>
                    </a:lnTo>
                    <a:lnTo>
                      <a:pt x="5533" y="2546"/>
                    </a:lnTo>
                    <a:lnTo>
                      <a:pt x="5533" y="2521"/>
                    </a:lnTo>
                    <a:lnTo>
                      <a:pt x="5557" y="2496"/>
                    </a:lnTo>
                    <a:lnTo>
                      <a:pt x="5557" y="2644"/>
                    </a:lnTo>
                    <a:lnTo>
                      <a:pt x="5533" y="2644"/>
                    </a:lnTo>
                    <a:lnTo>
                      <a:pt x="5533" y="2693"/>
                    </a:lnTo>
                    <a:lnTo>
                      <a:pt x="5508" y="2693"/>
                    </a:lnTo>
                    <a:lnTo>
                      <a:pt x="5508" y="2669"/>
                    </a:lnTo>
                    <a:lnTo>
                      <a:pt x="5483" y="2669"/>
                    </a:lnTo>
                    <a:lnTo>
                      <a:pt x="5360" y="2669"/>
                    </a:lnTo>
                    <a:lnTo>
                      <a:pt x="5286" y="2669"/>
                    </a:lnTo>
                    <a:lnTo>
                      <a:pt x="5360" y="2693"/>
                    </a:lnTo>
                    <a:lnTo>
                      <a:pt x="5261" y="2719"/>
                    </a:lnTo>
                    <a:lnTo>
                      <a:pt x="5261" y="2743"/>
                    </a:lnTo>
                    <a:lnTo>
                      <a:pt x="5384" y="2743"/>
                    </a:lnTo>
                    <a:lnTo>
                      <a:pt x="5384" y="2966"/>
                    </a:lnTo>
                    <a:lnTo>
                      <a:pt x="5557" y="2966"/>
                    </a:lnTo>
                    <a:lnTo>
                      <a:pt x="5557" y="3039"/>
                    </a:lnTo>
                    <a:lnTo>
                      <a:pt x="5656" y="3064"/>
                    </a:lnTo>
                    <a:lnTo>
                      <a:pt x="5656" y="2966"/>
                    </a:lnTo>
                    <a:lnTo>
                      <a:pt x="5879" y="2966"/>
                    </a:lnTo>
                    <a:lnTo>
                      <a:pt x="5879" y="2940"/>
                    </a:lnTo>
                    <a:lnTo>
                      <a:pt x="5879" y="2915"/>
                    </a:lnTo>
                    <a:lnTo>
                      <a:pt x="5903" y="2915"/>
                    </a:lnTo>
                    <a:lnTo>
                      <a:pt x="5903" y="2891"/>
                    </a:lnTo>
                    <a:lnTo>
                      <a:pt x="5953" y="2866"/>
                    </a:lnTo>
                    <a:lnTo>
                      <a:pt x="5929" y="2891"/>
                    </a:lnTo>
                    <a:lnTo>
                      <a:pt x="5929" y="2915"/>
                    </a:lnTo>
                    <a:lnTo>
                      <a:pt x="5903" y="2915"/>
                    </a:lnTo>
                    <a:lnTo>
                      <a:pt x="5879" y="2966"/>
                    </a:lnTo>
                    <a:lnTo>
                      <a:pt x="5854" y="2990"/>
                    </a:lnTo>
                    <a:lnTo>
                      <a:pt x="5854" y="3015"/>
                    </a:lnTo>
                    <a:lnTo>
                      <a:pt x="5854" y="3039"/>
                    </a:lnTo>
                    <a:lnTo>
                      <a:pt x="5829" y="3039"/>
                    </a:lnTo>
                    <a:lnTo>
                      <a:pt x="5854" y="3039"/>
                    </a:lnTo>
                    <a:lnTo>
                      <a:pt x="5829" y="3039"/>
                    </a:lnTo>
                    <a:lnTo>
                      <a:pt x="5829" y="3064"/>
                    </a:lnTo>
                    <a:lnTo>
                      <a:pt x="5854" y="3064"/>
                    </a:lnTo>
                    <a:lnTo>
                      <a:pt x="5829" y="3113"/>
                    </a:lnTo>
                    <a:lnTo>
                      <a:pt x="5805" y="3113"/>
                    </a:lnTo>
                    <a:lnTo>
                      <a:pt x="5805" y="3138"/>
                    </a:lnTo>
                    <a:lnTo>
                      <a:pt x="5508" y="3138"/>
                    </a:lnTo>
                    <a:lnTo>
                      <a:pt x="5459" y="3162"/>
                    </a:lnTo>
                    <a:lnTo>
                      <a:pt x="5360" y="3162"/>
                    </a:lnTo>
                    <a:lnTo>
                      <a:pt x="5064" y="3138"/>
                    </a:lnTo>
                    <a:lnTo>
                      <a:pt x="4817" y="3162"/>
                    </a:lnTo>
                    <a:lnTo>
                      <a:pt x="3977" y="3162"/>
                    </a:lnTo>
                    <a:lnTo>
                      <a:pt x="3903" y="3162"/>
                    </a:lnTo>
                    <a:lnTo>
                      <a:pt x="3878" y="3162"/>
                    </a:lnTo>
                    <a:lnTo>
                      <a:pt x="3087" y="3162"/>
                    </a:lnTo>
                    <a:lnTo>
                      <a:pt x="3087" y="3187"/>
                    </a:lnTo>
                    <a:lnTo>
                      <a:pt x="3062" y="3187"/>
                    </a:lnTo>
                    <a:lnTo>
                      <a:pt x="3062" y="3211"/>
                    </a:lnTo>
                    <a:lnTo>
                      <a:pt x="3112" y="3211"/>
                    </a:lnTo>
                    <a:lnTo>
                      <a:pt x="3112" y="3237"/>
                    </a:lnTo>
                    <a:lnTo>
                      <a:pt x="3013" y="3237"/>
                    </a:lnTo>
                    <a:lnTo>
                      <a:pt x="3013" y="3162"/>
                    </a:lnTo>
                    <a:lnTo>
                      <a:pt x="2915" y="3162"/>
                    </a:lnTo>
                    <a:lnTo>
                      <a:pt x="2915" y="3064"/>
                    </a:lnTo>
                    <a:lnTo>
                      <a:pt x="2865" y="3064"/>
                    </a:lnTo>
                    <a:lnTo>
                      <a:pt x="2865" y="3113"/>
                    </a:lnTo>
                    <a:lnTo>
                      <a:pt x="2816" y="3113"/>
                    </a:lnTo>
                    <a:lnTo>
                      <a:pt x="2816" y="3064"/>
                    </a:lnTo>
                    <a:lnTo>
                      <a:pt x="2717" y="3064"/>
                    </a:lnTo>
                    <a:lnTo>
                      <a:pt x="2717" y="3335"/>
                    </a:lnTo>
                    <a:lnTo>
                      <a:pt x="2618" y="3360"/>
                    </a:lnTo>
                    <a:lnTo>
                      <a:pt x="2618" y="3286"/>
                    </a:lnTo>
                    <a:lnTo>
                      <a:pt x="2520" y="3311"/>
                    </a:lnTo>
                    <a:lnTo>
                      <a:pt x="2520" y="3162"/>
                    </a:lnTo>
                    <a:lnTo>
                      <a:pt x="2322" y="3162"/>
                    </a:lnTo>
                    <a:lnTo>
                      <a:pt x="2322" y="3064"/>
                    </a:lnTo>
                    <a:lnTo>
                      <a:pt x="2222" y="3064"/>
                    </a:lnTo>
                    <a:lnTo>
                      <a:pt x="2222" y="2966"/>
                    </a:lnTo>
                    <a:lnTo>
                      <a:pt x="2124" y="2966"/>
                    </a:lnTo>
                    <a:lnTo>
                      <a:pt x="2025" y="2966"/>
                    </a:lnTo>
                    <a:lnTo>
                      <a:pt x="1284" y="2940"/>
                    </a:lnTo>
                    <a:lnTo>
                      <a:pt x="1284" y="2768"/>
                    </a:lnTo>
                    <a:lnTo>
                      <a:pt x="1160" y="2768"/>
                    </a:lnTo>
                    <a:lnTo>
                      <a:pt x="174" y="2768"/>
                    </a:lnTo>
                    <a:lnTo>
                      <a:pt x="174" y="2546"/>
                    </a:lnTo>
                    <a:lnTo>
                      <a:pt x="568" y="2546"/>
                    </a:lnTo>
                    <a:lnTo>
                      <a:pt x="568" y="2149"/>
                    </a:lnTo>
                    <a:lnTo>
                      <a:pt x="963" y="2149"/>
                    </a:lnTo>
                    <a:lnTo>
                      <a:pt x="963" y="1384"/>
                    </a:lnTo>
                    <a:lnTo>
                      <a:pt x="371" y="1384"/>
                    </a:lnTo>
                    <a:lnTo>
                      <a:pt x="371" y="816"/>
                    </a:lnTo>
                    <a:lnTo>
                      <a:pt x="371" y="791"/>
                    </a:lnTo>
                    <a:lnTo>
                      <a:pt x="494" y="791"/>
                    </a:lnTo>
                    <a:lnTo>
                      <a:pt x="469" y="791"/>
                    </a:lnTo>
                    <a:lnTo>
                      <a:pt x="494" y="741"/>
                    </a:lnTo>
                    <a:lnTo>
                      <a:pt x="519" y="741"/>
                    </a:lnTo>
                    <a:lnTo>
                      <a:pt x="543" y="716"/>
                    </a:lnTo>
                    <a:lnTo>
                      <a:pt x="469" y="519"/>
                    </a:lnTo>
                    <a:lnTo>
                      <a:pt x="420" y="470"/>
                    </a:lnTo>
                    <a:lnTo>
                      <a:pt x="396" y="470"/>
                    </a:lnTo>
                    <a:lnTo>
                      <a:pt x="371" y="470"/>
                    </a:lnTo>
                    <a:lnTo>
                      <a:pt x="371" y="445"/>
                    </a:lnTo>
                    <a:lnTo>
                      <a:pt x="371" y="420"/>
                    </a:lnTo>
                    <a:lnTo>
                      <a:pt x="346" y="420"/>
                    </a:lnTo>
                    <a:lnTo>
                      <a:pt x="346" y="396"/>
                    </a:lnTo>
                    <a:lnTo>
                      <a:pt x="0" y="396"/>
                    </a:lnTo>
                    <a:lnTo>
                      <a:pt x="0" y="50"/>
                    </a:lnTo>
                    <a:lnTo>
                      <a:pt x="0" y="74"/>
                    </a:lnTo>
                    <a:lnTo>
                      <a:pt x="49" y="99"/>
                    </a:lnTo>
                    <a:lnTo>
                      <a:pt x="49" y="74"/>
                    </a:lnTo>
                    <a:lnTo>
                      <a:pt x="73" y="74"/>
                    </a:lnTo>
                    <a:lnTo>
                      <a:pt x="98" y="74"/>
                    </a:lnTo>
                    <a:lnTo>
                      <a:pt x="98" y="50"/>
                    </a:lnTo>
                    <a:lnTo>
                      <a:pt x="123" y="50"/>
                    </a:lnTo>
                    <a:lnTo>
                      <a:pt x="149" y="50"/>
                    </a:lnTo>
                    <a:lnTo>
                      <a:pt x="149" y="74"/>
                    </a:lnTo>
                    <a:lnTo>
                      <a:pt x="174" y="74"/>
                    </a:lnTo>
                    <a:lnTo>
                      <a:pt x="174" y="99"/>
                    </a:lnTo>
                    <a:lnTo>
                      <a:pt x="198" y="99"/>
                    </a:lnTo>
                    <a:lnTo>
                      <a:pt x="198" y="123"/>
                    </a:lnTo>
                    <a:lnTo>
                      <a:pt x="223" y="123"/>
                    </a:lnTo>
                    <a:lnTo>
                      <a:pt x="223" y="148"/>
                    </a:lnTo>
                    <a:lnTo>
                      <a:pt x="247" y="148"/>
                    </a:lnTo>
                    <a:lnTo>
                      <a:pt x="247" y="174"/>
                    </a:lnTo>
                    <a:lnTo>
                      <a:pt x="247" y="198"/>
                    </a:lnTo>
                    <a:lnTo>
                      <a:pt x="272" y="198"/>
                    </a:lnTo>
                    <a:lnTo>
                      <a:pt x="296" y="322"/>
                    </a:lnTo>
                    <a:lnTo>
                      <a:pt x="420" y="322"/>
                    </a:lnTo>
                    <a:lnTo>
                      <a:pt x="420" y="396"/>
                    </a:lnTo>
                    <a:lnTo>
                      <a:pt x="667" y="396"/>
                    </a:lnTo>
                    <a:lnTo>
                      <a:pt x="667" y="420"/>
                    </a:lnTo>
                    <a:lnTo>
                      <a:pt x="716" y="420"/>
                    </a:lnTo>
                    <a:lnTo>
                      <a:pt x="716" y="445"/>
                    </a:lnTo>
                    <a:lnTo>
                      <a:pt x="814" y="445"/>
                    </a:lnTo>
                    <a:lnTo>
                      <a:pt x="814" y="494"/>
                    </a:lnTo>
                    <a:lnTo>
                      <a:pt x="840" y="494"/>
                    </a:lnTo>
                    <a:lnTo>
                      <a:pt x="865" y="494"/>
                    </a:lnTo>
                    <a:lnTo>
                      <a:pt x="865" y="420"/>
                    </a:lnTo>
                    <a:lnTo>
                      <a:pt x="889" y="470"/>
                    </a:lnTo>
                    <a:lnTo>
                      <a:pt x="865" y="494"/>
                    </a:lnTo>
                    <a:lnTo>
                      <a:pt x="1061" y="494"/>
                    </a:lnTo>
                    <a:lnTo>
                      <a:pt x="1061" y="322"/>
                    </a:lnTo>
                    <a:lnTo>
                      <a:pt x="987" y="223"/>
                    </a:lnTo>
                    <a:lnTo>
                      <a:pt x="987" y="174"/>
                    </a:lnTo>
                    <a:lnTo>
                      <a:pt x="1012" y="198"/>
                    </a:lnTo>
                    <a:lnTo>
                      <a:pt x="1012" y="148"/>
                    </a:lnTo>
                    <a:lnTo>
                      <a:pt x="1012" y="123"/>
                    </a:lnTo>
                    <a:lnTo>
                      <a:pt x="1037" y="148"/>
                    </a:lnTo>
                    <a:lnTo>
                      <a:pt x="1087" y="123"/>
                    </a:lnTo>
                    <a:lnTo>
                      <a:pt x="1087" y="148"/>
                    </a:lnTo>
                    <a:lnTo>
                      <a:pt x="1111" y="148"/>
                    </a:lnTo>
                    <a:lnTo>
                      <a:pt x="1111" y="123"/>
                    </a:lnTo>
                    <a:lnTo>
                      <a:pt x="1136" y="123"/>
                    </a:lnTo>
                    <a:lnTo>
                      <a:pt x="1160" y="148"/>
                    </a:lnTo>
                    <a:lnTo>
                      <a:pt x="1136" y="148"/>
                    </a:lnTo>
                    <a:lnTo>
                      <a:pt x="1136" y="174"/>
                    </a:lnTo>
                    <a:lnTo>
                      <a:pt x="1111" y="174"/>
                    </a:lnTo>
                    <a:lnTo>
                      <a:pt x="1111" y="198"/>
                    </a:lnTo>
                    <a:lnTo>
                      <a:pt x="1136" y="198"/>
                    </a:lnTo>
                    <a:lnTo>
                      <a:pt x="1160" y="198"/>
                    </a:lnTo>
                    <a:lnTo>
                      <a:pt x="1160" y="174"/>
                    </a:lnTo>
                    <a:lnTo>
                      <a:pt x="1185" y="174"/>
                    </a:lnTo>
                    <a:lnTo>
                      <a:pt x="1211" y="174"/>
                    </a:lnTo>
                    <a:lnTo>
                      <a:pt x="1211" y="198"/>
                    </a:lnTo>
                    <a:lnTo>
                      <a:pt x="1235" y="198"/>
                    </a:lnTo>
                    <a:lnTo>
                      <a:pt x="1260" y="198"/>
                    </a:lnTo>
                    <a:lnTo>
                      <a:pt x="1260" y="223"/>
                    </a:lnTo>
                    <a:lnTo>
                      <a:pt x="1284" y="247"/>
                    </a:lnTo>
                    <a:lnTo>
                      <a:pt x="1260" y="247"/>
                    </a:lnTo>
                    <a:lnTo>
                      <a:pt x="1260" y="272"/>
                    </a:lnTo>
                    <a:lnTo>
                      <a:pt x="1235" y="272"/>
                    </a:lnTo>
                    <a:lnTo>
                      <a:pt x="1235" y="298"/>
                    </a:lnTo>
                    <a:lnTo>
                      <a:pt x="1284" y="322"/>
                    </a:lnTo>
                    <a:lnTo>
                      <a:pt x="1284" y="347"/>
                    </a:lnTo>
                    <a:lnTo>
                      <a:pt x="1284" y="247"/>
                    </a:lnTo>
                    <a:lnTo>
                      <a:pt x="1334" y="247"/>
                    </a:lnTo>
                    <a:lnTo>
                      <a:pt x="1334" y="298"/>
                    </a:lnTo>
                    <a:lnTo>
                      <a:pt x="1359" y="298"/>
                    </a:lnTo>
                    <a:lnTo>
                      <a:pt x="1359" y="148"/>
                    </a:lnTo>
                    <a:lnTo>
                      <a:pt x="1310" y="148"/>
                    </a:lnTo>
                    <a:lnTo>
                      <a:pt x="1310" y="99"/>
                    </a:lnTo>
                    <a:lnTo>
                      <a:pt x="1359" y="99"/>
                    </a:lnTo>
                    <a:lnTo>
                      <a:pt x="1359" y="50"/>
                    </a:lnTo>
                    <a:lnTo>
                      <a:pt x="1310" y="50"/>
                    </a:lnTo>
                    <a:lnTo>
                      <a:pt x="1284" y="24"/>
                    </a:lnTo>
                    <a:lnTo>
                      <a:pt x="1284" y="50"/>
                    </a:lnTo>
                    <a:lnTo>
                      <a:pt x="1284" y="74"/>
                    </a:lnTo>
                    <a:lnTo>
                      <a:pt x="1284" y="99"/>
                    </a:lnTo>
                    <a:lnTo>
                      <a:pt x="1260" y="99"/>
                    </a:lnTo>
                    <a:lnTo>
                      <a:pt x="1260" y="148"/>
                    </a:lnTo>
                    <a:lnTo>
                      <a:pt x="1235" y="174"/>
                    </a:lnTo>
                    <a:lnTo>
                      <a:pt x="1211" y="174"/>
                    </a:lnTo>
                    <a:lnTo>
                      <a:pt x="1211" y="99"/>
                    </a:lnTo>
                    <a:lnTo>
                      <a:pt x="1111" y="99"/>
                    </a:lnTo>
                    <a:lnTo>
                      <a:pt x="1111" y="123"/>
                    </a:lnTo>
                    <a:lnTo>
                      <a:pt x="1037" y="74"/>
                    </a:lnTo>
                    <a:lnTo>
                      <a:pt x="1037" y="0"/>
                    </a:lnTo>
                    <a:lnTo>
                      <a:pt x="1557" y="0"/>
                    </a:lnTo>
                    <a:lnTo>
                      <a:pt x="1753" y="0"/>
                    </a:lnTo>
                    <a:lnTo>
                      <a:pt x="1753" y="198"/>
                    </a:lnTo>
                    <a:lnTo>
                      <a:pt x="1951" y="198"/>
                    </a:lnTo>
                    <a:lnTo>
                      <a:pt x="1951" y="396"/>
                    </a:lnTo>
                    <a:lnTo>
                      <a:pt x="2248" y="396"/>
                    </a:lnTo>
                    <a:lnTo>
                      <a:pt x="2248" y="544"/>
                    </a:lnTo>
                    <a:lnTo>
                      <a:pt x="2347" y="544"/>
                    </a:lnTo>
                    <a:lnTo>
                      <a:pt x="2322" y="594"/>
                    </a:lnTo>
                    <a:lnTo>
                      <a:pt x="2421" y="594"/>
                    </a:lnTo>
                    <a:lnTo>
                      <a:pt x="2446" y="470"/>
                    </a:lnTo>
                    <a:lnTo>
                      <a:pt x="2347" y="470"/>
                    </a:lnTo>
                    <a:lnTo>
                      <a:pt x="2371" y="396"/>
                    </a:lnTo>
                    <a:lnTo>
                      <a:pt x="2347" y="198"/>
                    </a:lnTo>
                    <a:lnTo>
                      <a:pt x="3705" y="223"/>
                    </a:lnTo>
                    <a:lnTo>
                      <a:pt x="3705" y="396"/>
                    </a:lnTo>
                    <a:lnTo>
                      <a:pt x="3705" y="1012"/>
                    </a:lnTo>
                    <a:close/>
                    <a:moveTo>
                      <a:pt x="3508" y="988"/>
                    </a:moveTo>
                    <a:lnTo>
                      <a:pt x="3508" y="1087"/>
                    </a:lnTo>
                    <a:lnTo>
                      <a:pt x="3607" y="1112"/>
                    </a:lnTo>
                    <a:lnTo>
                      <a:pt x="3607" y="1186"/>
                    </a:lnTo>
                    <a:lnTo>
                      <a:pt x="3705" y="1210"/>
                    </a:lnTo>
                    <a:lnTo>
                      <a:pt x="3705" y="1012"/>
                    </a:lnTo>
                    <a:lnTo>
                      <a:pt x="3508" y="988"/>
                    </a:lnTo>
                    <a:close/>
                  </a:path>
                </a:pathLst>
              </a:custGeom>
              <a:solidFill>
                <a:srgbClr val="DDCCA4"/>
              </a:solidFill>
              <a:ln w="19050" cmpd="sng">
                <a:solidFill>
                  <a:srgbClr val="00DFCA"/>
                </a:solidFill>
                <a:round/>
                <a:headEnd/>
                <a:tailEnd/>
              </a:ln>
            </p:spPr>
            <p:txBody>
              <a:bodyPr/>
              <a:lstStyle/>
              <a:p>
                <a:endParaRPr lang="en-US" dirty="0"/>
              </a:p>
            </p:txBody>
          </p:sp>
          <p:sp>
            <p:nvSpPr>
              <p:cNvPr id="647183" name="Freeform 15"/>
              <p:cNvSpPr>
                <a:spLocks/>
              </p:cNvSpPr>
              <p:nvPr/>
            </p:nvSpPr>
            <p:spPr bwMode="auto">
              <a:xfrm>
                <a:off x="2579" y="1278"/>
                <a:ext cx="148" cy="154"/>
              </a:xfrm>
              <a:custGeom>
                <a:avLst/>
                <a:gdLst/>
                <a:ahLst/>
                <a:cxnLst>
                  <a:cxn ang="0">
                    <a:pos x="0" y="593"/>
                  </a:cxn>
                  <a:cxn ang="0">
                    <a:pos x="0" y="247"/>
                  </a:cxn>
                  <a:cxn ang="0">
                    <a:pos x="25" y="247"/>
                  </a:cxn>
                  <a:cxn ang="0">
                    <a:pos x="25" y="198"/>
                  </a:cxn>
                  <a:cxn ang="0">
                    <a:pos x="0" y="198"/>
                  </a:cxn>
                  <a:cxn ang="0">
                    <a:pos x="25" y="0"/>
                  </a:cxn>
                  <a:cxn ang="0">
                    <a:pos x="419" y="0"/>
                  </a:cxn>
                  <a:cxn ang="0">
                    <a:pos x="419" y="420"/>
                  </a:cxn>
                  <a:cxn ang="0">
                    <a:pos x="518" y="420"/>
                  </a:cxn>
                  <a:cxn ang="0">
                    <a:pos x="518" y="469"/>
                  </a:cxn>
                  <a:cxn ang="0">
                    <a:pos x="592" y="469"/>
                  </a:cxn>
                  <a:cxn ang="0">
                    <a:pos x="592" y="593"/>
                  </a:cxn>
                  <a:cxn ang="0">
                    <a:pos x="296" y="593"/>
                  </a:cxn>
                  <a:cxn ang="0">
                    <a:pos x="321" y="469"/>
                  </a:cxn>
                  <a:cxn ang="0">
                    <a:pos x="370" y="469"/>
                  </a:cxn>
                  <a:cxn ang="0">
                    <a:pos x="370" y="420"/>
                  </a:cxn>
                  <a:cxn ang="0">
                    <a:pos x="321" y="420"/>
                  </a:cxn>
                  <a:cxn ang="0">
                    <a:pos x="321" y="395"/>
                  </a:cxn>
                  <a:cxn ang="0">
                    <a:pos x="247" y="395"/>
                  </a:cxn>
                  <a:cxn ang="0">
                    <a:pos x="247" y="420"/>
                  </a:cxn>
                  <a:cxn ang="0">
                    <a:pos x="221" y="420"/>
                  </a:cxn>
                  <a:cxn ang="0">
                    <a:pos x="221" y="518"/>
                  </a:cxn>
                  <a:cxn ang="0">
                    <a:pos x="123" y="518"/>
                  </a:cxn>
                  <a:cxn ang="0">
                    <a:pos x="221" y="518"/>
                  </a:cxn>
                  <a:cxn ang="0">
                    <a:pos x="221" y="593"/>
                  </a:cxn>
                  <a:cxn ang="0">
                    <a:pos x="49" y="617"/>
                  </a:cxn>
                  <a:cxn ang="0">
                    <a:pos x="49" y="593"/>
                  </a:cxn>
                  <a:cxn ang="0">
                    <a:pos x="0" y="593"/>
                  </a:cxn>
                </a:cxnLst>
                <a:rect l="0" t="0" r="r" b="b"/>
                <a:pathLst>
                  <a:path w="592" h="617">
                    <a:moveTo>
                      <a:pt x="0" y="593"/>
                    </a:moveTo>
                    <a:lnTo>
                      <a:pt x="0" y="247"/>
                    </a:lnTo>
                    <a:lnTo>
                      <a:pt x="25" y="247"/>
                    </a:lnTo>
                    <a:lnTo>
                      <a:pt x="25" y="198"/>
                    </a:lnTo>
                    <a:lnTo>
                      <a:pt x="0" y="198"/>
                    </a:lnTo>
                    <a:lnTo>
                      <a:pt x="25" y="0"/>
                    </a:lnTo>
                    <a:lnTo>
                      <a:pt x="419" y="0"/>
                    </a:lnTo>
                    <a:lnTo>
                      <a:pt x="419" y="420"/>
                    </a:lnTo>
                    <a:lnTo>
                      <a:pt x="518" y="420"/>
                    </a:lnTo>
                    <a:lnTo>
                      <a:pt x="518" y="469"/>
                    </a:lnTo>
                    <a:lnTo>
                      <a:pt x="592" y="469"/>
                    </a:lnTo>
                    <a:lnTo>
                      <a:pt x="592" y="593"/>
                    </a:lnTo>
                    <a:lnTo>
                      <a:pt x="296" y="593"/>
                    </a:lnTo>
                    <a:lnTo>
                      <a:pt x="321" y="469"/>
                    </a:lnTo>
                    <a:lnTo>
                      <a:pt x="370" y="469"/>
                    </a:lnTo>
                    <a:lnTo>
                      <a:pt x="370" y="420"/>
                    </a:lnTo>
                    <a:lnTo>
                      <a:pt x="321" y="420"/>
                    </a:lnTo>
                    <a:lnTo>
                      <a:pt x="321" y="395"/>
                    </a:lnTo>
                    <a:lnTo>
                      <a:pt x="247" y="395"/>
                    </a:lnTo>
                    <a:lnTo>
                      <a:pt x="247" y="420"/>
                    </a:lnTo>
                    <a:lnTo>
                      <a:pt x="221" y="420"/>
                    </a:lnTo>
                    <a:lnTo>
                      <a:pt x="221" y="518"/>
                    </a:lnTo>
                    <a:lnTo>
                      <a:pt x="123" y="518"/>
                    </a:lnTo>
                    <a:lnTo>
                      <a:pt x="221" y="518"/>
                    </a:lnTo>
                    <a:lnTo>
                      <a:pt x="221" y="593"/>
                    </a:lnTo>
                    <a:lnTo>
                      <a:pt x="49" y="617"/>
                    </a:lnTo>
                    <a:lnTo>
                      <a:pt x="49" y="593"/>
                    </a:lnTo>
                    <a:lnTo>
                      <a:pt x="0" y="593"/>
                    </a:lnTo>
                    <a:close/>
                  </a:path>
                </a:pathLst>
              </a:custGeom>
              <a:solidFill>
                <a:srgbClr val="DDCCA4"/>
              </a:solidFill>
              <a:ln w="19050" cmpd="sng">
                <a:solidFill>
                  <a:srgbClr val="00DFCA"/>
                </a:solidFill>
                <a:round/>
                <a:headEnd/>
                <a:tailEnd/>
              </a:ln>
            </p:spPr>
            <p:txBody>
              <a:bodyPr/>
              <a:lstStyle/>
              <a:p>
                <a:endParaRPr lang="en-US" dirty="0"/>
              </a:p>
            </p:txBody>
          </p:sp>
        </p:grpSp>
        <p:sp>
          <p:nvSpPr>
            <p:cNvPr id="647184" name="Freeform 16"/>
            <p:cNvSpPr>
              <a:spLocks/>
            </p:cNvSpPr>
            <p:nvPr/>
          </p:nvSpPr>
          <p:spPr bwMode="auto">
            <a:xfrm>
              <a:off x="3900" y="2062"/>
              <a:ext cx="50" cy="50"/>
            </a:xfrm>
            <a:custGeom>
              <a:avLst/>
              <a:gdLst/>
              <a:ahLst/>
              <a:cxnLst>
                <a:cxn ang="0">
                  <a:pos x="0" y="0"/>
                </a:cxn>
                <a:cxn ang="0">
                  <a:pos x="100" y="0"/>
                </a:cxn>
                <a:cxn ang="0">
                  <a:pos x="100" y="49"/>
                </a:cxn>
                <a:cxn ang="0">
                  <a:pos x="149" y="49"/>
                </a:cxn>
                <a:cxn ang="0">
                  <a:pos x="149" y="74"/>
                </a:cxn>
                <a:cxn ang="0">
                  <a:pos x="198" y="74"/>
                </a:cxn>
                <a:cxn ang="0">
                  <a:pos x="198" y="199"/>
                </a:cxn>
                <a:cxn ang="0">
                  <a:pos x="0" y="199"/>
                </a:cxn>
                <a:cxn ang="0">
                  <a:pos x="0" y="0"/>
                </a:cxn>
              </a:cxnLst>
              <a:rect l="0" t="0" r="r" b="b"/>
              <a:pathLst>
                <a:path w="198" h="199">
                  <a:moveTo>
                    <a:pt x="0" y="0"/>
                  </a:moveTo>
                  <a:lnTo>
                    <a:pt x="100" y="0"/>
                  </a:lnTo>
                  <a:lnTo>
                    <a:pt x="100" y="49"/>
                  </a:lnTo>
                  <a:lnTo>
                    <a:pt x="149" y="49"/>
                  </a:lnTo>
                  <a:lnTo>
                    <a:pt x="149" y="74"/>
                  </a:lnTo>
                  <a:lnTo>
                    <a:pt x="198" y="74"/>
                  </a:lnTo>
                  <a:lnTo>
                    <a:pt x="198" y="199"/>
                  </a:lnTo>
                  <a:lnTo>
                    <a:pt x="0" y="199"/>
                  </a:lnTo>
                  <a:lnTo>
                    <a:pt x="0" y="0"/>
                  </a:lnTo>
                  <a:close/>
                </a:path>
              </a:pathLst>
            </a:custGeom>
            <a:solidFill>
              <a:srgbClr val="DDCCA4"/>
            </a:solidFill>
            <a:ln w="19050" cmpd="sng">
              <a:solidFill>
                <a:srgbClr val="00DFCA"/>
              </a:solidFill>
              <a:round/>
              <a:headEnd/>
              <a:tailEnd/>
            </a:ln>
          </p:spPr>
          <p:txBody>
            <a:bodyPr/>
            <a:lstStyle/>
            <a:p>
              <a:endParaRPr lang="en-US" dirty="0"/>
            </a:p>
          </p:txBody>
        </p:sp>
        <p:sp>
          <p:nvSpPr>
            <p:cNvPr id="647185" name="Rectangle 17"/>
            <p:cNvSpPr>
              <a:spLocks noChangeArrowheads="1"/>
            </p:cNvSpPr>
            <p:nvPr/>
          </p:nvSpPr>
          <p:spPr bwMode="auto">
            <a:xfrm>
              <a:off x="3264" y="2316"/>
              <a:ext cx="18" cy="24"/>
            </a:xfrm>
            <a:prstGeom prst="rect">
              <a:avLst/>
            </a:prstGeom>
            <a:solidFill>
              <a:srgbClr val="DDCCA4"/>
            </a:solidFill>
            <a:ln w="19050">
              <a:solidFill>
                <a:srgbClr val="00DFCA"/>
              </a:solidFill>
              <a:miter lim="800000"/>
              <a:headEnd/>
              <a:tailEnd/>
            </a:ln>
          </p:spPr>
          <p:txBody>
            <a:bodyPr/>
            <a:lstStyle/>
            <a:p>
              <a:endParaRPr lang="en-US" dirty="0"/>
            </a:p>
          </p:txBody>
        </p:sp>
      </p:grpSp>
      <p:sp>
        <p:nvSpPr>
          <p:cNvPr id="647186" name="Freeform 18"/>
          <p:cNvSpPr>
            <a:spLocks/>
          </p:cNvSpPr>
          <p:nvPr/>
        </p:nvSpPr>
        <p:spPr bwMode="auto">
          <a:xfrm>
            <a:off x="5135563" y="5202238"/>
            <a:ext cx="66675" cy="19050"/>
          </a:xfrm>
          <a:custGeom>
            <a:avLst/>
            <a:gdLst/>
            <a:ahLst/>
            <a:cxnLst>
              <a:cxn ang="0">
                <a:pos x="0" y="25"/>
              </a:cxn>
              <a:cxn ang="0">
                <a:pos x="24" y="49"/>
              </a:cxn>
              <a:cxn ang="0">
                <a:pos x="49" y="49"/>
              </a:cxn>
              <a:cxn ang="0">
                <a:pos x="73" y="49"/>
              </a:cxn>
              <a:cxn ang="0">
                <a:pos x="73" y="25"/>
              </a:cxn>
              <a:cxn ang="0">
                <a:pos x="98" y="0"/>
              </a:cxn>
              <a:cxn ang="0">
                <a:pos x="124" y="0"/>
              </a:cxn>
              <a:cxn ang="0">
                <a:pos x="124" y="25"/>
              </a:cxn>
              <a:cxn ang="0">
                <a:pos x="148" y="25"/>
              </a:cxn>
              <a:cxn ang="0">
                <a:pos x="174" y="25"/>
              </a:cxn>
            </a:cxnLst>
            <a:rect l="0" t="0" r="r" b="b"/>
            <a:pathLst>
              <a:path w="174" h="49">
                <a:moveTo>
                  <a:pt x="0" y="25"/>
                </a:moveTo>
                <a:lnTo>
                  <a:pt x="24" y="49"/>
                </a:lnTo>
                <a:lnTo>
                  <a:pt x="49" y="49"/>
                </a:lnTo>
                <a:lnTo>
                  <a:pt x="73" y="49"/>
                </a:lnTo>
                <a:lnTo>
                  <a:pt x="73" y="25"/>
                </a:lnTo>
                <a:lnTo>
                  <a:pt x="98" y="0"/>
                </a:lnTo>
                <a:lnTo>
                  <a:pt x="124" y="0"/>
                </a:lnTo>
                <a:lnTo>
                  <a:pt x="124" y="25"/>
                </a:lnTo>
                <a:lnTo>
                  <a:pt x="148" y="25"/>
                </a:lnTo>
                <a:lnTo>
                  <a:pt x="174" y="25"/>
                </a:lnTo>
              </a:path>
            </a:pathLst>
          </a:custGeom>
          <a:noFill/>
          <a:ln w="3175">
            <a:solidFill>
              <a:srgbClr val="1DB2FB"/>
            </a:solidFill>
            <a:prstDash val="solid"/>
            <a:round/>
            <a:headEnd/>
            <a:tailEnd/>
          </a:ln>
        </p:spPr>
        <p:txBody>
          <a:bodyPr/>
          <a:lstStyle/>
          <a:p>
            <a:endParaRPr lang="en-US" dirty="0"/>
          </a:p>
        </p:txBody>
      </p:sp>
      <p:sp>
        <p:nvSpPr>
          <p:cNvPr id="647187" name="Freeform 19"/>
          <p:cNvSpPr>
            <a:spLocks/>
          </p:cNvSpPr>
          <p:nvPr/>
        </p:nvSpPr>
        <p:spPr bwMode="auto">
          <a:xfrm>
            <a:off x="4989513" y="5221288"/>
            <a:ext cx="115887" cy="98425"/>
          </a:xfrm>
          <a:custGeom>
            <a:avLst/>
            <a:gdLst/>
            <a:ahLst/>
            <a:cxnLst>
              <a:cxn ang="0">
                <a:pos x="0" y="247"/>
              </a:cxn>
              <a:cxn ang="0">
                <a:pos x="26" y="247"/>
              </a:cxn>
              <a:cxn ang="0">
                <a:pos x="50" y="272"/>
              </a:cxn>
              <a:cxn ang="0">
                <a:pos x="75" y="272"/>
              </a:cxn>
              <a:cxn ang="0">
                <a:pos x="99" y="272"/>
              </a:cxn>
              <a:cxn ang="0">
                <a:pos x="124" y="272"/>
              </a:cxn>
              <a:cxn ang="0">
                <a:pos x="149" y="247"/>
              </a:cxn>
              <a:cxn ang="0">
                <a:pos x="149" y="222"/>
              </a:cxn>
              <a:cxn ang="0">
                <a:pos x="173" y="222"/>
              </a:cxn>
              <a:cxn ang="0">
                <a:pos x="173" y="198"/>
              </a:cxn>
              <a:cxn ang="0">
                <a:pos x="173" y="173"/>
              </a:cxn>
              <a:cxn ang="0">
                <a:pos x="198" y="173"/>
              </a:cxn>
              <a:cxn ang="0">
                <a:pos x="248" y="149"/>
              </a:cxn>
              <a:cxn ang="0">
                <a:pos x="248" y="123"/>
              </a:cxn>
              <a:cxn ang="0">
                <a:pos x="272" y="99"/>
              </a:cxn>
              <a:cxn ang="0">
                <a:pos x="272" y="49"/>
              </a:cxn>
              <a:cxn ang="0">
                <a:pos x="297" y="25"/>
              </a:cxn>
              <a:cxn ang="0">
                <a:pos x="297" y="0"/>
              </a:cxn>
            </a:cxnLst>
            <a:rect l="0" t="0" r="r" b="b"/>
            <a:pathLst>
              <a:path w="297" h="272">
                <a:moveTo>
                  <a:pt x="0" y="247"/>
                </a:moveTo>
                <a:lnTo>
                  <a:pt x="26" y="247"/>
                </a:lnTo>
                <a:lnTo>
                  <a:pt x="50" y="272"/>
                </a:lnTo>
                <a:lnTo>
                  <a:pt x="75" y="272"/>
                </a:lnTo>
                <a:lnTo>
                  <a:pt x="99" y="272"/>
                </a:lnTo>
                <a:lnTo>
                  <a:pt x="124" y="272"/>
                </a:lnTo>
                <a:lnTo>
                  <a:pt x="149" y="247"/>
                </a:lnTo>
                <a:lnTo>
                  <a:pt x="149" y="222"/>
                </a:lnTo>
                <a:lnTo>
                  <a:pt x="173" y="222"/>
                </a:lnTo>
                <a:lnTo>
                  <a:pt x="173" y="198"/>
                </a:lnTo>
                <a:lnTo>
                  <a:pt x="173" y="173"/>
                </a:lnTo>
                <a:lnTo>
                  <a:pt x="198" y="173"/>
                </a:lnTo>
                <a:lnTo>
                  <a:pt x="248" y="149"/>
                </a:lnTo>
                <a:lnTo>
                  <a:pt x="248" y="123"/>
                </a:lnTo>
                <a:lnTo>
                  <a:pt x="272" y="99"/>
                </a:lnTo>
                <a:lnTo>
                  <a:pt x="272" y="49"/>
                </a:lnTo>
                <a:lnTo>
                  <a:pt x="297" y="25"/>
                </a:lnTo>
                <a:lnTo>
                  <a:pt x="297" y="0"/>
                </a:lnTo>
              </a:path>
            </a:pathLst>
          </a:custGeom>
          <a:noFill/>
          <a:ln w="3175">
            <a:solidFill>
              <a:srgbClr val="1DB2FB"/>
            </a:solidFill>
            <a:prstDash val="solid"/>
            <a:round/>
            <a:headEnd/>
            <a:tailEnd/>
          </a:ln>
        </p:spPr>
        <p:txBody>
          <a:bodyPr/>
          <a:lstStyle/>
          <a:p>
            <a:endParaRPr lang="en-US" dirty="0"/>
          </a:p>
        </p:txBody>
      </p:sp>
      <p:sp>
        <p:nvSpPr>
          <p:cNvPr id="647188" name="Freeform 20"/>
          <p:cNvSpPr>
            <a:spLocks/>
          </p:cNvSpPr>
          <p:nvPr/>
        </p:nvSpPr>
        <p:spPr bwMode="auto">
          <a:xfrm>
            <a:off x="5105400" y="5211763"/>
            <a:ext cx="30163" cy="9525"/>
          </a:xfrm>
          <a:custGeom>
            <a:avLst/>
            <a:gdLst/>
            <a:ahLst/>
            <a:cxnLst>
              <a:cxn ang="0">
                <a:pos x="0" y="24"/>
              </a:cxn>
              <a:cxn ang="0">
                <a:pos x="0" y="0"/>
              </a:cxn>
              <a:cxn ang="0">
                <a:pos x="49" y="0"/>
              </a:cxn>
              <a:cxn ang="0">
                <a:pos x="74" y="0"/>
              </a:cxn>
            </a:cxnLst>
            <a:rect l="0" t="0" r="r" b="b"/>
            <a:pathLst>
              <a:path w="74" h="24">
                <a:moveTo>
                  <a:pt x="0" y="24"/>
                </a:moveTo>
                <a:lnTo>
                  <a:pt x="0" y="0"/>
                </a:lnTo>
                <a:lnTo>
                  <a:pt x="49" y="0"/>
                </a:lnTo>
                <a:lnTo>
                  <a:pt x="74" y="0"/>
                </a:lnTo>
              </a:path>
            </a:pathLst>
          </a:custGeom>
          <a:noFill/>
          <a:ln w="3175">
            <a:solidFill>
              <a:srgbClr val="1DB2FB"/>
            </a:solidFill>
            <a:prstDash val="solid"/>
            <a:round/>
            <a:headEnd/>
            <a:tailEnd/>
          </a:ln>
        </p:spPr>
        <p:txBody>
          <a:bodyPr/>
          <a:lstStyle/>
          <a:p>
            <a:endParaRPr lang="en-US" dirty="0"/>
          </a:p>
        </p:txBody>
      </p:sp>
      <p:grpSp>
        <p:nvGrpSpPr>
          <p:cNvPr id="6" name="Group 21"/>
          <p:cNvGrpSpPr>
            <a:grpSpLocks/>
          </p:cNvGrpSpPr>
          <p:nvPr/>
        </p:nvGrpSpPr>
        <p:grpSpPr bwMode="auto">
          <a:xfrm>
            <a:off x="4814888" y="2562225"/>
            <a:ext cx="2995612" cy="2033588"/>
            <a:chOff x="2813" y="1574"/>
            <a:chExt cx="1911" cy="1404"/>
          </a:xfrm>
        </p:grpSpPr>
        <p:sp>
          <p:nvSpPr>
            <p:cNvPr id="647190" name="Freeform 22"/>
            <p:cNvSpPr>
              <a:spLocks/>
            </p:cNvSpPr>
            <p:nvPr/>
          </p:nvSpPr>
          <p:spPr bwMode="auto">
            <a:xfrm>
              <a:off x="3443" y="2804"/>
              <a:ext cx="31" cy="36"/>
            </a:xfrm>
            <a:custGeom>
              <a:avLst/>
              <a:gdLst/>
              <a:ahLst/>
              <a:cxnLst>
                <a:cxn ang="0">
                  <a:pos x="0" y="148"/>
                </a:cxn>
                <a:cxn ang="0">
                  <a:pos x="50" y="124"/>
                </a:cxn>
                <a:cxn ang="0">
                  <a:pos x="75" y="74"/>
                </a:cxn>
                <a:cxn ang="0">
                  <a:pos x="99" y="25"/>
                </a:cxn>
                <a:cxn ang="0">
                  <a:pos x="124" y="0"/>
                </a:cxn>
              </a:cxnLst>
              <a:rect l="0" t="0" r="r" b="b"/>
              <a:pathLst>
                <a:path w="124" h="148">
                  <a:moveTo>
                    <a:pt x="0" y="148"/>
                  </a:moveTo>
                  <a:lnTo>
                    <a:pt x="50" y="124"/>
                  </a:lnTo>
                  <a:lnTo>
                    <a:pt x="75" y="74"/>
                  </a:lnTo>
                  <a:lnTo>
                    <a:pt x="99" y="25"/>
                  </a:lnTo>
                  <a:lnTo>
                    <a:pt x="124" y="0"/>
                  </a:lnTo>
                </a:path>
              </a:pathLst>
            </a:custGeom>
            <a:noFill/>
            <a:ln w="3175">
              <a:solidFill>
                <a:srgbClr val="1DB2FB"/>
              </a:solidFill>
              <a:prstDash val="solid"/>
              <a:round/>
              <a:headEnd/>
              <a:tailEnd/>
            </a:ln>
          </p:spPr>
          <p:txBody>
            <a:bodyPr/>
            <a:lstStyle/>
            <a:p>
              <a:endParaRPr lang="en-US" dirty="0"/>
            </a:p>
          </p:txBody>
        </p:sp>
        <p:sp>
          <p:nvSpPr>
            <p:cNvPr id="647191" name="Line 23"/>
            <p:cNvSpPr>
              <a:spLocks noChangeShapeType="1"/>
            </p:cNvSpPr>
            <p:nvPr/>
          </p:nvSpPr>
          <p:spPr bwMode="auto">
            <a:xfrm flipH="1">
              <a:off x="3844" y="2840"/>
              <a:ext cx="7" cy="1"/>
            </a:xfrm>
            <a:prstGeom prst="line">
              <a:avLst/>
            </a:prstGeom>
            <a:noFill/>
            <a:ln w="3175">
              <a:solidFill>
                <a:srgbClr val="1DB2FB"/>
              </a:solidFill>
              <a:round/>
              <a:headEnd/>
              <a:tailEnd/>
            </a:ln>
          </p:spPr>
          <p:txBody>
            <a:bodyPr/>
            <a:lstStyle/>
            <a:p>
              <a:endParaRPr lang="en-US" dirty="0"/>
            </a:p>
          </p:txBody>
        </p:sp>
        <p:sp>
          <p:nvSpPr>
            <p:cNvPr id="647192" name="Line 24"/>
            <p:cNvSpPr>
              <a:spLocks noChangeShapeType="1"/>
            </p:cNvSpPr>
            <p:nvPr/>
          </p:nvSpPr>
          <p:spPr bwMode="auto">
            <a:xfrm>
              <a:off x="3838" y="2834"/>
              <a:ext cx="6" cy="6"/>
            </a:xfrm>
            <a:prstGeom prst="line">
              <a:avLst/>
            </a:prstGeom>
            <a:noFill/>
            <a:ln w="3175">
              <a:solidFill>
                <a:srgbClr val="1DB2FB"/>
              </a:solidFill>
              <a:round/>
              <a:headEnd/>
              <a:tailEnd/>
            </a:ln>
          </p:spPr>
          <p:txBody>
            <a:bodyPr/>
            <a:lstStyle/>
            <a:p>
              <a:endParaRPr lang="en-US" dirty="0"/>
            </a:p>
          </p:txBody>
        </p:sp>
        <p:sp>
          <p:nvSpPr>
            <p:cNvPr id="647193" name="Line 25"/>
            <p:cNvSpPr>
              <a:spLocks noChangeShapeType="1"/>
            </p:cNvSpPr>
            <p:nvPr/>
          </p:nvSpPr>
          <p:spPr bwMode="auto">
            <a:xfrm>
              <a:off x="3832" y="2834"/>
              <a:ext cx="6" cy="1"/>
            </a:xfrm>
            <a:prstGeom prst="line">
              <a:avLst/>
            </a:prstGeom>
            <a:noFill/>
            <a:ln w="3175">
              <a:solidFill>
                <a:srgbClr val="1DB2FB"/>
              </a:solidFill>
              <a:round/>
              <a:headEnd/>
              <a:tailEnd/>
            </a:ln>
          </p:spPr>
          <p:txBody>
            <a:bodyPr/>
            <a:lstStyle/>
            <a:p>
              <a:endParaRPr lang="en-US" dirty="0"/>
            </a:p>
          </p:txBody>
        </p:sp>
        <p:sp>
          <p:nvSpPr>
            <p:cNvPr id="647194" name="Freeform 26"/>
            <p:cNvSpPr>
              <a:spLocks/>
            </p:cNvSpPr>
            <p:nvPr/>
          </p:nvSpPr>
          <p:spPr bwMode="auto">
            <a:xfrm>
              <a:off x="3820" y="2828"/>
              <a:ext cx="12" cy="6"/>
            </a:xfrm>
            <a:custGeom>
              <a:avLst/>
              <a:gdLst/>
              <a:ahLst/>
              <a:cxnLst>
                <a:cxn ang="0">
                  <a:pos x="0" y="0"/>
                </a:cxn>
                <a:cxn ang="0">
                  <a:pos x="25" y="26"/>
                </a:cxn>
                <a:cxn ang="0">
                  <a:pos x="49" y="26"/>
                </a:cxn>
              </a:cxnLst>
              <a:rect l="0" t="0" r="r" b="b"/>
              <a:pathLst>
                <a:path w="49" h="26">
                  <a:moveTo>
                    <a:pt x="0" y="0"/>
                  </a:moveTo>
                  <a:lnTo>
                    <a:pt x="25" y="26"/>
                  </a:lnTo>
                  <a:lnTo>
                    <a:pt x="49" y="26"/>
                  </a:lnTo>
                </a:path>
              </a:pathLst>
            </a:custGeom>
            <a:noFill/>
            <a:ln w="3175">
              <a:solidFill>
                <a:srgbClr val="1DB2FB"/>
              </a:solidFill>
              <a:prstDash val="solid"/>
              <a:round/>
              <a:headEnd/>
              <a:tailEnd/>
            </a:ln>
          </p:spPr>
          <p:txBody>
            <a:bodyPr/>
            <a:lstStyle/>
            <a:p>
              <a:endParaRPr lang="en-US" dirty="0"/>
            </a:p>
          </p:txBody>
        </p:sp>
        <p:sp>
          <p:nvSpPr>
            <p:cNvPr id="647195" name="Freeform 27"/>
            <p:cNvSpPr>
              <a:spLocks/>
            </p:cNvSpPr>
            <p:nvPr/>
          </p:nvSpPr>
          <p:spPr bwMode="auto">
            <a:xfrm>
              <a:off x="3659" y="2773"/>
              <a:ext cx="161" cy="55"/>
            </a:xfrm>
            <a:custGeom>
              <a:avLst/>
              <a:gdLst/>
              <a:ahLst/>
              <a:cxnLst>
                <a:cxn ang="0">
                  <a:pos x="642" y="221"/>
                </a:cxn>
                <a:cxn ang="0">
                  <a:pos x="617" y="197"/>
                </a:cxn>
                <a:cxn ang="0">
                  <a:pos x="593" y="197"/>
                </a:cxn>
                <a:cxn ang="0">
                  <a:pos x="568" y="172"/>
                </a:cxn>
                <a:cxn ang="0">
                  <a:pos x="544" y="172"/>
                </a:cxn>
                <a:cxn ang="0">
                  <a:pos x="518" y="172"/>
                </a:cxn>
                <a:cxn ang="0">
                  <a:pos x="469" y="148"/>
                </a:cxn>
                <a:cxn ang="0">
                  <a:pos x="420" y="148"/>
                </a:cxn>
                <a:cxn ang="0">
                  <a:pos x="395" y="148"/>
                </a:cxn>
                <a:cxn ang="0">
                  <a:pos x="395" y="123"/>
                </a:cxn>
                <a:cxn ang="0">
                  <a:pos x="371" y="123"/>
                </a:cxn>
                <a:cxn ang="0">
                  <a:pos x="371" y="98"/>
                </a:cxn>
                <a:cxn ang="0">
                  <a:pos x="346" y="98"/>
                </a:cxn>
                <a:cxn ang="0">
                  <a:pos x="322" y="74"/>
                </a:cxn>
                <a:cxn ang="0">
                  <a:pos x="297" y="74"/>
                </a:cxn>
                <a:cxn ang="0">
                  <a:pos x="271" y="49"/>
                </a:cxn>
                <a:cxn ang="0">
                  <a:pos x="247" y="74"/>
                </a:cxn>
                <a:cxn ang="0">
                  <a:pos x="198" y="74"/>
                </a:cxn>
                <a:cxn ang="0">
                  <a:pos x="173" y="74"/>
                </a:cxn>
                <a:cxn ang="0">
                  <a:pos x="149" y="74"/>
                </a:cxn>
                <a:cxn ang="0">
                  <a:pos x="124" y="74"/>
                </a:cxn>
                <a:cxn ang="0">
                  <a:pos x="99" y="74"/>
                </a:cxn>
                <a:cxn ang="0">
                  <a:pos x="75" y="49"/>
                </a:cxn>
                <a:cxn ang="0">
                  <a:pos x="49" y="25"/>
                </a:cxn>
                <a:cxn ang="0">
                  <a:pos x="25" y="25"/>
                </a:cxn>
                <a:cxn ang="0">
                  <a:pos x="0" y="0"/>
                </a:cxn>
              </a:cxnLst>
              <a:rect l="0" t="0" r="r" b="b"/>
              <a:pathLst>
                <a:path w="642" h="221">
                  <a:moveTo>
                    <a:pt x="642" y="221"/>
                  </a:moveTo>
                  <a:lnTo>
                    <a:pt x="617" y="197"/>
                  </a:lnTo>
                  <a:lnTo>
                    <a:pt x="593" y="197"/>
                  </a:lnTo>
                  <a:lnTo>
                    <a:pt x="568" y="172"/>
                  </a:lnTo>
                  <a:lnTo>
                    <a:pt x="544" y="172"/>
                  </a:lnTo>
                  <a:lnTo>
                    <a:pt x="518" y="172"/>
                  </a:lnTo>
                  <a:lnTo>
                    <a:pt x="469" y="148"/>
                  </a:lnTo>
                  <a:lnTo>
                    <a:pt x="420" y="148"/>
                  </a:lnTo>
                  <a:lnTo>
                    <a:pt x="395" y="148"/>
                  </a:lnTo>
                  <a:lnTo>
                    <a:pt x="395" y="123"/>
                  </a:lnTo>
                  <a:lnTo>
                    <a:pt x="371" y="123"/>
                  </a:lnTo>
                  <a:lnTo>
                    <a:pt x="371" y="98"/>
                  </a:lnTo>
                  <a:lnTo>
                    <a:pt x="346" y="98"/>
                  </a:lnTo>
                  <a:lnTo>
                    <a:pt x="322" y="74"/>
                  </a:lnTo>
                  <a:lnTo>
                    <a:pt x="297" y="74"/>
                  </a:lnTo>
                  <a:lnTo>
                    <a:pt x="271" y="49"/>
                  </a:lnTo>
                  <a:lnTo>
                    <a:pt x="247" y="74"/>
                  </a:lnTo>
                  <a:lnTo>
                    <a:pt x="198" y="74"/>
                  </a:lnTo>
                  <a:lnTo>
                    <a:pt x="173" y="74"/>
                  </a:lnTo>
                  <a:lnTo>
                    <a:pt x="149" y="74"/>
                  </a:lnTo>
                  <a:lnTo>
                    <a:pt x="124" y="74"/>
                  </a:lnTo>
                  <a:lnTo>
                    <a:pt x="99" y="74"/>
                  </a:lnTo>
                  <a:lnTo>
                    <a:pt x="75" y="49"/>
                  </a:lnTo>
                  <a:lnTo>
                    <a:pt x="49" y="25"/>
                  </a:ln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196" name="Freeform 28"/>
            <p:cNvSpPr>
              <a:spLocks/>
            </p:cNvSpPr>
            <p:nvPr/>
          </p:nvSpPr>
          <p:spPr bwMode="auto">
            <a:xfrm>
              <a:off x="3474" y="2785"/>
              <a:ext cx="19" cy="19"/>
            </a:xfrm>
            <a:custGeom>
              <a:avLst/>
              <a:gdLst/>
              <a:ahLst/>
              <a:cxnLst>
                <a:cxn ang="0">
                  <a:pos x="0" y="74"/>
                </a:cxn>
                <a:cxn ang="0">
                  <a:pos x="49" y="49"/>
                </a:cxn>
                <a:cxn ang="0">
                  <a:pos x="74" y="0"/>
                </a:cxn>
              </a:cxnLst>
              <a:rect l="0" t="0" r="r" b="b"/>
              <a:pathLst>
                <a:path w="74" h="74">
                  <a:moveTo>
                    <a:pt x="0" y="74"/>
                  </a:moveTo>
                  <a:lnTo>
                    <a:pt x="49" y="49"/>
                  </a:lnTo>
                  <a:lnTo>
                    <a:pt x="74" y="0"/>
                  </a:lnTo>
                </a:path>
              </a:pathLst>
            </a:custGeom>
            <a:noFill/>
            <a:ln w="3175">
              <a:solidFill>
                <a:srgbClr val="1DB2FB"/>
              </a:solidFill>
              <a:prstDash val="solid"/>
              <a:round/>
              <a:headEnd/>
              <a:tailEnd/>
            </a:ln>
          </p:spPr>
          <p:txBody>
            <a:bodyPr/>
            <a:lstStyle/>
            <a:p>
              <a:endParaRPr lang="en-US" dirty="0"/>
            </a:p>
          </p:txBody>
        </p:sp>
        <p:sp>
          <p:nvSpPr>
            <p:cNvPr id="647197" name="Freeform 29"/>
            <p:cNvSpPr>
              <a:spLocks/>
            </p:cNvSpPr>
            <p:nvPr/>
          </p:nvSpPr>
          <p:spPr bwMode="auto">
            <a:xfrm>
              <a:off x="3493" y="2748"/>
              <a:ext cx="166" cy="37"/>
            </a:xfrm>
            <a:custGeom>
              <a:avLst/>
              <a:gdLst/>
              <a:ahLst/>
              <a:cxnLst>
                <a:cxn ang="0">
                  <a:pos x="0" y="148"/>
                </a:cxn>
                <a:cxn ang="0">
                  <a:pos x="24" y="124"/>
                </a:cxn>
                <a:cxn ang="0">
                  <a:pos x="222" y="49"/>
                </a:cxn>
                <a:cxn ang="0">
                  <a:pos x="346" y="0"/>
                </a:cxn>
                <a:cxn ang="0">
                  <a:pos x="444" y="0"/>
                </a:cxn>
                <a:cxn ang="0">
                  <a:pos x="495" y="0"/>
                </a:cxn>
                <a:cxn ang="0">
                  <a:pos x="667" y="99"/>
                </a:cxn>
              </a:cxnLst>
              <a:rect l="0" t="0" r="r" b="b"/>
              <a:pathLst>
                <a:path w="667" h="148">
                  <a:moveTo>
                    <a:pt x="0" y="148"/>
                  </a:moveTo>
                  <a:lnTo>
                    <a:pt x="24" y="124"/>
                  </a:lnTo>
                  <a:lnTo>
                    <a:pt x="222" y="49"/>
                  </a:lnTo>
                  <a:lnTo>
                    <a:pt x="346" y="0"/>
                  </a:lnTo>
                  <a:lnTo>
                    <a:pt x="444" y="0"/>
                  </a:lnTo>
                  <a:lnTo>
                    <a:pt x="495" y="0"/>
                  </a:lnTo>
                  <a:lnTo>
                    <a:pt x="667" y="99"/>
                  </a:lnTo>
                </a:path>
              </a:pathLst>
            </a:custGeom>
            <a:noFill/>
            <a:ln w="3175">
              <a:solidFill>
                <a:srgbClr val="1DB2FB"/>
              </a:solidFill>
              <a:prstDash val="solid"/>
              <a:round/>
              <a:headEnd/>
              <a:tailEnd/>
            </a:ln>
          </p:spPr>
          <p:txBody>
            <a:bodyPr/>
            <a:lstStyle/>
            <a:p>
              <a:endParaRPr lang="en-US" dirty="0"/>
            </a:p>
          </p:txBody>
        </p:sp>
        <p:sp>
          <p:nvSpPr>
            <p:cNvPr id="647198" name="Freeform 30"/>
            <p:cNvSpPr>
              <a:spLocks/>
            </p:cNvSpPr>
            <p:nvPr/>
          </p:nvSpPr>
          <p:spPr bwMode="auto">
            <a:xfrm>
              <a:off x="4719" y="2970"/>
              <a:ext cx="5" cy="8"/>
            </a:xfrm>
            <a:custGeom>
              <a:avLst/>
              <a:gdLst/>
              <a:ahLst/>
              <a:cxnLst>
                <a:cxn ang="0">
                  <a:pos x="13" y="16"/>
                </a:cxn>
                <a:cxn ang="0">
                  <a:pos x="17" y="24"/>
                </a:cxn>
                <a:cxn ang="0">
                  <a:pos x="17" y="0"/>
                </a:cxn>
                <a:cxn ang="0">
                  <a:pos x="0" y="0"/>
                </a:cxn>
                <a:cxn ang="0">
                  <a:pos x="0" y="24"/>
                </a:cxn>
                <a:cxn ang="0">
                  <a:pos x="5" y="32"/>
                </a:cxn>
                <a:cxn ang="0">
                  <a:pos x="0" y="24"/>
                </a:cxn>
                <a:cxn ang="0">
                  <a:pos x="0" y="29"/>
                </a:cxn>
                <a:cxn ang="0">
                  <a:pos x="5" y="32"/>
                </a:cxn>
                <a:cxn ang="0">
                  <a:pos x="13" y="16"/>
                </a:cxn>
              </a:cxnLst>
              <a:rect l="0" t="0" r="r" b="b"/>
              <a:pathLst>
                <a:path w="17" h="32">
                  <a:moveTo>
                    <a:pt x="13" y="16"/>
                  </a:moveTo>
                  <a:lnTo>
                    <a:pt x="17" y="24"/>
                  </a:lnTo>
                  <a:lnTo>
                    <a:pt x="17" y="0"/>
                  </a:lnTo>
                  <a:lnTo>
                    <a:pt x="0" y="0"/>
                  </a:lnTo>
                  <a:lnTo>
                    <a:pt x="0" y="24"/>
                  </a:lnTo>
                  <a:lnTo>
                    <a:pt x="5" y="32"/>
                  </a:lnTo>
                  <a:lnTo>
                    <a:pt x="0" y="24"/>
                  </a:lnTo>
                  <a:lnTo>
                    <a:pt x="0" y="29"/>
                  </a:lnTo>
                  <a:lnTo>
                    <a:pt x="5" y="32"/>
                  </a:lnTo>
                  <a:lnTo>
                    <a:pt x="13" y="16"/>
                  </a:lnTo>
                  <a:close/>
                </a:path>
              </a:pathLst>
            </a:custGeom>
            <a:noFill/>
            <a:ln w="3175">
              <a:solidFill>
                <a:srgbClr val="1DB2FB"/>
              </a:solidFill>
              <a:prstDash val="solid"/>
              <a:round/>
              <a:headEnd/>
              <a:tailEnd/>
            </a:ln>
          </p:spPr>
          <p:txBody>
            <a:bodyPr/>
            <a:lstStyle/>
            <a:p>
              <a:endParaRPr lang="en-US" dirty="0"/>
            </a:p>
          </p:txBody>
        </p:sp>
        <p:sp>
          <p:nvSpPr>
            <p:cNvPr id="647199" name="Freeform 31"/>
            <p:cNvSpPr>
              <a:spLocks/>
            </p:cNvSpPr>
            <p:nvPr/>
          </p:nvSpPr>
          <p:spPr bwMode="auto">
            <a:xfrm>
              <a:off x="4719" y="2964"/>
              <a:ext cx="5" cy="6"/>
            </a:xfrm>
            <a:custGeom>
              <a:avLst/>
              <a:gdLst/>
              <a:ahLst/>
              <a:cxnLst>
                <a:cxn ang="0">
                  <a:pos x="17" y="25"/>
                </a:cxn>
                <a:cxn ang="0">
                  <a:pos x="17" y="25"/>
                </a:cxn>
                <a:cxn ang="0">
                  <a:pos x="17" y="0"/>
                </a:cxn>
                <a:cxn ang="0">
                  <a:pos x="0" y="0"/>
                </a:cxn>
                <a:cxn ang="0">
                  <a:pos x="0" y="25"/>
                </a:cxn>
                <a:cxn ang="0">
                  <a:pos x="0" y="25"/>
                </a:cxn>
                <a:cxn ang="0">
                  <a:pos x="17" y="25"/>
                </a:cxn>
                <a:cxn ang="0">
                  <a:pos x="17" y="25"/>
                </a:cxn>
                <a:cxn ang="0">
                  <a:pos x="17" y="25"/>
                </a:cxn>
              </a:cxnLst>
              <a:rect l="0" t="0" r="r" b="b"/>
              <a:pathLst>
                <a:path w="17" h="25">
                  <a:moveTo>
                    <a:pt x="17" y="25"/>
                  </a:moveTo>
                  <a:lnTo>
                    <a:pt x="17" y="25"/>
                  </a:lnTo>
                  <a:lnTo>
                    <a:pt x="17" y="0"/>
                  </a:lnTo>
                  <a:lnTo>
                    <a:pt x="0" y="0"/>
                  </a:lnTo>
                  <a:lnTo>
                    <a:pt x="0" y="25"/>
                  </a:lnTo>
                  <a:lnTo>
                    <a:pt x="0" y="25"/>
                  </a:lnTo>
                  <a:lnTo>
                    <a:pt x="17" y="25"/>
                  </a:lnTo>
                  <a:lnTo>
                    <a:pt x="17" y="25"/>
                  </a:lnTo>
                  <a:lnTo>
                    <a:pt x="17" y="25"/>
                  </a:lnTo>
                  <a:close/>
                </a:path>
              </a:pathLst>
            </a:custGeom>
            <a:noFill/>
            <a:ln w="3175">
              <a:solidFill>
                <a:srgbClr val="1DB2FB"/>
              </a:solidFill>
              <a:prstDash val="solid"/>
              <a:round/>
              <a:headEnd/>
              <a:tailEnd/>
            </a:ln>
          </p:spPr>
          <p:txBody>
            <a:bodyPr/>
            <a:lstStyle/>
            <a:p>
              <a:endParaRPr lang="en-US" dirty="0"/>
            </a:p>
          </p:txBody>
        </p:sp>
        <p:sp>
          <p:nvSpPr>
            <p:cNvPr id="647200" name="Freeform 32"/>
            <p:cNvSpPr>
              <a:spLocks/>
            </p:cNvSpPr>
            <p:nvPr/>
          </p:nvSpPr>
          <p:spPr bwMode="auto">
            <a:xfrm>
              <a:off x="4719" y="2958"/>
              <a:ext cx="5" cy="6"/>
            </a:xfrm>
            <a:custGeom>
              <a:avLst/>
              <a:gdLst/>
              <a:ahLst/>
              <a:cxnLst>
                <a:cxn ang="0">
                  <a:pos x="17" y="24"/>
                </a:cxn>
                <a:cxn ang="0">
                  <a:pos x="17" y="24"/>
                </a:cxn>
                <a:cxn ang="0">
                  <a:pos x="17" y="0"/>
                </a:cxn>
                <a:cxn ang="0">
                  <a:pos x="0" y="0"/>
                </a:cxn>
                <a:cxn ang="0">
                  <a:pos x="0" y="24"/>
                </a:cxn>
                <a:cxn ang="0">
                  <a:pos x="0" y="24"/>
                </a:cxn>
                <a:cxn ang="0">
                  <a:pos x="17" y="24"/>
                </a:cxn>
                <a:cxn ang="0">
                  <a:pos x="17" y="24"/>
                </a:cxn>
                <a:cxn ang="0">
                  <a:pos x="17" y="24"/>
                </a:cxn>
              </a:cxnLst>
              <a:rect l="0" t="0" r="r" b="b"/>
              <a:pathLst>
                <a:path w="17" h="24">
                  <a:moveTo>
                    <a:pt x="17" y="24"/>
                  </a:moveTo>
                  <a:lnTo>
                    <a:pt x="17" y="24"/>
                  </a:lnTo>
                  <a:lnTo>
                    <a:pt x="17" y="0"/>
                  </a:lnTo>
                  <a:lnTo>
                    <a:pt x="0" y="0"/>
                  </a:lnTo>
                  <a:lnTo>
                    <a:pt x="0" y="24"/>
                  </a:lnTo>
                  <a:lnTo>
                    <a:pt x="0" y="24"/>
                  </a:lnTo>
                  <a:lnTo>
                    <a:pt x="17" y="24"/>
                  </a:lnTo>
                  <a:lnTo>
                    <a:pt x="17" y="24"/>
                  </a:lnTo>
                  <a:lnTo>
                    <a:pt x="17" y="24"/>
                  </a:lnTo>
                  <a:close/>
                </a:path>
              </a:pathLst>
            </a:custGeom>
            <a:noFill/>
            <a:ln w="3175">
              <a:solidFill>
                <a:srgbClr val="1DB2FB"/>
              </a:solidFill>
              <a:prstDash val="solid"/>
              <a:round/>
              <a:headEnd/>
              <a:tailEnd/>
            </a:ln>
          </p:spPr>
          <p:txBody>
            <a:bodyPr/>
            <a:lstStyle/>
            <a:p>
              <a:endParaRPr lang="en-US" dirty="0"/>
            </a:p>
          </p:txBody>
        </p:sp>
        <p:sp>
          <p:nvSpPr>
            <p:cNvPr id="647201" name="Line 33"/>
            <p:cNvSpPr>
              <a:spLocks noChangeShapeType="1"/>
            </p:cNvSpPr>
            <p:nvPr/>
          </p:nvSpPr>
          <p:spPr bwMode="auto">
            <a:xfrm flipH="1">
              <a:off x="3054" y="2044"/>
              <a:ext cx="6" cy="1"/>
            </a:xfrm>
            <a:prstGeom prst="line">
              <a:avLst/>
            </a:prstGeom>
            <a:noFill/>
            <a:ln w="3175">
              <a:solidFill>
                <a:srgbClr val="1DB2FB"/>
              </a:solidFill>
              <a:round/>
              <a:headEnd/>
              <a:tailEnd/>
            </a:ln>
          </p:spPr>
          <p:txBody>
            <a:bodyPr/>
            <a:lstStyle/>
            <a:p>
              <a:endParaRPr lang="en-US" dirty="0"/>
            </a:p>
          </p:txBody>
        </p:sp>
        <p:sp>
          <p:nvSpPr>
            <p:cNvPr id="647202" name="Line 34"/>
            <p:cNvSpPr>
              <a:spLocks noChangeShapeType="1"/>
            </p:cNvSpPr>
            <p:nvPr/>
          </p:nvSpPr>
          <p:spPr bwMode="auto">
            <a:xfrm flipV="1">
              <a:off x="3042" y="2038"/>
              <a:ext cx="1" cy="6"/>
            </a:xfrm>
            <a:prstGeom prst="line">
              <a:avLst/>
            </a:prstGeom>
            <a:noFill/>
            <a:ln w="3175">
              <a:solidFill>
                <a:srgbClr val="1DB2FB"/>
              </a:solidFill>
              <a:round/>
              <a:headEnd/>
              <a:tailEnd/>
            </a:ln>
          </p:spPr>
          <p:txBody>
            <a:bodyPr/>
            <a:lstStyle/>
            <a:p>
              <a:endParaRPr lang="en-US" dirty="0"/>
            </a:p>
          </p:txBody>
        </p:sp>
        <p:sp>
          <p:nvSpPr>
            <p:cNvPr id="647203" name="Freeform 35"/>
            <p:cNvSpPr>
              <a:spLocks/>
            </p:cNvSpPr>
            <p:nvPr/>
          </p:nvSpPr>
          <p:spPr bwMode="auto">
            <a:xfrm>
              <a:off x="3042" y="1976"/>
              <a:ext cx="12" cy="62"/>
            </a:xfrm>
            <a:custGeom>
              <a:avLst/>
              <a:gdLst/>
              <a:ahLst/>
              <a:cxnLst>
                <a:cxn ang="0">
                  <a:pos x="26" y="221"/>
                </a:cxn>
                <a:cxn ang="0">
                  <a:pos x="0" y="247"/>
                </a:cxn>
                <a:cxn ang="0">
                  <a:pos x="26" y="221"/>
                </a:cxn>
                <a:cxn ang="0">
                  <a:pos x="26" y="24"/>
                </a:cxn>
                <a:cxn ang="0">
                  <a:pos x="50" y="0"/>
                </a:cxn>
                <a:cxn ang="0">
                  <a:pos x="50" y="24"/>
                </a:cxn>
                <a:cxn ang="0">
                  <a:pos x="26" y="24"/>
                </a:cxn>
                <a:cxn ang="0">
                  <a:pos x="26" y="172"/>
                </a:cxn>
                <a:cxn ang="0">
                  <a:pos x="26" y="221"/>
                </a:cxn>
              </a:cxnLst>
              <a:rect l="0" t="0" r="r" b="b"/>
              <a:pathLst>
                <a:path w="50" h="247">
                  <a:moveTo>
                    <a:pt x="26" y="221"/>
                  </a:moveTo>
                  <a:lnTo>
                    <a:pt x="0" y="247"/>
                  </a:lnTo>
                  <a:lnTo>
                    <a:pt x="26" y="221"/>
                  </a:lnTo>
                  <a:lnTo>
                    <a:pt x="26" y="24"/>
                  </a:lnTo>
                  <a:lnTo>
                    <a:pt x="50" y="0"/>
                  </a:lnTo>
                  <a:lnTo>
                    <a:pt x="50" y="24"/>
                  </a:lnTo>
                  <a:lnTo>
                    <a:pt x="26" y="24"/>
                  </a:lnTo>
                  <a:lnTo>
                    <a:pt x="26" y="172"/>
                  </a:lnTo>
                  <a:lnTo>
                    <a:pt x="26" y="221"/>
                  </a:lnTo>
                  <a:close/>
                </a:path>
              </a:pathLst>
            </a:custGeom>
            <a:noFill/>
            <a:ln w="3175">
              <a:solidFill>
                <a:srgbClr val="1DB2FB"/>
              </a:solidFill>
              <a:prstDash val="solid"/>
              <a:round/>
              <a:headEnd/>
              <a:tailEnd/>
            </a:ln>
          </p:spPr>
          <p:txBody>
            <a:bodyPr/>
            <a:lstStyle/>
            <a:p>
              <a:endParaRPr lang="en-US" dirty="0"/>
            </a:p>
          </p:txBody>
        </p:sp>
        <p:sp>
          <p:nvSpPr>
            <p:cNvPr id="647204" name="Freeform 36"/>
            <p:cNvSpPr>
              <a:spLocks/>
            </p:cNvSpPr>
            <p:nvPr/>
          </p:nvSpPr>
          <p:spPr bwMode="auto">
            <a:xfrm>
              <a:off x="2918" y="1908"/>
              <a:ext cx="6" cy="6"/>
            </a:xfrm>
            <a:custGeom>
              <a:avLst/>
              <a:gdLst/>
              <a:ahLst/>
              <a:cxnLst>
                <a:cxn ang="0">
                  <a:pos x="0" y="0"/>
                </a:cxn>
                <a:cxn ang="0">
                  <a:pos x="24" y="26"/>
                </a:cxn>
                <a:cxn ang="0">
                  <a:pos x="0" y="26"/>
                </a:cxn>
                <a:cxn ang="0">
                  <a:pos x="0" y="0"/>
                </a:cxn>
              </a:cxnLst>
              <a:rect l="0" t="0" r="r" b="b"/>
              <a:pathLst>
                <a:path w="24" h="26">
                  <a:moveTo>
                    <a:pt x="0" y="0"/>
                  </a:moveTo>
                  <a:lnTo>
                    <a:pt x="24" y="26"/>
                  </a:lnTo>
                  <a:lnTo>
                    <a:pt x="0" y="26"/>
                  </a:lnTo>
                  <a:lnTo>
                    <a:pt x="0" y="0"/>
                  </a:lnTo>
                  <a:close/>
                </a:path>
              </a:pathLst>
            </a:custGeom>
            <a:noFill/>
            <a:ln w="3175">
              <a:solidFill>
                <a:srgbClr val="1DB2FB"/>
              </a:solidFill>
              <a:prstDash val="solid"/>
              <a:round/>
              <a:headEnd/>
              <a:tailEnd/>
            </a:ln>
          </p:spPr>
          <p:txBody>
            <a:bodyPr/>
            <a:lstStyle/>
            <a:p>
              <a:endParaRPr lang="en-US" dirty="0"/>
            </a:p>
          </p:txBody>
        </p:sp>
        <p:sp>
          <p:nvSpPr>
            <p:cNvPr id="647205" name="Freeform 37"/>
            <p:cNvSpPr>
              <a:spLocks/>
            </p:cNvSpPr>
            <p:nvPr/>
          </p:nvSpPr>
          <p:spPr bwMode="auto">
            <a:xfrm>
              <a:off x="3844" y="2532"/>
              <a:ext cx="81" cy="31"/>
            </a:xfrm>
            <a:custGeom>
              <a:avLst/>
              <a:gdLst/>
              <a:ahLst/>
              <a:cxnLst>
                <a:cxn ang="0">
                  <a:pos x="323" y="123"/>
                </a:cxn>
                <a:cxn ang="0">
                  <a:pos x="298" y="123"/>
                </a:cxn>
                <a:cxn ang="0">
                  <a:pos x="298" y="99"/>
                </a:cxn>
                <a:cxn ang="0">
                  <a:pos x="298" y="74"/>
                </a:cxn>
                <a:cxn ang="0">
                  <a:pos x="274" y="74"/>
                </a:cxn>
                <a:cxn ang="0">
                  <a:pos x="249" y="49"/>
                </a:cxn>
                <a:cxn ang="0">
                  <a:pos x="223" y="49"/>
                </a:cxn>
                <a:cxn ang="0">
                  <a:pos x="223" y="74"/>
                </a:cxn>
                <a:cxn ang="0">
                  <a:pos x="199" y="74"/>
                </a:cxn>
                <a:cxn ang="0">
                  <a:pos x="174" y="74"/>
                </a:cxn>
                <a:cxn ang="0">
                  <a:pos x="150" y="74"/>
                </a:cxn>
                <a:cxn ang="0">
                  <a:pos x="124" y="74"/>
                </a:cxn>
                <a:cxn ang="0">
                  <a:pos x="124" y="49"/>
                </a:cxn>
                <a:cxn ang="0">
                  <a:pos x="100" y="49"/>
                </a:cxn>
                <a:cxn ang="0">
                  <a:pos x="100" y="25"/>
                </a:cxn>
                <a:cxn ang="0">
                  <a:pos x="100" y="49"/>
                </a:cxn>
                <a:cxn ang="0">
                  <a:pos x="75" y="25"/>
                </a:cxn>
                <a:cxn ang="0">
                  <a:pos x="50" y="25"/>
                </a:cxn>
                <a:cxn ang="0">
                  <a:pos x="26" y="25"/>
                </a:cxn>
                <a:cxn ang="0">
                  <a:pos x="26" y="0"/>
                </a:cxn>
                <a:cxn ang="0">
                  <a:pos x="0" y="0"/>
                </a:cxn>
              </a:cxnLst>
              <a:rect l="0" t="0" r="r" b="b"/>
              <a:pathLst>
                <a:path w="323" h="123">
                  <a:moveTo>
                    <a:pt x="323" y="123"/>
                  </a:moveTo>
                  <a:lnTo>
                    <a:pt x="298" y="123"/>
                  </a:lnTo>
                  <a:lnTo>
                    <a:pt x="298" y="99"/>
                  </a:lnTo>
                  <a:lnTo>
                    <a:pt x="298" y="74"/>
                  </a:lnTo>
                  <a:lnTo>
                    <a:pt x="274" y="74"/>
                  </a:lnTo>
                  <a:lnTo>
                    <a:pt x="249" y="49"/>
                  </a:lnTo>
                  <a:lnTo>
                    <a:pt x="223" y="49"/>
                  </a:lnTo>
                  <a:lnTo>
                    <a:pt x="223" y="74"/>
                  </a:lnTo>
                  <a:lnTo>
                    <a:pt x="199" y="74"/>
                  </a:lnTo>
                  <a:lnTo>
                    <a:pt x="174" y="74"/>
                  </a:lnTo>
                  <a:lnTo>
                    <a:pt x="150" y="74"/>
                  </a:lnTo>
                  <a:lnTo>
                    <a:pt x="124" y="74"/>
                  </a:lnTo>
                  <a:lnTo>
                    <a:pt x="124" y="49"/>
                  </a:lnTo>
                  <a:lnTo>
                    <a:pt x="100" y="49"/>
                  </a:lnTo>
                  <a:lnTo>
                    <a:pt x="100" y="25"/>
                  </a:lnTo>
                  <a:lnTo>
                    <a:pt x="100" y="49"/>
                  </a:lnTo>
                  <a:lnTo>
                    <a:pt x="75" y="25"/>
                  </a:lnTo>
                  <a:lnTo>
                    <a:pt x="50" y="25"/>
                  </a:lnTo>
                  <a:lnTo>
                    <a:pt x="26" y="25"/>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206" name="Freeform 38"/>
            <p:cNvSpPr>
              <a:spLocks/>
            </p:cNvSpPr>
            <p:nvPr/>
          </p:nvSpPr>
          <p:spPr bwMode="auto">
            <a:xfrm>
              <a:off x="3783" y="2513"/>
              <a:ext cx="61" cy="19"/>
            </a:xfrm>
            <a:custGeom>
              <a:avLst/>
              <a:gdLst/>
              <a:ahLst/>
              <a:cxnLst>
                <a:cxn ang="0">
                  <a:pos x="246" y="74"/>
                </a:cxn>
                <a:cxn ang="0">
                  <a:pos x="222" y="74"/>
                </a:cxn>
                <a:cxn ang="0">
                  <a:pos x="222" y="50"/>
                </a:cxn>
                <a:cxn ang="0">
                  <a:pos x="197" y="50"/>
                </a:cxn>
                <a:cxn ang="0">
                  <a:pos x="148" y="50"/>
                </a:cxn>
                <a:cxn ang="0">
                  <a:pos x="123" y="50"/>
                </a:cxn>
                <a:cxn ang="0">
                  <a:pos x="99" y="50"/>
                </a:cxn>
                <a:cxn ang="0">
                  <a:pos x="74" y="50"/>
                </a:cxn>
                <a:cxn ang="0">
                  <a:pos x="74" y="24"/>
                </a:cxn>
                <a:cxn ang="0">
                  <a:pos x="50" y="24"/>
                </a:cxn>
                <a:cxn ang="0">
                  <a:pos x="24" y="24"/>
                </a:cxn>
                <a:cxn ang="0">
                  <a:pos x="0" y="0"/>
                </a:cxn>
              </a:cxnLst>
              <a:rect l="0" t="0" r="r" b="b"/>
              <a:pathLst>
                <a:path w="246" h="74">
                  <a:moveTo>
                    <a:pt x="246" y="74"/>
                  </a:moveTo>
                  <a:lnTo>
                    <a:pt x="222" y="74"/>
                  </a:lnTo>
                  <a:lnTo>
                    <a:pt x="222" y="50"/>
                  </a:lnTo>
                  <a:lnTo>
                    <a:pt x="197" y="50"/>
                  </a:lnTo>
                  <a:lnTo>
                    <a:pt x="148" y="50"/>
                  </a:lnTo>
                  <a:lnTo>
                    <a:pt x="123" y="50"/>
                  </a:lnTo>
                  <a:lnTo>
                    <a:pt x="99" y="50"/>
                  </a:lnTo>
                  <a:lnTo>
                    <a:pt x="74" y="50"/>
                  </a:lnTo>
                  <a:lnTo>
                    <a:pt x="74" y="24"/>
                  </a:lnTo>
                  <a:lnTo>
                    <a:pt x="50" y="24"/>
                  </a:lnTo>
                  <a:lnTo>
                    <a:pt x="24" y="24"/>
                  </a:lnTo>
                  <a:lnTo>
                    <a:pt x="0" y="0"/>
                  </a:lnTo>
                </a:path>
              </a:pathLst>
            </a:custGeom>
            <a:noFill/>
            <a:ln w="3175">
              <a:solidFill>
                <a:srgbClr val="1DB2FB"/>
              </a:solidFill>
              <a:prstDash val="solid"/>
              <a:round/>
              <a:headEnd/>
              <a:tailEnd/>
            </a:ln>
          </p:spPr>
          <p:txBody>
            <a:bodyPr/>
            <a:lstStyle/>
            <a:p>
              <a:endParaRPr lang="en-US" dirty="0"/>
            </a:p>
          </p:txBody>
        </p:sp>
        <p:sp>
          <p:nvSpPr>
            <p:cNvPr id="647207" name="Freeform 39"/>
            <p:cNvSpPr>
              <a:spLocks/>
            </p:cNvSpPr>
            <p:nvPr/>
          </p:nvSpPr>
          <p:spPr bwMode="auto">
            <a:xfrm>
              <a:off x="3777" y="2507"/>
              <a:ext cx="6" cy="6"/>
            </a:xfrm>
            <a:custGeom>
              <a:avLst/>
              <a:gdLst/>
              <a:ahLst/>
              <a:cxnLst>
                <a:cxn ang="0">
                  <a:pos x="25" y="25"/>
                </a:cxn>
                <a:cxn ang="0">
                  <a:pos x="0" y="25"/>
                </a:cxn>
                <a:cxn ang="0">
                  <a:pos x="0" y="0"/>
                </a:cxn>
              </a:cxnLst>
              <a:rect l="0" t="0" r="r" b="b"/>
              <a:pathLst>
                <a:path w="25" h="25">
                  <a:moveTo>
                    <a:pt x="25" y="25"/>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208" name="Freeform 40"/>
            <p:cNvSpPr>
              <a:spLocks/>
            </p:cNvSpPr>
            <p:nvPr/>
          </p:nvSpPr>
          <p:spPr bwMode="auto">
            <a:xfrm>
              <a:off x="3733" y="2482"/>
              <a:ext cx="44" cy="25"/>
            </a:xfrm>
            <a:custGeom>
              <a:avLst/>
              <a:gdLst/>
              <a:ahLst/>
              <a:cxnLst>
                <a:cxn ang="0">
                  <a:pos x="172" y="98"/>
                </a:cxn>
                <a:cxn ang="0">
                  <a:pos x="147" y="98"/>
                </a:cxn>
                <a:cxn ang="0">
                  <a:pos x="123" y="73"/>
                </a:cxn>
                <a:cxn ang="0">
                  <a:pos x="98" y="73"/>
                </a:cxn>
                <a:cxn ang="0">
                  <a:pos x="74" y="73"/>
                </a:cxn>
                <a:cxn ang="0">
                  <a:pos x="74" y="49"/>
                </a:cxn>
                <a:cxn ang="0">
                  <a:pos x="25" y="24"/>
                </a:cxn>
                <a:cxn ang="0">
                  <a:pos x="0" y="24"/>
                </a:cxn>
                <a:cxn ang="0">
                  <a:pos x="0" y="0"/>
                </a:cxn>
              </a:cxnLst>
              <a:rect l="0" t="0" r="r" b="b"/>
              <a:pathLst>
                <a:path w="172" h="98">
                  <a:moveTo>
                    <a:pt x="172" y="98"/>
                  </a:moveTo>
                  <a:lnTo>
                    <a:pt x="147" y="98"/>
                  </a:lnTo>
                  <a:lnTo>
                    <a:pt x="123" y="73"/>
                  </a:lnTo>
                  <a:lnTo>
                    <a:pt x="98" y="73"/>
                  </a:lnTo>
                  <a:lnTo>
                    <a:pt x="74" y="73"/>
                  </a:lnTo>
                  <a:lnTo>
                    <a:pt x="74" y="49"/>
                  </a:lnTo>
                  <a:lnTo>
                    <a:pt x="25"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209" name="Freeform 41"/>
            <p:cNvSpPr>
              <a:spLocks/>
            </p:cNvSpPr>
            <p:nvPr/>
          </p:nvSpPr>
          <p:spPr bwMode="auto">
            <a:xfrm>
              <a:off x="3610" y="2371"/>
              <a:ext cx="123" cy="111"/>
            </a:xfrm>
            <a:custGeom>
              <a:avLst/>
              <a:gdLst/>
              <a:ahLst/>
              <a:cxnLst>
                <a:cxn ang="0">
                  <a:pos x="494" y="445"/>
                </a:cxn>
                <a:cxn ang="0">
                  <a:pos x="468" y="420"/>
                </a:cxn>
                <a:cxn ang="0">
                  <a:pos x="444" y="420"/>
                </a:cxn>
                <a:cxn ang="0">
                  <a:pos x="419" y="420"/>
                </a:cxn>
                <a:cxn ang="0">
                  <a:pos x="395" y="395"/>
                </a:cxn>
                <a:cxn ang="0">
                  <a:pos x="346" y="371"/>
                </a:cxn>
                <a:cxn ang="0">
                  <a:pos x="321" y="345"/>
                </a:cxn>
                <a:cxn ang="0">
                  <a:pos x="296" y="321"/>
                </a:cxn>
                <a:cxn ang="0">
                  <a:pos x="272" y="296"/>
                </a:cxn>
                <a:cxn ang="0">
                  <a:pos x="246" y="296"/>
                </a:cxn>
                <a:cxn ang="0">
                  <a:pos x="246" y="272"/>
                </a:cxn>
                <a:cxn ang="0">
                  <a:pos x="246" y="247"/>
                </a:cxn>
                <a:cxn ang="0">
                  <a:pos x="222" y="222"/>
                </a:cxn>
                <a:cxn ang="0">
                  <a:pos x="222" y="198"/>
                </a:cxn>
                <a:cxn ang="0">
                  <a:pos x="99" y="74"/>
                </a:cxn>
                <a:cxn ang="0">
                  <a:pos x="74" y="49"/>
                </a:cxn>
                <a:cxn ang="0">
                  <a:pos x="0" y="0"/>
                </a:cxn>
              </a:cxnLst>
              <a:rect l="0" t="0" r="r" b="b"/>
              <a:pathLst>
                <a:path w="494" h="445">
                  <a:moveTo>
                    <a:pt x="494" y="445"/>
                  </a:moveTo>
                  <a:lnTo>
                    <a:pt x="468" y="420"/>
                  </a:lnTo>
                  <a:lnTo>
                    <a:pt x="444" y="420"/>
                  </a:lnTo>
                  <a:lnTo>
                    <a:pt x="419" y="420"/>
                  </a:lnTo>
                  <a:lnTo>
                    <a:pt x="395" y="395"/>
                  </a:lnTo>
                  <a:lnTo>
                    <a:pt x="346" y="371"/>
                  </a:lnTo>
                  <a:lnTo>
                    <a:pt x="321" y="345"/>
                  </a:lnTo>
                  <a:lnTo>
                    <a:pt x="296" y="321"/>
                  </a:lnTo>
                  <a:lnTo>
                    <a:pt x="272" y="296"/>
                  </a:lnTo>
                  <a:lnTo>
                    <a:pt x="246" y="296"/>
                  </a:lnTo>
                  <a:lnTo>
                    <a:pt x="246" y="272"/>
                  </a:lnTo>
                  <a:lnTo>
                    <a:pt x="246" y="247"/>
                  </a:lnTo>
                  <a:lnTo>
                    <a:pt x="222" y="222"/>
                  </a:lnTo>
                  <a:lnTo>
                    <a:pt x="222" y="198"/>
                  </a:lnTo>
                  <a:lnTo>
                    <a:pt x="99" y="74"/>
                  </a:lnTo>
                  <a:lnTo>
                    <a:pt x="74" y="49"/>
                  </a:lnTo>
                  <a:lnTo>
                    <a:pt x="0" y="0"/>
                  </a:lnTo>
                </a:path>
              </a:pathLst>
            </a:custGeom>
            <a:noFill/>
            <a:ln w="3175">
              <a:solidFill>
                <a:srgbClr val="1DB2FB"/>
              </a:solidFill>
              <a:prstDash val="solid"/>
              <a:round/>
              <a:headEnd/>
              <a:tailEnd/>
            </a:ln>
          </p:spPr>
          <p:txBody>
            <a:bodyPr/>
            <a:lstStyle/>
            <a:p>
              <a:endParaRPr lang="en-US" dirty="0"/>
            </a:p>
          </p:txBody>
        </p:sp>
        <p:sp>
          <p:nvSpPr>
            <p:cNvPr id="647210" name="Freeform 42"/>
            <p:cNvSpPr>
              <a:spLocks/>
            </p:cNvSpPr>
            <p:nvPr/>
          </p:nvSpPr>
          <p:spPr bwMode="auto">
            <a:xfrm>
              <a:off x="3733" y="2476"/>
              <a:ext cx="13" cy="6"/>
            </a:xfrm>
            <a:custGeom>
              <a:avLst/>
              <a:gdLst/>
              <a:ahLst/>
              <a:cxnLst>
                <a:cxn ang="0">
                  <a:pos x="0" y="25"/>
                </a:cxn>
                <a:cxn ang="0">
                  <a:pos x="25" y="0"/>
                </a:cxn>
                <a:cxn ang="0">
                  <a:pos x="49" y="0"/>
                </a:cxn>
              </a:cxnLst>
              <a:rect l="0" t="0" r="r" b="b"/>
              <a:pathLst>
                <a:path w="49" h="25">
                  <a:moveTo>
                    <a:pt x="0" y="25"/>
                  </a:moveTo>
                  <a:lnTo>
                    <a:pt x="25" y="0"/>
                  </a:lnTo>
                  <a:lnTo>
                    <a:pt x="49" y="0"/>
                  </a:lnTo>
                </a:path>
              </a:pathLst>
            </a:custGeom>
            <a:noFill/>
            <a:ln w="3175">
              <a:solidFill>
                <a:srgbClr val="1DB2FB"/>
              </a:solidFill>
              <a:prstDash val="solid"/>
              <a:round/>
              <a:headEnd/>
              <a:tailEnd/>
            </a:ln>
          </p:spPr>
          <p:txBody>
            <a:bodyPr/>
            <a:lstStyle/>
            <a:p>
              <a:endParaRPr lang="en-US" dirty="0"/>
            </a:p>
          </p:txBody>
        </p:sp>
        <p:sp>
          <p:nvSpPr>
            <p:cNvPr id="647211" name="Freeform 43"/>
            <p:cNvSpPr>
              <a:spLocks/>
            </p:cNvSpPr>
            <p:nvPr/>
          </p:nvSpPr>
          <p:spPr bwMode="auto">
            <a:xfrm>
              <a:off x="3752" y="2470"/>
              <a:ext cx="74" cy="6"/>
            </a:xfrm>
            <a:custGeom>
              <a:avLst/>
              <a:gdLst/>
              <a:ahLst/>
              <a:cxnLst>
                <a:cxn ang="0">
                  <a:pos x="0" y="25"/>
                </a:cxn>
                <a:cxn ang="0">
                  <a:pos x="24" y="25"/>
                </a:cxn>
                <a:cxn ang="0">
                  <a:pos x="49" y="25"/>
                </a:cxn>
                <a:cxn ang="0">
                  <a:pos x="73" y="25"/>
                </a:cxn>
                <a:cxn ang="0">
                  <a:pos x="98" y="25"/>
                </a:cxn>
                <a:cxn ang="0">
                  <a:pos x="123" y="25"/>
                </a:cxn>
                <a:cxn ang="0">
                  <a:pos x="147" y="25"/>
                </a:cxn>
                <a:cxn ang="0">
                  <a:pos x="173" y="25"/>
                </a:cxn>
                <a:cxn ang="0">
                  <a:pos x="197" y="0"/>
                </a:cxn>
                <a:cxn ang="0">
                  <a:pos x="222" y="0"/>
                </a:cxn>
                <a:cxn ang="0">
                  <a:pos x="246" y="25"/>
                </a:cxn>
                <a:cxn ang="0">
                  <a:pos x="271" y="25"/>
                </a:cxn>
                <a:cxn ang="0">
                  <a:pos x="296" y="25"/>
                </a:cxn>
              </a:cxnLst>
              <a:rect l="0" t="0" r="r" b="b"/>
              <a:pathLst>
                <a:path w="296" h="25">
                  <a:moveTo>
                    <a:pt x="0" y="25"/>
                  </a:moveTo>
                  <a:lnTo>
                    <a:pt x="24" y="25"/>
                  </a:lnTo>
                  <a:lnTo>
                    <a:pt x="49" y="25"/>
                  </a:lnTo>
                  <a:lnTo>
                    <a:pt x="73" y="25"/>
                  </a:lnTo>
                  <a:lnTo>
                    <a:pt x="98" y="25"/>
                  </a:lnTo>
                  <a:lnTo>
                    <a:pt x="123" y="25"/>
                  </a:lnTo>
                  <a:lnTo>
                    <a:pt x="147" y="25"/>
                  </a:lnTo>
                  <a:lnTo>
                    <a:pt x="173" y="25"/>
                  </a:lnTo>
                  <a:lnTo>
                    <a:pt x="197" y="0"/>
                  </a:lnTo>
                  <a:lnTo>
                    <a:pt x="222" y="0"/>
                  </a:lnTo>
                  <a:lnTo>
                    <a:pt x="246" y="25"/>
                  </a:lnTo>
                  <a:lnTo>
                    <a:pt x="271" y="25"/>
                  </a:lnTo>
                  <a:lnTo>
                    <a:pt x="296" y="25"/>
                  </a:lnTo>
                </a:path>
              </a:pathLst>
            </a:custGeom>
            <a:noFill/>
            <a:ln w="3175">
              <a:solidFill>
                <a:srgbClr val="1DB2FB"/>
              </a:solidFill>
              <a:prstDash val="solid"/>
              <a:round/>
              <a:headEnd/>
              <a:tailEnd/>
            </a:ln>
          </p:spPr>
          <p:txBody>
            <a:bodyPr/>
            <a:lstStyle/>
            <a:p>
              <a:endParaRPr lang="en-US" dirty="0"/>
            </a:p>
          </p:txBody>
        </p:sp>
        <p:sp>
          <p:nvSpPr>
            <p:cNvPr id="647212" name="Line 44"/>
            <p:cNvSpPr>
              <a:spLocks noChangeShapeType="1"/>
            </p:cNvSpPr>
            <p:nvPr/>
          </p:nvSpPr>
          <p:spPr bwMode="auto">
            <a:xfrm>
              <a:off x="3746" y="2476"/>
              <a:ext cx="6" cy="1"/>
            </a:xfrm>
            <a:prstGeom prst="line">
              <a:avLst/>
            </a:prstGeom>
            <a:noFill/>
            <a:ln w="3175">
              <a:solidFill>
                <a:srgbClr val="1DB2FB"/>
              </a:solidFill>
              <a:round/>
              <a:headEnd/>
              <a:tailEnd/>
            </a:ln>
          </p:spPr>
          <p:txBody>
            <a:bodyPr/>
            <a:lstStyle/>
            <a:p>
              <a:endParaRPr lang="en-US" dirty="0"/>
            </a:p>
          </p:txBody>
        </p:sp>
        <p:sp>
          <p:nvSpPr>
            <p:cNvPr id="647213" name="Freeform 45"/>
            <p:cNvSpPr>
              <a:spLocks/>
            </p:cNvSpPr>
            <p:nvPr/>
          </p:nvSpPr>
          <p:spPr bwMode="auto">
            <a:xfrm>
              <a:off x="3826" y="2452"/>
              <a:ext cx="18" cy="24"/>
            </a:xfrm>
            <a:custGeom>
              <a:avLst/>
              <a:gdLst/>
              <a:ahLst/>
              <a:cxnLst>
                <a:cxn ang="0">
                  <a:pos x="0" y="99"/>
                </a:cxn>
                <a:cxn ang="0">
                  <a:pos x="0" y="74"/>
                </a:cxn>
                <a:cxn ang="0">
                  <a:pos x="24" y="74"/>
                </a:cxn>
                <a:cxn ang="0">
                  <a:pos x="24" y="50"/>
                </a:cxn>
                <a:cxn ang="0">
                  <a:pos x="24" y="24"/>
                </a:cxn>
                <a:cxn ang="0">
                  <a:pos x="49" y="24"/>
                </a:cxn>
                <a:cxn ang="0">
                  <a:pos x="49" y="0"/>
                </a:cxn>
                <a:cxn ang="0">
                  <a:pos x="73" y="0"/>
                </a:cxn>
              </a:cxnLst>
              <a:rect l="0" t="0" r="r" b="b"/>
              <a:pathLst>
                <a:path w="73" h="99">
                  <a:moveTo>
                    <a:pt x="0" y="99"/>
                  </a:moveTo>
                  <a:lnTo>
                    <a:pt x="0" y="74"/>
                  </a:lnTo>
                  <a:lnTo>
                    <a:pt x="24" y="74"/>
                  </a:lnTo>
                  <a:lnTo>
                    <a:pt x="24" y="50"/>
                  </a:lnTo>
                  <a:lnTo>
                    <a:pt x="24" y="24"/>
                  </a:lnTo>
                  <a:lnTo>
                    <a:pt x="49" y="24"/>
                  </a:lnTo>
                  <a:lnTo>
                    <a:pt x="49" y="0"/>
                  </a:lnTo>
                  <a:lnTo>
                    <a:pt x="73" y="0"/>
                  </a:lnTo>
                </a:path>
              </a:pathLst>
            </a:custGeom>
            <a:noFill/>
            <a:ln w="3175">
              <a:solidFill>
                <a:srgbClr val="1DB2FB"/>
              </a:solidFill>
              <a:prstDash val="solid"/>
              <a:round/>
              <a:headEnd/>
              <a:tailEnd/>
            </a:ln>
          </p:spPr>
          <p:txBody>
            <a:bodyPr/>
            <a:lstStyle/>
            <a:p>
              <a:endParaRPr lang="en-US" dirty="0"/>
            </a:p>
          </p:txBody>
        </p:sp>
        <p:sp>
          <p:nvSpPr>
            <p:cNvPr id="647214" name="Freeform 46"/>
            <p:cNvSpPr>
              <a:spLocks/>
            </p:cNvSpPr>
            <p:nvPr/>
          </p:nvSpPr>
          <p:spPr bwMode="auto">
            <a:xfrm>
              <a:off x="3844" y="2378"/>
              <a:ext cx="50" cy="74"/>
            </a:xfrm>
            <a:custGeom>
              <a:avLst/>
              <a:gdLst/>
              <a:ahLst/>
              <a:cxnLst>
                <a:cxn ang="0">
                  <a:pos x="0" y="296"/>
                </a:cxn>
                <a:cxn ang="0">
                  <a:pos x="26" y="296"/>
                </a:cxn>
                <a:cxn ang="0">
                  <a:pos x="26" y="271"/>
                </a:cxn>
                <a:cxn ang="0">
                  <a:pos x="50" y="271"/>
                </a:cxn>
                <a:cxn ang="0">
                  <a:pos x="50" y="247"/>
                </a:cxn>
                <a:cxn ang="0">
                  <a:pos x="75" y="222"/>
                </a:cxn>
                <a:cxn ang="0">
                  <a:pos x="75" y="197"/>
                </a:cxn>
                <a:cxn ang="0">
                  <a:pos x="100" y="173"/>
                </a:cxn>
                <a:cxn ang="0">
                  <a:pos x="124" y="124"/>
                </a:cxn>
                <a:cxn ang="0">
                  <a:pos x="124" y="99"/>
                </a:cxn>
                <a:cxn ang="0">
                  <a:pos x="150" y="49"/>
                </a:cxn>
                <a:cxn ang="0">
                  <a:pos x="174" y="24"/>
                </a:cxn>
                <a:cxn ang="0">
                  <a:pos x="199" y="0"/>
                </a:cxn>
              </a:cxnLst>
              <a:rect l="0" t="0" r="r" b="b"/>
              <a:pathLst>
                <a:path w="199" h="296">
                  <a:moveTo>
                    <a:pt x="0" y="296"/>
                  </a:moveTo>
                  <a:lnTo>
                    <a:pt x="26" y="296"/>
                  </a:lnTo>
                  <a:lnTo>
                    <a:pt x="26" y="271"/>
                  </a:lnTo>
                  <a:lnTo>
                    <a:pt x="50" y="271"/>
                  </a:lnTo>
                  <a:lnTo>
                    <a:pt x="50" y="247"/>
                  </a:lnTo>
                  <a:lnTo>
                    <a:pt x="75" y="222"/>
                  </a:lnTo>
                  <a:lnTo>
                    <a:pt x="75" y="197"/>
                  </a:lnTo>
                  <a:lnTo>
                    <a:pt x="100" y="173"/>
                  </a:lnTo>
                  <a:lnTo>
                    <a:pt x="124" y="124"/>
                  </a:lnTo>
                  <a:lnTo>
                    <a:pt x="124" y="99"/>
                  </a:lnTo>
                  <a:lnTo>
                    <a:pt x="150" y="49"/>
                  </a:lnTo>
                  <a:lnTo>
                    <a:pt x="174" y="24"/>
                  </a:lnTo>
                  <a:lnTo>
                    <a:pt x="199" y="0"/>
                  </a:lnTo>
                </a:path>
              </a:pathLst>
            </a:custGeom>
            <a:noFill/>
            <a:ln w="3175">
              <a:solidFill>
                <a:srgbClr val="1DB2FB"/>
              </a:solidFill>
              <a:prstDash val="solid"/>
              <a:round/>
              <a:headEnd/>
              <a:tailEnd/>
            </a:ln>
          </p:spPr>
          <p:txBody>
            <a:bodyPr/>
            <a:lstStyle/>
            <a:p>
              <a:endParaRPr lang="en-US" dirty="0"/>
            </a:p>
          </p:txBody>
        </p:sp>
        <p:sp>
          <p:nvSpPr>
            <p:cNvPr id="647215" name="Freeform 47"/>
            <p:cNvSpPr>
              <a:spLocks/>
            </p:cNvSpPr>
            <p:nvPr/>
          </p:nvSpPr>
          <p:spPr bwMode="auto">
            <a:xfrm>
              <a:off x="3894" y="2371"/>
              <a:ext cx="19" cy="7"/>
            </a:xfrm>
            <a:custGeom>
              <a:avLst/>
              <a:gdLst/>
              <a:ahLst/>
              <a:cxnLst>
                <a:cxn ang="0">
                  <a:pos x="0" y="25"/>
                </a:cxn>
                <a:cxn ang="0">
                  <a:pos x="24" y="25"/>
                </a:cxn>
                <a:cxn ang="0">
                  <a:pos x="50" y="0"/>
                </a:cxn>
                <a:cxn ang="0">
                  <a:pos x="75" y="0"/>
                </a:cxn>
              </a:cxnLst>
              <a:rect l="0" t="0" r="r" b="b"/>
              <a:pathLst>
                <a:path w="75" h="25">
                  <a:moveTo>
                    <a:pt x="0" y="25"/>
                  </a:moveTo>
                  <a:lnTo>
                    <a:pt x="24" y="25"/>
                  </a:lnTo>
                  <a:lnTo>
                    <a:pt x="50" y="0"/>
                  </a:lnTo>
                  <a:lnTo>
                    <a:pt x="75" y="0"/>
                  </a:lnTo>
                </a:path>
              </a:pathLst>
            </a:custGeom>
            <a:noFill/>
            <a:ln w="3175">
              <a:solidFill>
                <a:srgbClr val="1DB2FB"/>
              </a:solidFill>
              <a:prstDash val="solid"/>
              <a:round/>
              <a:headEnd/>
              <a:tailEnd/>
            </a:ln>
          </p:spPr>
          <p:txBody>
            <a:bodyPr/>
            <a:lstStyle/>
            <a:p>
              <a:endParaRPr lang="en-US" dirty="0"/>
            </a:p>
          </p:txBody>
        </p:sp>
        <p:sp>
          <p:nvSpPr>
            <p:cNvPr id="647216" name="Freeform 48"/>
            <p:cNvSpPr>
              <a:spLocks/>
            </p:cNvSpPr>
            <p:nvPr/>
          </p:nvSpPr>
          <p:spPr bwMode="auto">
            <a:xfrm>
              <a:off x="3913" y="2359"/>
              <a:ext cx="6" cy="12"/>
            </a:xfrm>
            <a:custGeom>
              <a:avLst/>
              <a:gdLst/>
              <a:ahLst/>
              <a:cxnLst>
                <a:cxn ang="0">
                  <a:pos x="0" y="50"/>
                </a:cxn>
                <a:cxn ang="0">
                  <a:pos x="24" y="25"/>
                </a:cxn>
                <a:cxn ang="0">
                  <a:pos x="24" y="0"/>
                </a:cxn>
              </a:cxnLst>
              <a:rect l="0" t="0" r="r" b="b"/>
              <a:pathLst>
                <a:path w="24" h="50">
                  <a:moveTo>
                    <a:pt x="0" y="50"/>
                  </a:moveTo>
                  <a:lnTo>
                    <a:pt x="24" y="25"/>
                  </a:lnTo>
                  <a:lnTo>
                    <a:pt x="24" y="0"/>
                  </a:lnTo>
                </a:path>
              </a:pathLst>
            </a:custGeom>
            <a:noFill/>
            <a:ln w="3175">
              <a:solidFill>
                <a:srgbClr val="1DB2FB"/>
              </a:solidFill>
              <a:prstDash val="solid"/>
              <a:round/>
              <a:headEnd/>
              <a:tailEnd/>
            </a:ln>
          </p:spPr>
          <p:txBody>
            <a:bodyPr/>
            <a:lstStyle/>
            <a:p>
              <a:endParaRPr lang="en-US" dirty="0"/>
            </a:p>
          </p:txBody>
        </p:sp>
        <p:sp>
          <p:nvSpPr>
            <p:cNvPr id="647217" name="Line 49"/>
            <p:cNvSpPr>
              <a:spLocks noChangeShapeType="1"/>
            </p:cNvSpPr>
            <p:nvPr/>
          </p:nvSpPr>
          <p:spPr bwMode="auto">
            <a:xfrm flipH="1" flipV="1">
              <a:off x="3604" y="2365"/>
              <a:ext cx="6" cy="6"/>
            </a:xfrm>
            <a:prstGeom prst="line">
              <a:avLst/>
            </a:prstGeom>
            <a:noFill/>
            <a:ln w="3175">
              <a:solidFill>
                <a:srgbClr val="1DB2FB"/>
              </a:solidFill>
              <a:round/>
              <a:headEnd/>
              <a:tailEnd/>
            </a:ln>
          </p:spPr>
          <p:txBody>
            <a:bodyPr/>
            <a:lstStyle/>
            <a:p>
              <a:endParaRPr lang="en-US" dirty="0"/>
            </a:p>
          </p:txBody>
        </p:sp>
        <p:sp>
          <p:nvSpPr>
            <p:cNvPr id="647218" name="Freeform 50"/>
            <p:cNvSpPr>
              <a:spLocks/>
            </p:cNvSpPr>
            <p:nvPr/>
          </p:nvSpPr>
          <p:spPr bwMode="auto">
            <a:xfrm>
              <a:off x="3591" y="2359"/>
              <a:ext cx="13" cy="6"/>
            </a:xfrm>
            <a:custGeom>
              <a:avLst/>
              <a:gdLst/>
              <a:ahLst/>
              <a:cxnLst>
                <a:cxn ang="0">
                  <a:pos x="49" y="25"/>
                </a:cxn>
                <a:cxn ang="0">
                  <a:pos x="24" y="25"/>
                </a:cxn>
                <a:cxn ang="0">
                  <a:pos x="24" y="0"/>
                </a:cxn>
                <a:cxn ang="0">
                  <a:pos x="0" y="0"/>
                </a:cxn>
              </a:cxnLst>
              <a:rect l="0" t="0" r="r" b="b"/>
              <a:pathLst>
                <a:path w="49" h="25">
                  <a:moveTo>
                    <a:pt x="49" y="25"/>
                  </a:move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19" name="Freeform 51"/>
            <p:cNvSpPr>
              <a:spLocks/>
            </p:cNvSpPr>
            <p:nvPr/>
          </p:nvSpPr>
          <p:spPr bwMode="auto">
            <a:xfrm>
              <a:off x="3529" y="2346"/>
              <a:ext cx="62" cy="19"/>
            </a:xfrm>
            <a:custGeom>
              <a:avLst/>
              <a:gdLst/>
              <a:ahLst/>
              <a:cxnLst>
                <a:cxn ang="0">
                  <a:pos x="247" y="49"/>
                </a:cxn>
                <a:cxn ang="0">
                  <a:pos x="247" y="74"/>
                </a:cxn>
                <a:cxn ang="0">
                  <a:pos x="222" y="74"/>
                </a:cxn>
                <a:cxn ang="0">
                  <a:pos x="198" y="74"/>
                </a:cxn>
                <a:cxn ang="0">
                  <a:pos x="173" y="49"/>
                </a:cxn>
                <a:cxn ang="0">
                  <a:pos x="149" y="49"/>
                </a:cxn>
                <a:cxn ang="0">
                  <a:pos x="123" y="24"/>
                </a:cxn>
                <a:cxn ang="0">
                  <a:pos x="98" y="24"/>
                </a:cxn>
                <a:cxn ang="0">
                  <a:pos x="74" y="24"/>
                </a:cxn>
                <a:cxn ang="0">
                  <a:pos x="49" y="24"/>
                </a:cxn>
                <a:cxn ang="0">
                  <a:pos x="25" y="0"/>
                </a:cxn>
                <a:cxn ang="0">
                  <a:pos x="0" y="0"/>
                </a:cxn>
              </a:cxnLst>
              <a:rect l="0" t="0" r="r" b="b"/>
              <a:pathLst>
                <a:path w="247" h="74">
                  <a:moveTo>
                    <a:pt x="247" y="49"/>
                  </a:moveTo>
                  <a:lnTo>
                    <a:pt x="247" y="74"/>
                  </a:lnTo>
                  <a:lnTo>
                    <a:pt x="222" y="74"/>
                  </a:lnTo>
                  <a:lnTo>
                    <a:pt x="198" y="74"/>
                  </a:lnTo>
                  <a:lnTo>
                    <a:pt x="173" y="49"/>
                  </a:lnTo>
                  <a:lnTo>
                    <a:pt x="149" y="49"/>
                  </a:lnTo>
                  <a:lnTo>
                    <a:pt x="123" y="24"/>
                  </a:lnTo>
                  <a:lnTo>
                    <a:pt x="98" y="24"/>
                  </a:lnTo>
                  <a:lnTo>
                    <a:pt x="74" y="24"/>
                  </a:lnTo>
                  <a:lnTo>
                    <a:pt x="49"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20" name="Freeform 52"/>
            <p:cNvSpPr>
              <a:spLocks/>
            </p:cNvSpPr>
            <p:nvPr/>
          </p:nvSpPr>
          <p:spPr bwMode="auto">
            <a:xfrm>
              <a:off x="3919" y="2322"/>
              <a:ext cx="24" cy="37"/>
            </a:xfrm>
            <a:custGeom>
              <a:avLst/>
              <a:gdLst/>
              <a:ahLst/>
              <a:cxnLst>
                <a:cxn ang="0">
                  <a:pos x="0" y="149"/>
                </a:cxn>
                <a:cxn ang="0">
                  <a:pos x="25" y="100"/>
                </a:cxn>
                <a:cxn ang="0">
                  <a:pos x="25" y="74"/>
                </a:cxn>
                <a:cxn ang="0">
                  <a:pos x="49" y="74"/>
                </a:cxn>
                <a:cxn ang="0">
                  <a:pos x="49" y="50"/>
                </a:cxn>
                <a:cxn ang="0">
                  <a:pos x="49" y="25"/>
                </a:cxn>
                <a:cxn ang="0">
                  <a:pos x="74" y="25"/>
                </a:cxn>
                <a:cxn ang="0">
                  <a:pos x="74" y="0"/>
                </a:cxn>
                <a:cxn ang="0">
                  <a:pos x="98" y="0"/>
                </a:cxn>
              </a:cxnLst>
              <a:rect l="0" t="0" r="r" b="b"/>
              <a:pathLst>
                <a:path w="98" h="149">
                  <a:moveTo>
                    <a:pt x="0" y="149"/>
                  </a:moveTo>
                  <a:lnTo>
                    <a:pt x="25" y="100"/>
                  </a:lnTo>
                  <a:lnTo>
                    <a:pt x="25" y="74"/>
                  </a:lnTo>
                  <a:lnTo>
                    <a:pt x="49" y="74"/>
                  </a:lnTo>
                  <a:lnTo>
                    <a:pt x="49" y="50"/>
                  </a:lnTo>
                  <a:lnTo>
                    <a:pt x="49" y="25"/>
                  </a:lnTo>
                  <a:lnTo>
                    <a:pt x="74" y="25"/>
                  </a:lnTo>
                  <a:lnTo>
                    <a:pt x="74" y="0"/>
                  </a:lnTo>
                  <a:lnTo>
                    <a:pt x="98" y="0"/>
                  </a:lnTo>
                </a:path>
              </a:pathLst>
            </a:custGeom>
            <a:noFill/>
            <a:ln w="3175">
              <a:solidFill>
                <a:srgbClr val="1DB2FB"/>
              </a:solidFill>
              <a:prstDash val="solid"/>
              <a:round/>
              <a:headEnd/>
              <a:tailEnd/>
            </a:ln>
          </p:spPr>
          <p:txBody>
            <a:bodyPr/>
            <a:lstStyle/>
            <a:p>
              <a:endParaRPr lang="en-US" dirty="0"/>
            </a:p>
          </p:txBody>
        </p:sp>
        <p:sp>
          <p:nvSpPr>
            <p:cNvPr id="647221" name="Freeform 53"/>
            <p:cNvSpPr>
              <a:spLocks/>
            </p:cNvSpPr>
            <p:nvPr/>
          </p:nvSpPr>
          <p:spPr bwMode="auto">
            <a:xfrm>
              <a:off x="3493" y="2334"/>
              <a:ext cx="36" cy="12"/>
            </a:xfrm>
            <a:custGeom>
              <a:avLst/>
              <a:gdLst/>
              <a:ahLst/>
              <a:cxnLst>
                <a:cxn ang="0">
                  <a:pos x="148" y="50"/>
                </a:cxn>
                <a:cxn ang="0">
                  <a:pos x="148" y="24"/>
                </a:cxn>
                <a:cxn ang="0">
                  <a:pos x="124" y="24"/>
                </a:cxn>
                <a:cxn ang="0">
                  <a:pos x="99" y="24"/>
                </a:cxn>
                <a:cxn ang="0">
                  <a:pos x="99" y="0"/>
                </a:cxn>
                <a:cxn ang="0">
                  <a:pos x="74" y="0"/>
                </a:cxn>
                <a:cxn ang="0">
                  <a:pos x="50" y="0"/>
                </a:cxn>
                <a:cxn ang="0">
                  <a:pos x="24" y="0"/>
                </a:cxn>
                <a:cxn ang="0">
                  <a:pos x="0" y="0"/>
                </a:cxn>
              </a:cxnLst>
              <a:rect l="0" t="0" r="r" b="b"/>
              <a:pathLst>
                <a:path w="148" h="50">
                  <a:moveTo>
                    <a:pt x="148" y="50"/>
                  </a:moveTo>
                  <a:lnTo>
                    <a:pt x="148" y="24"/>
                  </a:lnTo>
                  <a:lnTo>
                    <a:pt x="124" y="24"/>
                  </a:lnTo>
                  <a:lnTo>
                    <a:pt x="99" y="24"/>
                  </a:lnTo>
                  <a:lnTo>
                    <a:pt x="99" y="0"/>
                  </a:lnTo>
                  <a:lnTo>
                    <a:pt x="74" y="0"/>
                  </a:lnTo>
                  <a:lnTo>
                    <a:pt x="50"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22" name="Freeform 54"/>
            <p:cNvSpPr>
              <a:spLocks/>
            </p:cNvSpPr>
            <p:nvPr/>
          </p:nvSpPr>
          <p:spPr bwMode="auto">
            <a:xfrm>
              <a:off x="3468" y="2322"/>
              <a:ext cx="25" cy="12"/>
            </a:xfrm>
            <a:custGeom>
              <a:avLst/>
              <a:gdLst/>
              <a:ahLst/>
              <a:cxnLst>
                <a:cxn ang="0">
                  <a:pos x="99" y="50"/>
                </a:cxn>
                <a:cxn ang="0">
                  <a:pos x="99" y="25"/>
                </a:cxn>
                <a:cxn ang="0">
                  <a:pos x="74" y="25"/>
                </a:cxn>
                <a:cxn ang="0">
                  <a:pos x="50" y="25"/>
                </a:cxn>
                <a:cxn ang="0">
                  <a:pos x="50" y="0"/>
                </a:cxn>
                <a:cxn ang="0">
                  <a:pos x="25" y="0"/>
                </a:cxn>
                <a:cxn ang="0">
                  <a:pos x="0" y="0"/>
                </a:cxn>
              </a:cxnLst>
              <a:rect l="0" t="0" r="r" b="b"/>
              <a:pathLst>
                <a:path w="99" h="50">
                  <a:moveTo>
                    <a:pt x="99" y="50"/>
                  </a:moveTo>
                  <a:lnTo>
                    <a:pt x="99" y="25"/>
                  </a:lnTo>
                  <a:lnTo>
                    <a:pt x="74" y="25"/>
                  </a:lnTo>
                  <a:lnTo>
                    <a:pt x="50" y="25"/>
                  </a:lnTo>
                  <a:lnTo>
                    <a:pt x="50"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23" name="Freeform 55"/>
            <p:cNvSpPr>
              <a:spLocks/>
            </p:cNvSpPr>
            <p:nvPr/>
          </p:nvSpPr>
          <p:spPr bwMode="auto">
            <a:xfrm>
              <a:off x="3419" y="2297"/>
              <a:ext cx="43" cy="31"/>
            </a:xfrm>
            <a:custGeom>
              <a:avLst/>
              <a:gdLst/>
              <a:ahLst/>
              <a:cxnLst>
                <a:cxn ang="0">
                  <a:pos x="173" y="123"/>
                </a:cxn>
                <a:cxn ang="0">
                  <a:pos x="148" y="123"/>
                </a:cxn>
                <a:cxn ang="0">
                  <a:pos x="124" y="123"/>
                </a:cxn>
                <a:cxn ang="0">
                  <a:pos x="124" y="98"/>
                </a:cxn>
                <a:cxn ang="0">
                  <a:pos x="124" y="74"/>
                </a:cxn>
                <a:cxn ang="0">
                  <a:pos x="98" y="74"/>
                </a:cxn>
                <a:cxn ang="0">
                  <a:pos x="74" y="74"/>
                </a:cxn>
                <a:cxn ang="0">
                  <a:pos x="74" y="49"/>
                </a:cxn>
                <a:cxn ang="0">
                  <a:pos x="49" y="49"/>
                </a:cxn>
                <a:cxn ang="0">
                  <a:pos x="24" y="49"/>
                </a:cxn>
                <a:cxn ang="0">
                  <a:pos x="24" y="25"/>
                </a:cxn>
                <a:cxn ang="0">
                  <a:pos x="24" y="0"/>
                </a:cxn>
                <a:cxn ang="0">
                  <a:pos x="24" y="25"/>
                </a:cxn>
                <a:cxn ang="0">
                  <a:pos x="24" y="0"/>
                </a:cxn>
                <a:cxn ang="0">
                  <a:pos x="0" y="0"/>
                </a:cxn>
              </a:cxnLst>
              <a:rect l="0" t="0" r="r" b="b"/>
              <a:pathLst>
                <a:path w="173" h="123">
                  <a:moveTo>
                    <a:pt x="173" y="123"/>
                  </a:moveTo>
                  <a:lnTo>
                    <a:pt x="148" y="123"/>
                  </a:lnTo>
                  <a:lnTo>
                    <a:pt x="124" y="123"/>
                  </a:lnTo>
                  <a:lnTo>
                    <a:pt x="124" y="98"/>
                  </a:lnTo>
                  <a:lnTo>
                    <a:pt x="124" y="74"/>
                  </a:lnTo>
                  <a:lnTo>
                    <a:pt x="98" y="74"/>
                  </a:lnTo>
                  <a:lnTo>
                    <a:pt x="74" y="74"/>
                  </a:lnTo>
                  <a:lnTo>
                    <a:pt x="74" y="49"/>
                  </a:lnTo>
                  <a:lnTo>
                    <a:pt x="49" y="49"/>
                  </a:lnTo>
                  <a:lnTo>
                    <a:pt x="24" y="49"/>
                  </a:lnTo>
                  <a:lnTo>
                    <a:pt x="24" y="25"/>
                  </a:lnTo>
                  <a:lnTo>
                    <a:pt x="24" y="0"/>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24" name="Line 56"/>
            <p:cNvSpPr>
              <a:spLocks noChangeShapeType="1"/>
            </p:cNvSpPr>
            <p:nvPr/>
          </p:nvSpPr>
          <p:spPr bwMode="auto">
            <a:xfrm flipV="1">
              <a:off x="3462" y="2322"/>
              <a:ext cx="6" cy="6"/>
            </a:xfrm>
            <a:prstGeom prst="line">
              <a:avLst/>
            </a:prstGeom>
            <a:noFill/>
            <a:ln w="3175">
              <a:solidFill>
                <a:srgbClr val="1DB2FB"/>
              </a:solidFill>
              <a:round/>
              <a:headEnd/>
              <a:tailEnd/>
            </a:ln>
          </p:spPr>
          <p:txBody>
            <a:bodyPr/>
            <a:lstStyle/>
            <a:p>
              <a:endParaRPr lang="en-US" dirty="0"/>
            </a:p>
          </p:txBody>
        </p:sp>
        <p:sp>
          <p:nvSpPr>
            <p:cNvPr id="647225" name="Freeform 57"/>
            <p:cNvSpPr>
              <a:spLocks/>
            </p:cNvSpPr>
            <p:nvPr/>
          </p:nvSpPr>
          <p:spPr bwMode="auto">
            <a:xfrm>
              <a:off x="3943" y="2285"/>
              <a:ext cx="19" cy="37"/>
            </a:xfrm>
            <a:custGeom>
              <a:avLst/>
              <a:gdLst/>
              <a:ahLst/>
              <a:cxnLst>
                <a:cxn ang="0">
                  <a:pos x="0" y="147"/>
                </a:cxn>
                <a:cxn ang="0">
                  <a:pos x="0" y="123"/>
                </a:cxn>
                <a:cxn ang="0">
                  <a:pos x="25" y="123"/>
                </a:cxn>
                <a:cxn ang="0">
                  <a:pos x="25" y="98"/>
                </a:cxn>
                <a:cxn ang="0">
                  <a:pos x="25" y="74"/>
                </a:cxn>
                <a:cxn ang="0">
                  <a:pos x="50" y="74"/>
                </a:cxn>
                <a:cxn ang="0">
                  <a:pos x="50" y="49"/>
                </a:cxn>
                <a:cxn ang="0">
                  <a:pos x="74" y="49"/>
                </a:cxn>
                <a:cxn ang="0">
                  <a:pos x="74" y="25"/>
                </a:cxn>
                <a:cxn ang="0">
                  <a:pos x="74" y="0"/>
                </a:cxn>
              </a:cxnLst>
              <a:rect l="0" t="0" r="r" b="b"/>
              <a:pathLst>
                <a:path w="74" h="147">
                  <a:moveTo>
                    <a:pt x="0" y="147"/>
                  </a:moveTo>
                  <a:lnTo>
                    <a:pt x="0" y="123"/>
                  </a:lnTo>
                  <a:lnTo>
                    <a:pt x="25" y="123"/>
                  </a:lnTo>
                  <a:lnTo>
                    <a:pt x="25" y="98"/>
                  </a:lnTo>
                  <a:lnTo>
                    <a:pt x="25" y="74"/>
                  </a:lnTo>
                  <a:lnTo>
                    <a:pt x="50" y="74"/>
                  </a:lnTo>
                  <a:lnTo>
                    <a:pt x="50" y="49"/>
                  </a:lnTo>
                  <a:lnTo>
                    <a:pt x="74" y="49"/>
                  </a:lnTo>
                  <a:lnTo>
                    <a:pt x="74" y="25"/>
                  </a:lnTo>
                  <a:lnTo>
                    <a:pt x="74" y="0"/>
                  </a:lnTo>
                </a:path>
              </a:pathLst>
            </a:custGeom>
            <a:noFill/>
            <a:ln w="3175">
              <a:solidFill>
                <a:srgbClr val="1DB2FB"/>
              </a:solidFill>
              <a:prstDash val="solid"/>
              <a:round/>
              <a:headEnd/>
              <a:tailEnd/>
            </a:ln>
          </p:spPr>
          <p:txBody>
            <a:bodyPr/>
            <a:lstStyle/>
            <a:p>
              <a:endParaRPr lang="en-US" dirty="0"/>
            </a:p>
          </p:txBody>
        </p:sp>
        <p:sp>
          <p:nvSpPr>
            <p:cNvPr id="647226" name="Freeform 58"/>
            <p:cNvSpPr>
              <a:spLocks/>
            </p:cNvSpPr>
            <p:nvPr/>
          </p:nvSpPr>
          <p:spPr bwMode="auto">
            <a:xfrm>
              <a:off x="3388" y="2278"/>
              <a:ext cx="31" cy="19"/>
            </a:xfrm>
            <a:custGeom>
              <a:avLst/>
              <a:gdLst/>
              <a:ahLst/>
              <a:cxnLst>
                <a:cxn ang="0">
                  <a:pos x="123" y="75"/>
                </a:cxn>
                <a:cxn ang="0">
                  <a:pos x="123" y="51"/>
                </a:cxn>
                <a:cxn ang="0">
                  <a:pos x="98" y="51"/>
                </a:cxn>
                <a:cxn ang="0">
                  <a:pos x="74" y="51"/>
                </a:cxn>
                <a:cxn ang="0">
                  <a:pos x="49" y="51"/>
                </a:cxn>
                <a:cxn ang="0">
                  <a:pos x="49" y="26"/>
                </a:cxn>
                <a:cxn ang="0">
                  <a:pos x="25" y="26"/>
                </a:cxn>
                <a:cxn ang="0">
                  <a:pos x="0" y="0"/>
                </a:cxn>
              </a:cxnLst>
              <a:rect l="0" t="0" r="r" b="b"/>
              <a:pathLst>
                <a:path w="123" h="75">
                  <a:moveTo>
                    <a:pt x="123" y="75"/>
                  </a:moveTo>
                  <a:lnTo>
                    <a:pt x="123" y="51"/>
                  </a:lnTo>
                  <a:lnTo>
                    <a:pt x="98" y="51"/>
                  </a:lnTo>
                  <a:lnTo>
                    <a:pt x="74" y="51"/>
                  </a:lnTo>
                  <a:lnTo>
                    <a:pt x="49" y="51"/>
                  </a:lnTo>
                  <a:lnTo>
                    <a:pt x="49" y="26"/>
                  </a:lnTo>
                  <a:lnTo>
                    <a:pt x="25" y="26"/>
                  </a:lnTo>
                  <a:lnTo>
                    <a:pt x="0" y="0"/>
                  </a:lnTo>
                </a:path>
              </a:pathLst>
            </a:custGeom>
            <a:noFill/>
            <a:ln w="3175">
              <a:solidFill>
                <a:srgbClr val="1DB2FB"/>
              </a:solidFill>
              <a:prstDash val="solid"/>
              <a:round/>
              <a:headEnd/>
              <a:tailEnd/>
            </a:ln>
          </p:spPr>
          <p:txBody>
            <a:bodyPr/>
            <a:lstStyle/>
            <a:p>
              <a:endParaRPr lang="en-US" dirty="0"/>
            </a:p>
          </p:txBody>
        </p:sp>
        <p:sp>
          <p:nvSpPr>
            <p:cNvPr id="647227" name="Freeform 59"/>
            <p:cNvSpPr>
              <a:spLocks/>
            </p:cNvSpPr>
            <p:nvPr/>
          </p:nvSpPr>
          <p:spPr bwMode="auto">
            <a:xfrm>
              <a:off x="3956" y="2278"/>
              <a:ext cx="6" cy="7"/>
            </a:xfrm>
            <a:custGeom>
              <a:avLst/>
              <a:gdLst/>
              <a:ahLst/>
              <a:cxnLst>
                <a:cxn ang="0">
                  <a:pos x="24" y="26"/>
                </a:cxn>
                <a:cxn ang="0">
                  <a:pos x="0" y="26"/>
                </a:cxn>
                <a:cxn ang="0">
                  <a:pos x="0" y="0"/>
                </a:cxn>
              </a:cxnLst>
              <a:rect l="0" t="0" r="r" b="b"/>
              <a:pathLst>
                <a:path w="24" h="26">
                  <a:moveTo>
                    <a:pt x="24" y="26"/>
                  </a:moveTo>
                  <a:lnTo>
                    <a:pt x="0" y="26"/>
                  </a:lnTo>
                  <a:lnTo>
                    <a:pt x="0" y="0"/>
                  </a:lnTo>
                </a:path>
              </a:pathLst>
            </a:custGeom>
            <a:noFill/>
            <a:ln w="3175">
              <a:solidFill>
                <a:srgbClr val="1DB2FB"/>
              </a:solidFill>
              <a:prstDash val="solid"/>
              <a:round/>
              <a:headEnd/>
              <a:tailEnd/>
            </a:ln>
          </p:spPr>
          <p:txBody>
            <a:bodyPr/>
            <a:lstStyle/>
            <a:p>
              <a:endParaRPr lang="en-US" dirty="0"/>
            </a:p>
          </p:txBody>
        </p:sp>
        <p:sp>
          <p:nvSpPr>
            <p:cNvPr id="647228" name="Freeform 60"/>
            <p:cNvSpPr>
              <a:spLocks/>
            </p:cNvSpPr>
            <p:nvPr/>
          </p:nvSpPr>
          <p:spPr bwMode="auto">
            <a:xfrm>
              <a:off x="3943" y="2180"/>
              <a:ext cx="50" cy="98"/>
            </a:xfrm>
            <a:custGeom>
              <a:avLst/>
              <a:gdLst/>
              <a:ahLst/>
              <a:cxnLst>
                <a:cxn ang="0">
                  <a:pos x="50" y="394"/>
                </a:cxn>
                <a:cxn ang="0">
                  <a:pos x="50" y="370"/>
                </a:cxn>
                <a:cxn ang="0">
                  <a:pos x="50" y="345"/>
                </a:cxn>
                <a:cxn ang="0">
                  <a:pos x="25" y="345"/>
                </a:cxn>
                <a:cxn ang="0">
                  <a:pos x="25" y="321"/>
                </a:cxn>
                <a:cxn ang="0">
                  <a:pos x="25" y="296"/>
                </a:cxn>
                <a:cxn ang="0">
                  <a:pos x="0" y="296"/>
                </a:cxn>
                <a:cxn ang="0">
                  <a:pos x="0" y="271"/>
                </a:cxn>
                <a:cxn ang="0">
                  <a:pos x="0" y="247"/>
                </a:cxn>
                <a:cxn ang="0">
                  <a:pos x="0" y="222"/>
                </a:cxn>
                <a:cxn ang="0">
                  <a:pos x="25" y="222"/>
                </a:cxn>
                <a:cxn ang="0">
                  <a:pos x="25" y="198"/>
                </a:cxn>
                <a:cxn ang="0">
                  <a:pos x="25" y="173"/>
                </a:cxn>
                <a:cxn ang="0">
                  <a:pos x="50" y="173"/>
                </a:cxn>
                <a:cxn ang="0">
                  <a:pos x="50" y="149"/>
                </a:cxn>
                <a:cxn ang="0">
                  <a:pos x="74" y="149"/>
                </a:cxn>
                <a:cxn ang="0">
                  <a:pos x="74" y="123"/>
                </a:cxn>
                <a:cxn ang="0">
                  <a:pos x="100" y="123"/>
                </a:cxn>
                <a:cxn ang="0">
                  <a:pos x="100" y="98"/>
                </a:cxn>
                <a:cxn ang="0">
                  <a:pos x="100" y="74"/>
                </a:cxn>
                <a:cxn ang="0">
                  <a:pos x="124" y="74"/>
                </a:cxn>
                <a:cxn ang="0">
                  <a:pos x="124" y="49"/>
                </a:cxn>
                <a:cxn ang="0">
                  <a:pos x="149" y="49"/>
                </a:cxn>
                <a:cxn ang="0">
                  <a:pos x="173" y="49"/>
                </a:cxn>
                <a:cxn ang="0">
                  <a:pos x="173" y="25"/>
                </a:cxn>
                <a:cxn ang="0">
                  <a:pos x="198" y="25"/>
                </a:cxn>
                <a:cxn ang="0">
                  <a:pos x="198" y="0"/>
                </a:cxn>
              </a:cxnLst>
              <a:rect l="0" t="0" r="r" b="b"/>
              <a:pathLst>
                <a:path w="198" h="394">
                  <a:moveTo>
                    <a:pt x="50" y="394"/>
                  </a:moveTo>
                  <a:lnTo>
                    <a:pt x="50" y="370"/>
                  </a:lnTo>
                  <a:lnTo>
                    <a:pt x="50" y="345"/>
                  </a:lnTo>
                  <a:lnTo>
                    <a:pt x="25" y="345"/>
                  </a:lnTo>
                  <a:lnTo>
                    <a:pt x="25" y="321"/>
                  </a:lnTo>
                  <a:lnTo>
                    <a:pt x="25" y="296"/>
                  </a:lnTo>
                  <a:lnTo>
                    <a:pt x="0" y="296"/>
                  </a:lnTo>
                  <a:lnTo>
                    <a:pt x="0" y="271"/>
                  </a:lnTo>
                  <a:lnTo>
                    <a:pt x="0" y="247"/>
                  </a:lnTo>
                  <a:lnTo>
                    <a:pt x="0" y="222"/>
                  </a:lnTo>
                  <a:lnTo>
                    <a:pt x="25" y="222"/>
                  </a:lnTo>
                  <a:lnTo>
                    <a:pt x="25" y="198"/>
                  </a:lnTo>
                  <a:lnTo>
                    <a:pt x="25" y="173"/>
                  </a:lnTo>
                  <a:lnTo>
                    <a:pt x="50" y="173"/>
                  </a:lnTo>
                  <a:lnTo>
                    <a:pt x="50" y="149"/>
                  </a:lnTo>
                  <a:lnTo>
                    <a:pt x="74" y="149"/>
                  </a:lnTo>
                  <a:lnTo>
                    <a:pt x="74" y="123"/>
                  </a:lnTo>
                  <a:lnTo>
                    <a:pt x="100" y="123"/>
                  </a:lnTo>
                  <a:lnTo>
                    <a:pt x="100" y="98"/>
                  </a:lnTo>
                  <a:lnTo>
                    <a:pt x="100" y="74"/>
                  </a:lnTo>
                  <a:lnTo>
                    <a:pt x="124" y="74"/>
                  </a:lnTo>
                  <a:lnTo>
                    <a:pt x="124" y="49"/>
                  </a:lnTo>
                  <a:lnTo>
                    <a:pt x="149" y="49"/>
                  </a:lnTo>
                  <a:lnTo>
                    <a:pt x="173" y="49"/>
                  </a:lnTo>
                  <a:lnTo>
                    <a:pt x="173" y="25"/>
                  </a:lnTo>
                  <a:lnTo>
                    <a:pt x="198" y="25"/>
                  </a:lnTo>
                  <a:lnTo>
                    <a:pt x="198" y="0"/>
                  </a:lnTo>
                </a:path>
              </a:pathLst>
            </a:custGeom>
            <a:noFill/>
            <a:ln w="3175">
              <a:solidFill>
                <a:srgbClr val="1DB2FB"/>
              </a:solidFill>
              <a:prstDash val="solid"/>
              <a:round/>
              <a:headEnd/>
              <a:tailEnd/>
            </a:ln>
          </p:spPr>
          <p:txBody>
            <a:bodyPr/>
            <a:lstStyle/>
            <a:p>
              <a:endParaRPr lang="en-US" dirty="0"/>
            </a:p>
          </p:txBody>
        </p:sp>
        <p:sp>
          <p:nvSpPr>
            <p:cNvPr id="647229" name="Line 61"/>
            <p:cNvSpPr>
              <a:spLocks noChangeShapeType="1"/>
            </p:cNvSpPr>
            <p:nvPr/>
          </p:nvSpPr>
          <p:spPr bwMode="auto">
            <a:xfrm flipV="1">
              <a:off x="3388" y="2272"/>
              <a:ext cx="1" cy="6"/>
            </a:xfrm>
            <a:prstGeom prst="line">
              <a:avLst/>
            </a:prstGeom>
            <a:noFill/>
            <a:ln w="3175">
              <a:solidFill>
                <a:srgbClr val="1DB2FB"/>
              </a:solidFill>
              <a:round/>
              <a:headEnd/>
              <a:tailEnd/>
            </a:ln>
          </p:spPr>
          <p:txBody>
            <a:bodyPr/>
            <a:lstStyle/>
            <a:p>
              <a:endParaRPr lang="en-US" dirty="0"/>
            </a:p>
          </p:txBody>
        </p:sp>
        <p:sp>
          <p:nvSpPr>
            <p:cNvPr id="647230" name="Freeform 62"/>
            <p:cNvSpPr>
              <a:spLocks/>
            </p:cNvSpPr>
            <p:nvPr/>
          </p:nvSpPr>
          <p:spPr bwMode="auto">
            <a:xfrm>
              <a:off x="3381" y="2260"/>
              <a:ext cx="7" cy="12"/>
            </a:xfrm>
            <a:custGeom>
              <a:avLst/>
              <a:gdLst/>
              <a:ahLst/>
              <a:cxnLst>
                <a:cxn ang="0">
                  <a:pos x="26" y="49"/>
                </a:cxn>
                <a:cxn ang="0">
                  <a:pos x="0" y="49"/>
                </a:cxn>
                <a:cxn ang="0">
                  <a:pos x="0" y="24"/>
                </a:cxn>
                <a:cxn ang="0">
                  <a:pos x="0" y="0"/>
                </a:cxn>
              </a:cxnLst>
              <a:rect l="0" t="0" r="r" b="b"/>
              <a:pathLst>
                <a:path w="26" h="49">
                  <a:moveTo>
                    <a:pt x="26" y="49"/>
                  </a:move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231" name="Freeform 63"/>
            <p:cNvSpPr>
              <a:spLocks/>
            </p:cNvSpPr>
            <p:nvPr/>
          </p:nvSpPr>
          <p:spPr bwMode="auto">
            <a:xfrm>
              <a:off x="3375" y="2254"/>
              <a:ext cx="6" cy="6"/>
            </a:xfrm>
            <a:custGeom>
              <a:avLst/>
              <a:gdLst/>
              <a:ahLst/>
              <a:cxnLst>
                <a:cxn ang="0">
                  <a:pos x="24" y="25"/>
                </a:cxn>
                <a:cxn ang="0">
                  <a:pos x="0" y="25"/>
                </a:cxn>
                <a:cxn ang="0">
                  <a:pos x="0" y="0"/>
                </a:cxn>
              </a:cxnLst>
              <a:rect l="0" t="0" r="r" b="b"/>
              <a:pathLst>
                <a:path w="24" h="25">
                  <a:moveTo>
                    <a:pt x="24" y="25"/>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232" name="Line 64"/>
            <p:cNvSpPr>
              <a:spLocks noChangeShapeType="1"/>
            </p:cNvSpPr>
            <p:nvPr/>
          </p:nvSpPr>
          <p:spPr bwMode="auto">
            <a:xfrm flipH="1">
              <a:off x="3369" y="2254"/>
              <a:ext cx="6" cy="1"/>
            </a:xfrm>
            <a:prstGeom prst="line">
              <a:avLst/>
            </a:prstGeom>
            <a:noFill/>
            <a:ln w="3175">
              <a:solidFill>
                <a:srgbClr val="1DB2FB"/>
              </a:solidFill>
              <a:round/>
              <a:headEnd/>
              <a:tailEnd/>
            </a:ln>
          </p:spPr>
          <p:txBody>
            <a:bodyPr/>
            <a:lstStyle/>
            <a:p>
              <a:endParaRPr lang="en-US" dirty="0"/>
            </a:p>
          </p:txBody>
        </p:sp>
        <p:sp>
          <p:nvSpPr>
            <p:cNvPr id="647233" name="Line 65"/>
            <p:cNvSpPr>
              <a:spLocks noChangeShapeType="1"/>
            </p:cNvSpPr>
            <p:nvPr/>
          </p:nvSpPr>
          <p:spPr bwMode="auto">
            <a:xfrm flipV="1">
              <a:off x="3369" y="2247"/>
              <a:ext cx="1" cy="7"/>
            </a:xfrm>
            <a:prstGeom prst="line">
              <a:avLst/>
            </a:prstGeom>
            <a:noFill/>
            <a:ln w="3175">
              <a:solidFill>
                <a:srgbClr val="1DB2FB"/>
              </a:solidFill>
              <a:round/>
              <a:headEnd/>
              <a:tailEnd/>
            </a:ln>
          </p:spPr>
          <p:txBody>
            <a:bodyPr/>
            <a:lstStyle/>
            <a:p>
              <a:endParaRPr lang="en-US" dirty="0"/>
            </a:p>
          </p:txBody>
        </p:sp>
        <p:sp>
          <p:nvSpPr>
            <p:cNvPr id="647234" name="Line 66"/>
            <p:cNvSpPr>
              <a:spLocks noChangeShapeType="1"/>
            </p:cNvSpPr>
            <p:nvPr/>
          </p:nvSpPr>
          <p:spPr bwMode="auto">
            <a:xfrm flipV="1">
              <a:off x="3369" y="2241"/>
              <a:ext cx="1" cy="6"/>
            </a:xfrm>
            <a:prstGeom prst="line">
              <a:avLst/>
            </a:prstGeom>
            <a:noFill/>
            <a:ln w="3175">
              <a:solidFill>
                <a:srgbClr val="1DB2FB"/>
              </a:solidFill>
              <a:round/>
              <a:headEnd/>
              <a:tailEnd/>
            </a:ln>
          </p:spPr>
          <p:txBody>
            <a:bodyPr/>
            <a:lstStyle/>
            <a:p>
              <a:endParaRPr lang="en-US" dirty="0"/>
            </a:p>
          </p:txBody>
        </p:sp>
        <p:sp>
          <p:nvSpPr>
            <p:cNvPr id="647235" name="Line 67"/>
            <p:cNvSpPr>
              <a:spLocks noChangeShapeType="1"/>
            </p:cNvSpPr>
            <p:nvPr/>
          </p:nvSpPr>
          <p:spPr bwMode="auto">
            <a:xfrm flipH="1">
              <a:off x="3363" y="2241"/>
              <a:ext cx="6" cy="1"/>
            </a:xfrm>
            <a:prstGeom prst="line">
              <a:avLst/>
            </a:prstGeom>
            <a:noFill/>
            <a:ln w="3175">
              <a:solidFill>
                <a:srgbClr val="1DB2FB"/>
              </a:solidFill>
              <a:round/>
              <a:headEnd/>
              <a:tailEnd/>
            </a:ln>
          </p:spPr>
          <p:txBody>
            <a:bodyPr/>
            <a:lstStyle/>
            <a:p>
              <a:endParaRPr lang="en-US" dirty="0"/>
            </a:p>
          </p:txBody>
        </p:sp>
        <p:sp>
          <p:nvSpPr>
            <p:cNvPr id="647236" name="Freeform 68"/>
            <p:cNvSpPr>
              <a:spLocks/>
            </p:cNvSpPr>
            <p:nvPr/>
          </p:nvSpPr>
          <p:spPr bwMode="auto">
            <a:xfrm>
              <a:off x="3320" y="2204"/>
              <a:ext cx="43" cy="37"/>
            </a:xfrm>
            <a:custGeom>
              <a:avLst/>
              <a:gdLst/>
              <a:ahLst/>
              <a:cxnLst>
                <a:cxn ang="0">
                  <a:pos x="174" y="149"/>
                </a:cxn>
                <a:cxn ang="0">
                  <a:pos x="149" y="149"/>
                </a:cxn>
                <a:cxn ang="0">
                  <a:pos x="149" y="124"/>
                </a:cxn>
                <a:cxn ang="0">
                  <a:pos x="125" y="124"/>
                </a:cxn>
                <a:cxn ang="0">
                  <a:pos x="125" y="100"/>
                </a:cxn>
                <a:cxn ang="0">
                  <a:pos x="100" y="100"/>
                </a:cxn>
                <a:cxn ang="0">
                  <a:pos x="75" y="100"/>
                </a:cxn>
                <a:cxn ang="0">
                  <a:pos x="51" y="75"/>
                </a:cxn>
                <a:cxn ang="0">
                  <a:pos x="51" y="51"/>
                </a:cxn>
                <a:cxn ang="0">
                  <a:pos x="51" y="25"/>
                </a:cxn>
                <a:cxn ang="0">
                  <a:pos x="24" y="25"/>
                </a:cxn>
                <a:cxn ang="0">
                  <a:pos x="24" y="0"/>
                </a:cxn>
                <a:cxn ang="0">
                  <a:pos x="0" y="0"/>
                </a:cxn>
              </a:cxnLst>
              <a:rect l="0" t="0" r="r" b="b"/>
              <a:pathLst>
                <a:path w="174" h="149">
                  <a:moveTo>
                    <a:pt x="174" y="149"/>
                  </a:moveTo>
                  <a:lnTo>
                    <a:pt x="149" y="149"/>
                  </a:lnTo>
                  <a:lnTo>
                    <a:pt x="149" y="124"/>
                  </a:lnTo>
                  <a:lnTo>
                    <a:pt x="125" y="124"/>
                  </a:lnTo>
                  <a:lnTo>
                    <a:pt x="125" y="100"/>
                  </a:lnTo>
                  <a:lnTo>
                    <a:pt x="100" y="100"/>
                  </a:lnTo>
                  <a:lnTo>
                    <a:pt x="75" y="100"/>
                  </a:lnTo>
                  <a:lnTo>
                    <a:pt x="51" y="75"/>
                  </a:lnTo>
                  <a:lnTo>
                    <a:pt x="51" y="51"/>
                  </a:lnTo>
                  <a:lnTo>
                    <a:pt x="51" y="25"/>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37" name="Freeform 69"/>
            <p:cNvSpPr>
              <a:spLocks/>
            </p:cNvSpPr>
            <p:nvPr/>
          </p:nvSpPr>
          <p:spPr bwMode="auto">
            <a:xfrm>
              <a:off x="3147" y="2093"/>
              <a:ext cx="173" cy="111"/>
            </a:xfrm>
            <a:custGeom>
              <a:avLst/>
              <a:gdLst/>
              <a:ahLst/>
              <a:cxnLst>
                <a:cxn ang="0">
                  <a:pos x="691" y="443"/>
                </a:cxn>
                <a:cxn ang="0">
                  <a:pos x="666" y="443"/>
                </a:cxn>
                <a:cxn ang="0">
                  <a:pos x="666" y="419"/>
                </a:cxn>
                <a:cxn ang="0">
                  <a:pos x="617" y="419"/>
                </a:cxn>
                <a:cxn ang="0">
                  <a:pos x="592" y="394"/>
                </a:cxn>
                <a:cxn ang="0">
                  <a:pos x="568" y="394"/>
                </a:cxn>
                <a:cxn ang="0">
                  <a:pos x="543" y="394"/>
                </a:cxn>
                <a:cxn ang="0">
                  <a:pos x="543" y="370"/>
                </a:cxn>
                <a:cxn ang="0">
                  <a:pos x="519" y="370"/>
                </a:cxn>
                <a:cxn ang="0">
                  <a:pos x="519" y="345"/>
                </a:cxn>
                <a:cxn ang="0">
                  <a:pos x="493" y="320"/>
                </a:cxn>
                <a:cxn ang="0">
                  <a:pos x="469" y="296"/>
                </a:cxn>
                <a:cxn ang="0">
                  <a:pos x="444" y="296"/>
                </a:cxn>
                <a:cxn ang="0">
                  <a:pos x="419" y="271"/>
                </a:cxn>
                <a:cxn ang="0">
                  <a:pos x="395" y="271"/>
                </a:cxn>
                <a:cxn ang="0">
                  <a:pos x="395" y="247"/>
                </a:cxn>
                <a:cxn ang="0">
                  <a:pos x="370" y="247"/>
                </a:cxn>
                <a:cxn ang="0">
                  <a:pos x="321" y="221"/>
                </a:cxn>
                <a:cxn ang="0">
                  <a:pos x="321" y="197"/>
                </a:cxn>
                <a:cxn ang="0">
                  <a:pos x="321" y="172"/>
                </a:cxn>
                <a:cxn ang="0">
                  <a:pos x="297" y="147"/>
                </a:cxn>
                <a:cxn ang="0">
                  <a:pos x="272" y="123"/>
                </a:cxn>
                <a:cxn ang="0">
                  <a:pos x="246" y="98"/>
                </a:cxn>
                <a:cxn ang="0">
                  <a:pos x="222" y="74"/>
                </a:cxn>
                <a:cxn ang="0">
                  <a:pos x="197" y="74"/>
                </a:cxn>
                <a:cxn ang="0">
                  <a:pos x="148" y="49"/>
                </a:cxn>
                <a:cxn ang="0">
                  <a:pos x="124" y="49"/>
                </a:cxn>
                <a:cxn ang="0">
                  <a:pos x="124" y="24"/>
                </a:cxn>
                <a:cxn ang="0">
                  <a:pos x="99" y="24"/>
                </a:cxn>
                <a:cxn ang="0">
                  <a:pos x="74" y="24"/>
                </a:cxn>
                <a:cxn ang="0">
                  <a:pos x="74" y="0"/>
                </a:cxn>
                <a:cxn ang="0">
                  <a:pos x="0" y="0"/>
                </a:cxn>
              </a:cxnLst>
              <a:rect l="0" t="0" r="r" b="b"/>
              <a:pathLst>
                <a:path w="691" h="443">
                  <a:moveTo>
                    <a:pt x="691" y="443"/>
                  </a:moveTo>
                  <a:lnTo>
                    <a:pt x="666" y="443"/>
                  </a:lnTo>
                  <a:lnTo>
                    <a:pt x="666" y="419"/>
                  </a:lnTo>
                  <a:lnTo>
                    <a:pt x="617" y="419"/>
                  </a:lnTo>
                  <a:lnTo>
                    <a:pt x="592" y="394"/>
                  </a:lnTo>
                  <a:lnTo>
                    <a:pt x="568" y="394"/>
                  </a:lnTo>
                  <a:lnTo>
                    <a:pt x="543" y="394"/>
                  </a:lnTo>
                  <a:lnTo>
                    <a:pt x="543" y="370"/>
                  </a:lnTo>
                  <a:lnTo>
                    <a:pt x="519" y="370"/>
                  </a:lnTo>
                  <a:lnTo>
                    <a:pt x="519" y="345"/>
                  </a:lnTo>
                  <a:lnTo>
                    <a:pt x="493" y="320"/>
                  </a:lnTo>
                  <a:lnTo>
                    <a:pt x="469" y="296"/>
                  </a:lnTo>
                  <a:lnTo>
                    <a:pt x="444" y="296"/>
                  </a:lnTo>
                  <a:lnTo>
                    <a:pt x="419" y="271"/>
                  </a:lnTo>
                  <a:lnTo>
                    <a:pt x="395" y="271"/>
                  </a:lnTo>
                  <a:lnTo>
                    <a:pt x="395" y="247"/>
                  </a:lnTo>
                  <a:lnTo>
                    <a:pt x="370" y="247"/>
                  </a:lnTo>
                  <a:lnTo>
                    <a:pt x="321" y="221"/>
                  </a:lnTo>
                  <a:lnTo>
                    <a:pt x="321" y="197"/>
                  </a:lnTo>
                  <a:lnTo>
                    <a:pt x="321" y="172"/>
                  </a:lnTo>
                  <a:lnTo>
                    <a:pt x="297" y="147"/>
                  </a:lnTo>
                  <a:lnTo>
                    <a:pt x="272" y="123"/>
                  </a:lnTo>
                  <a:lnTo>
                    <a:pt x="246" y="98"/>
                  </a:lnTo>
                  <a:lnTo>
                    <a:pt x="222" y="74"/>
                  </a:lnTo>
                  <a:lnTo>
                    <a:pt x="197" y="74"/>
                  </a:lnTo>
                  <a:lnTo>
                    <a:pt x="148" y="49"/>
                  </a:lnTo>
                  <a:lnTo>
                    <a:pt x="124" y="49"/>
                  </a:lnTo>
                  <a:lnTo>
                    <a:pt x="124" y="24"/>
                  </a:lnTo>
                  <a:lnTo>
                    <a:pt x="99" y="24"/>
                  </a:lnTo>
                  <a:lnTo>
                    <a:pt x="74" y="24"/>
                  </a:lnTo>
                  <a:lnTo>
                    <a:pt x="74" y="0"/>
                  </a:lnTo>
                  <a:lnTo>
                    <a:pt x="0" y="0"/>
                  </a:lnTo>
                </a:path>
              </a:pathLst>
            </a:custGeom>
            <a:noFill/>
            <a:ln w="3175">
              <a:solidFill>
                <a:srgbClr val="1DB2FB"/>
              </a:solidFill>
              <a:prstDash val="solid"/>
              <a:round/>
              <a:headEnd/>
              <a:tailEnd/>
            </a:ln>
          </p:spPr>
          <p:txBody>
            <a:bodyPr/>
            <a:lstStyle/>
            <a:p>
              <a:endParaRPr lang="en-US" dirty="0"/>
            </a:p>
          </p:txBody>
        </p:sp>
        <p:sp>
          <p:nvSpPr>
            <p:cNvPr id="647238" name="Line 70"/>
            <p:cNvSpPr>
              <a:spLocks noChangeShapeType="1"/>
            </p:cNvSpPr>
            <p:nvPr/>
          </p:nvSpPr>
          <p:spPr bwMode="auto">
            <a:xfrm>
              <a:off x="3993" y="2180"/>
              <a:ext cx="6" cy="1"/>
            </a:xfrm>
            <a:prstGeom prst="line">
              <a:avLst/>
            </a:prstGeom>
            <a:noFill/>
            <a:ln w="3175">
              <a:solidFill>
                <a:srgbClr val="1DB2FB"/>
              </a:solidFill>
              <a:round/>
              <a:headEnd/>
              <a:tailEnd/>
            </a:ln>
          </p:spPr>
          <p:txBody>
            <a:bodyPr/>
            <a:lstStyle/>
            <a:p>
              <a:endParaRPr lang="en-US" dirty="0"/>
            </a:p>
          </p:txBody>
        </p:sp>
        <p:sp>
          <p:nvSpPr>
            <p:cNvPr id="647239" name="Freeform 71"/>
            <p:cNvSpPr>
              <a:spLocks/>
            </p:cNvSpPr>
            <p:nvPr/>
          </p:nvSpPr>
          <p:spPr bwMode="auto">
            <a:xfrm>
              <a:off x="3999" y="2075"/>
              <a:ext cx="80" cy="105"/>
            </a:xfrm>
            <a:custGeom>
              <a:avLst/>
              <a:gdLst/>
              <a:ahLst/>
              <a:cxnLst>
                <a:cxn ang="0">
                  <a:pos x="0" y="421"/>
                </a:cxn>
                <a:cxn ang="0">
                  <a:pos x="0" y="396"/>
                </a:cxn>
                <a:cxn ang="0">
                  <a:pos x="0" y="372"/>
                </a:cxn>
                <a:cxn ang="0">
                  <a:pos x="24" y="372"/>
                </a:cxn>
                <a:cxn ang="0">
                  <a:pos x="24" y="347"/>
                </a:cxn>
                <a:cxn ang="0">
                  <a:pos x="49" y="347"/>
                </a:cxn>
                <a:cxn ang="0">
                  <a:pos x="49" y="323"/>
                </a:cxn>
                <a:cxn ang="0">
                  <a:pos x="73" y="297"/>
                </a:cxn>
                <a:cxn ang="0">
                  <a:pos x="99" y="273"/>
                </a:cxn>
                <a:cxn ang="0">
                  <a:pos x="99" y="248"/>
                </a:cxn>
                <a:cxn ang="0">
                  <a:pos x="99" y="223"/>
                </a:cxn>
                <a:cxn ang="0">
                  <a:pos x="123" y="199"/>
                </a:cxn>
                <a:cxn ang="0">
                  <a:pos x="148" y="174"/>
                </a:cxn>
                <a:cxn ang="0">
                  <a:pos x="173" y="150"/>
                </a:cxn>
                <a:cxn ang="0">
                  <a:pos x="197" y="150"/>
                </a:cxn>
                <a:cxn ang="0">
                  <a:pos x="222" y="125"/>
                </a:cxn>
                <a:cxn ang="0">
                  <a:pos x="197" y="125"/>
                </a:cxn>
                <a:cxn ang="0">
                  <a:pos x="197" y="100"/>
                </a:cxn>
                <a:cxn ang="0">
                  <a:pos x="222" y="100"/>
                </a:cxn>
                <a:cxn ang="0">
                  <a:pos x="222" y="76"/>
                </a:cxn>
                <a:cxn ang="0">
                  <a:pos x="246" y="76"/>
                </a:cxn>
                <a:cxn ang="0">
                  <a:pos x="271" y="76"/>
                </a:cxn>
                <a:cxn ang="0">
                  <a:pos x="295" y="50"/>
                </a:cxn>
                <a:cxn ang="0">
                  <a:pos x="320" y="25"/>
                </a:cxn>
                <a:cxn ang="0">
                  <a:pos x="320" y="0"/>
                </a:cxn>
              </a:cxnLst>
              <a:rect l="0" t="0" r="r" b="b"/>
              <a:pathLst>
                <a:path w="320" h="421">
                  <a:moveTo>
                    <a:pt x="0" y="421"/>
                  </a:moveTo>
                  <a:lnTo>
                    <a:pt x="0" y="396"/>
                  </a:lnTo>
                  <a:lnTo>
                    <a:pt x="0" y="372"/>
                  </a:lnTo>
                  <a:lnTo>
                    <a:pt x="24" y="372"/>
                  </a:lnTo>
                  <a:lnTo>
                    <a:pt x="24" y="347"/>
                  </a:lnTo>
                  <a:lnTo>
                    <a:pt x="49" y="347"/>
                  </a:lnTo>
                  <a:lnTo>
                    <a:pt x="49" y="323"/>
                  </a:lnTo>
                  <a:lnTo>
                    <a:pt x="73" y="297"/>
                  </a:lnTo>
                  <a:lnTo>
                    <a:pt x="99" y="273"/>
                  </a:lnTo>
                  <a:lnTo>
                    <a:pt x="99" y="248"/>
                  </a:lnTo>
                  <a:lnTo>
                    <a:pt x="99" y="223"/>
                  </a:lnTo>
                  <a:lnTo>
                    <a:pt x="123" y="199"/>
                  </a:lnTo>
                  <a:lnTo>
                    <a:pt x="148" y="174"/>
                  </a:lnTo>
                  <a:lnTo>
                    <a:pt x="173" y="150"/>
                  </a:lnTo>
                  <a:lnTo>
                    <a:pt x="197" y="150"/>
                  </a:lnTo>
                  <a:lnTo>
                    <a:pt x="222" y="125"/>
                  </a:lnTo>
                  <a:lnTo>
                    <a:pt x="197" y="125"/>
                  </a:lnTo>
                  <a:lnTo>
                    <a:pt x="197" y="100"/>
                  </a:lnTo>
                  <a:lnTo>
                    <a:pt x="222" y="100"/>
                  </a:lnTo>
                  <a:lnTo>
                    <a:pt x="222" y="76"/>
                  </a:lnTo>
                  <a:lnTo>
                    <a:pt x="246" y="76"/>
                  </a:lnTo>
                  <a:lnTo>
                    <a:pt x="271" y="76"/>
                  </a:lnTo>
                  <a:lnTo>
                    <a:pt x="295" y="50"/>
                  </a:lnTo>
                  <a:lnTo>
                    <a:pt x="320" y="25"/>
                  </a:lnTo>
                  <a:lnTo>
                    <a:pt x="320" y="0"/>
                  </a:lnTo>
                </a:path>
              </a:pathLst>
            </a:custGeom>
            <a:noFill/>
            <a:ln w="3175">
              <a:solidFill>
                <a:srgbClr val="1DB2FB"/>
              </a:solidFill>
              <a:prstDash val="solid"/>
              <a:round/>
              <a:headEnd/>
              <a:tailEnd/>
            </a:ln>
          </p:spPr>
          <p:txBody>
            <a:bodyPr/>
            <a:lstStyle/>
            <a:p>
              <a:endParaRPr lang="en-US" dirty="0"/>
            </a:p>
          </p:txBody>
        </p:sp>
        <p:sp>
          <p:nvSpPr>
            <p:cNvPr id="647240" name="Freeform 72"/>
            <p:cNvSpPr>
              <a:spLocks/>
            </p:cNvSpPr>
            <p:nvPr/>
          </p:nvSpPr>
          <p:spPr bwMode="auto">
            <a:xfrm>
              <a:off x="3091" y="2069"/>
              <a:ext cx="56" cy="24"/>
            </a:xfrm>
            <a:custGeom>
              <a:avLst/>
              <a:gdLst/>
              <a:ahLst/>
              <a:cxnLst>
                <a:cxn ang="0">
                  <a:pos x="222" y="100"/>
                </a:cxn>
                <a:cxn ang="0">
                  <a:pos x="197" y="74"/>
                </a:cxn>
                <a:cxn ang="0">
                  <a:pos x="197" y="49"/>
                </a:cxn>
                <a:cxn ang="0">
                  <a:pos x="173" y="49"/>
                </a:cxn>
                <a:cxn ang="0">
                  <a:pos x="148" y="49"/>
                </a:cxn>
                <a:cxn ang="0">
                  <a:pos x="99" y="24"/>
                </a:cxn>
                <a:cxn ang="0">
                  <a:pos x="74" y="24"/>
                </a:cxn>
                <a:cxn ang="0">
                  <a:pos x="50" y="24"/>
                </a:cxn>
                <a:cxn ang="0">
                  <a:pos x="25" y="0"/>
                </a:cxn>
                <a:cxn ang="0">
                  <a:pos x="0" y="0"/>
                </a:cxn>
              </a:cxnLst>
              <a:rect l="0" t="0" r="r" b="b"/>
              <a:pathLst>
                <a:path w="222" h="100">
                  <a:moveTo>
                    <a:pt x="222" y="100"/>
                  </a:moveTo>
                  <a:lnTo>
                    <a:pt x="197" y="74"/>
                  </a:lnTo>
                  <a:lnTo>
                    <a:pt x="197" y="49"/>
                  </a:lnTo>
                  <a:lnTo>
                    <a:pt x="173" y="49"/>
                  </a:lnTo>
                  <a:lnTo>
                    <a:pt x="148" y="49"/>
                  </a:lnTo>
                  <a:lnTo>
                    <a:pt x="99" y="24"/>
                  </a:lnTo>
                  <a:lnTo>
                    <a:pt x="74" y="24"/>
                  </a:lnTo>
                  <a:lnTo>
                    <a:pt x="50"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41" name="Freeform 73"/>
            <p:cNvSpPr>
              <a:spLocks/>
            </p:cNvSpPr>
            <p:nvPr/>
          </p:nvSpPr>
          <p:spPr bwMode="auto">
            <a:xfrm>
              <a:off x="2986" y="2025"/>
              <a:ext cx="12" cy="44"/>
            </a:xfrm>
            <a:custGeom>
              <a:avLst/>
              <a:gdLst/>
              <a:ahLst/>
              <a:cxnLst>
                <a:cxn ang="0">
                  <a:pos x="0" y="174"/>
                </a:cxn>
                <a:cxn ang="0">
                  <a:pos x="0" y="149"/>
                </a:cxn>
                <a:cxn ang="0">
                  <a:pos x="0" y="124"/>
                </a:cxn>
                <a:cxn ang="0">
                  <a:pos x="0" y="100"/>
                </a:cxn>
                <a:cxn ang="0">
                  <a:pos x="0" y="75"/>
                </a:cxn>
                <a:cxn ang="0">
                  <a:pos x="24" y="51"/>
                </a:cxn>
                <a:cxn ang="0">
                  <a:pos x="49" y="0"/>
                </a:cxn>
              </a:cxnLst>
              <a:rect l="0" t="0" r="r" b="b"/>
              <a:pathLst>
                <a:path w="49" h="174">
                  <a:moveTo>
                    <a:pt x="0" y="174"/>
                  </a:moveTo>
                  <a:lnTo>
                    <a:pt x="0" y="149"/>
                  </a:lnTo>
                  <a:lnTo>
                    <a:pt x="0" y="124"/>
                  </a:lnTo>
                  <a:lnTo>
                    <a:pt x="0" y="100"/>
                  </a:lnTo>
                  <a:lnTo>
                    <a:pt x="0" y="75"/>
                  </a:lnTo>
                  <a:lnTo>
                    <a:pt x="24" y="51"/>
                  </a:lnTo>
                  <a:lnTo>
                    <a:pt x="49" y="0"/>
                  </a:lnTo>
                </a:path>
              </a:pathLst>
            </a:custGeom>
            <a:noFill/>
            <a:ln w="3175">
              <a:solidFill>
                <a:srgbClr val="1DB2FB"/>
              </a:solidFill>
              <a:prstDash val="solid"/>
              <a:round/>
              <a:headEnd/>
              <a:tailEnd/>
            </a:ln>
          </p:spPr>
          <p:txBody>
            <a:bodyPr/>
            <a:lstStyle/>
            <a:p>
              <a:endParaRPr lang="en-US" dirty="0"/>
            </a:p>
          </p:txBody>
        </p:sp>
        <p:sp>
          <p:nvSpPr>
            <p:cNvPr id="647242" name="Freeform 74"/>
            <p:cNvSpPr>
              <a:spLocks/>
            </p:cNvSpPr>
            <p:nvPr/>
          </p:nvSpPr>
          <p:spPr bwMode="auto">
            <a:xfrm>
              <a:off x="3060" y="2044"/>
              <a:ext cx="31" cy="25"/>
            </a:xfrm>
            <a:custGeom>
              <a:avLst/>
              <a:gdLst/>
              <a:ahLst/>
              <a:cxnLst>
                <a:cxn ang="0">
                  <a:pos x="123" y="99"/>
                </a:cxn>
                <a:cxn ang="0">
                  <a:pos x="98" y="99"/>
                </a:cxn>
                <a:cxn ang="0">
                  <a:pos x="49" y="49"/>
                </a:cxn>
                <a:cxn ang="0">
                  <a:pos x="24" y="25"/>
                </a:cxn>
                <a:cxn ang="0">
                  <a:pos x="0" y="0"/>
                </a:cxn>
              </a:cxnLst>
              <a:rect l="0" t="0" r="r" b="b"/>
              <a:pathLst>
                <a:path w="123" h="99">
                  <a:moveTo>
                    <a:pt x="123" y="99"/>
                  </a:moveTo>
                  <a:lnTo>
                    <a:pt x="98" y="99"/>
                  </a:lnTo>
                  <a:lnTo>
                    <a:pt x="49" y="49"/>
                  </a:lnTo>
                  <a:lnTo>
                    <a:pt x="24" y="25"/>
                  </a:lnTo>
                  <a:lnTo>
                    <a:pt x="0" y="0"/>
                  </a:lnTo>
                </a:path>
              </a:pathLst>
            </a:custGeom>
            <a:noFill/>
            <a:ln w="3175">
              <a:solidFill>
                <a:srgbClr val="1DB2FB"/>
              </a:solidFill>
              <a:prstDash val="solid"/>
              <a:round/>
              <a:headEnd/>
              <a:tailEnd/>
            </a:ln>
          </p:spPr>
          <p:txBody>
            <a:bodyPr/>
            <a:lstStyle/>
            <a:p>
              <a:endParaRPr lang="en-US" dirty="0"/>
            </a:p>
          </p:txBody>
        </p:sp>
        <p:sp>
          <p:nvSpPr>
            <p:cNvPr id="647243" name="Freeform 75"/>
            <p:cNvSpPr>
              <a:spLocks/>
            </p:cNvSpPr>
            <p:nvPr/>
          </p:nvSpPr>
          <p:spPr bwMode="auto">
            <a:xfrm>
              <a:off x="3042" y="1976"/>
              <a:ext cx="12" cy="62"/>
            </a:xfrm>
            <a:custGeom>
              <a:avLst/>
              <a:gdLst/>
              <a:ahLst/>
              <a:cxnLst>
                <a:cxn ang="0">
                  <a:pos x="0" y="247"/>
                </a:cxn>
                <a:cxn ang="0">
                  <a:pos x="26" y="221"/>
                </a:cxn>
                <a:cxn ang="0">
                  <a:pos x="26" y="24"/>
                </a:cxn>
                <a:cxn ang="0">
                  <a:pos x="50" y="0"/>
                </a:cxn>
              </a:cxnLst>
              <a:rect l="0" t="0" r="r" b="b"/>
              <a:pathLst>
                <a:path w="50" h="247">
                  <a:moveTo>
                    <a:pt x="0" y="247"/>
                  </a:moveTo>
                  <a:lnTo>
                    <a:pt x="26" y="221"/>
                  </a:lnTo>
                  <a:lnTo>
                    <a:pt x="26" y="24"/>
                  </a:lnTo>
                  <a:lnTo>
                    <a:pt x="50" y="0"/>
                  </a:lnTo>
                </a:path>
              </a:pathLst>
            </a:custGeom>
            <a:noFill/>
            <a:ln w="3175">
              <a:solidFill>
                <a:srgbClr val="1DB2FB"/>
              </a:solidFill>
              <a:prstDash val="solid"/>
              <a:round/>
              <a:headEnd/>
              <a:tailEnd/>
            </a:ln>
          </p:spPr>
          <p:txBody>
            <a:bodyPr/>
            <a:lstStyle/>
            <a:p>
              <a:endParaRPr lang="en-US" dirty="0"/>
            </a:p>
          </p:txBody>
        </p:sp>
        <p:sp>
          <p:nvSpPr>
            <p:cNvPr id="647244" name="Line 76"/>
            <p:cNvSpPr>
              <a:spLocks noChangeShapeType="1"/>
            </p:cNvSpPr>
            <p:nvPr/>
          </p:nvSpPr>
          <p:spPr bwMode="auto">
            <a:xfrm flipV="1">
              <a:off x="3042" y="2031"/>
              <a:ext cx="6" cy="7"/>
            </a:xfrm>
            <a:prstGeom prst="line">
              <a:avLst/>
            </a:prstGeom>
            <a:noFill/>
            <a:ln w="3175">
              <a:solidFill>
                <a:srgbClr val="1DB2FB"/>
              </a:solidFill>
              <a:round/>
              <a:headEnd/>
              <a:tailEnd/>
            </a:ln>
          </p:spPr>
          <p:txBody>
            <a:bodyPr/>
            <a:lstStyle/>
            <a:p>
              <a:endParaRPr lang="en-US" dirty="0"/>
            </a:p>
          </p:txBody>
        </p:sp>
        <p:sp>
          <p:nvSpPr>
            <p:cNvPr id="647245" name="Freeform 77"/>
            <p:cNvSpPr>
              <a:spLocks/>
            </p:cNvSpPr>
            <p:nvPr/>
          </p:nvSpPr>
          <p:spPr bwMode="auto">
            <a:xfrm>
              <a:off x="3048" y="1976"/>
              <a:ext cx="6" cy="55"/>
            </a:xfrm>
            <a:custGeom>
              <a:avLst/>
              <a:gdLst/>
              <a:ahLst/>
              <a:cxnLst>
                <a:cxn ang="0">
                  <a:pos x="0" y="221"/>
                </a:cxn>
                <a:cxn ang="0">
                  <a:pos x="0" y="172"/>
                </a:cxn>
                <a:cxn ang="0">
                  <a:pos x="0" y="24"/>
                </a:cxn>
                <a:cxn ang="0">
                  <a:pos x="24" y="24"/>
                </a:cxn>
                <a:cxn ang="0">
                  <a:pos x="24" y="0"/>
                </a:cxn>
              </a:cxnLst>
              <a:rect l="0" t="0" r="r" b="b"/>
              <a:pathLst>
                <a:path w="24" h="221">
                  <a:moveTo>
                    <a:pt x="0" y="221"/>
                  </a:moveTo>
                  <a:lnTo>
                    <a:pt x="0" y="172"/>
                  </a:lnTo>
                  <a:lnTo>
                    <a:pt x="0" y="24"/>
                  </a:lnTo>
                  <a:lnTo>
                    <a:pt x="24" y="24"/>
                  </a:lnTo>
                  <a:lnTo>
                    <a:pt x="24" y="0"/>
                  </a:lnTo>
                </a:path>
              </a:pathLst>
            </a:custGeom>
            <a:noFill/>
            <a:ln w="3175">
              <a:solidFill>
                <a:srgbClr val="1DB2FB"/>
              </a:solidFill>
              <a:prstDash val="solid"/>
              <a:round/>
              <a:headEnd/>
              <a:tailEnd/>
            </a:ln>
          </p:spPr>
          <p:txBody>
            <a:bodyPr/>
            <a:lstStyle/>
            <a:p>
              <a:endParaRPr lang="en-US" dirty="0"/>
            </a:p>
          </p:txBody>
        </p:sp>
        <p:sp>
          <p:nvSpPr>
            <p:cNvPr id="647246" name="Freeform 78"/>
            <p:cNvSpPr>
              <a:spLocks/>
            </p:cNvSpPr>
            <p:nvPr/>
          </p:nvSpPr>
          <p:spPr bwMode="auto">
            <a:xfrm>
              <a:off x="3628" y="1976"/>
              <a:ext cx="105" cy="49"/>
            </a:xfrm>
            <a:custGeom>
              <a:avLst/>
              <a:gdLst/>
              <a:ahLst/>
              <a:cxnLst>
                <a:cxn ang="0">
                  <a:pos x="0" y="196"/>
                </a:cxn>
                <a:cxn ang="0">
                  <a:pos x="25" y="196"/>
                </a:cxn>
                <a:cxn ang="0">
                  <a:pos x="49" y="196"/>
                </a:cxn>
                <a:cxn ang="0">
                  <a:pos x="74" y="196"/>
                </a:cxn>
                <a:cxn ang="0">
                  <a:pos x="99" y="196"/>
                </a:cxn>
                <a:cxn ang="0">
                  <a:pos x="123" y="196"/>
                </a:cxn>
                <a:cxn ang="0">
                  <a:pos x="148" y="172"/>
                </a:cxn>
                <a:cxn ang="0">
                  <a:pos x="172" y="147"/>
                </a:cxn>
                <a:cxn ang="0">
                  <a:pos x="172" y="123"/>
                </a:cxn>
                <a:cxn ang="0">
                  <a:pos x="198" y="123"/>
                </a:cxn>
                <a:cxn ang="0">
                  <a:pos x="222" y="98"/>
                </a:cxn>
                <a:cxn ang="0">
                  <a:pos x="247" y="98"/>
                </a:cxn>
                <a:cxn ang="0">
                  <a:pos x="296" y="74"/>
                </a:cxn>
                <a:cxn ang="0">
                  <a:pos x="321" y="49"/>
                </a:cxn>
                <a:cxn ang="0">
                  <a:pos x="345" y="24"/>
                </a:cxn>
                <a:cxn ang="0">
                  <a:pos x="370" y="24"/>
                </a:cxn>
                <a:cxn ang="0">
                  <a:pos x="394" y="24"/>
                </a:cxn>
                <a:cxn ang="0">
                  <a:pos x="420" y="24"/>
                </a:cxn>
                <a:cxn ang="0">
                  <a:pos x="420" y="0"/>
                </a:cxn>
              </a:cxnLst>
              <a:rect l="0" t="0" r="r" b="b"/>
              <a:pathLst>
                <a:path w="420" h="196">
                  <a:moveTo>
                    <a:pt x="0" y="196"/>
                  </a:moveTo>
                  <a:lnTo>
                    <a:pt x="25" y="196"/>
                  </a:lnTo>
                  <a:lnTo>
                    <a:pt x="49" y="196"/>
                  </a:lnTo>
                  <a:lnTo>
                    <a:pt x="74" y="196"/>
                  </a:lnTo>
                  <a:lnTo>
                    <a:pt x="99" y="196"/>
                  </a:lnTo>
                  <a:lnTo>
                    <a:pt x="123" y="196"/>
                  </a:lnTo>
                  <a:lnTo>
                    <a:pt x="148" y="172"/>
                  </a:lnTo>
                  <a:lnTo>
                    <a:pt x="172" y="147"/>
                  </a:lnTo>
                  <a:lnTo>
                    <a:pt x="172" y="123"/>
                  </a:lnTo>
                  <a:lnTo>
                    <a:pt x="198" y="123"/>
                  </a:lnTo>
                  <a:lnTo>
                    <a:pt x="222" y="98"/>
                  </a:lnTo>
                  <a:lnTo>
                    <a:pt x="247" y="98"/>
                  </a:lnTo>
                  <a:lnTo>
                    <a:pt x="296" y="74"/>
                  </a:lnTo>
                  <a:lnTo>
                    <a:pt x="321" y="49"/>
                  </a:lnTo>
                  <a:lnTo>
                    <a:pt x="345" y="24"/>
                  </a:lnTo>
                  <a:lnTo>
                    <a:pt x="370" y="24"/>
                  </a:lnTo>
                  <a:lnTo>
                    <a:pt x="394" y="24"/>
                  </a:lnTo>
                  <a:lnTo>
                    <a:pt x="420" y="24"/>
                  </a:lnTo>
                  <a:lnTo>
                    <a:pt x="420" y="0"/>
                  </a:lnTo>
                </a:path>
              </a:pathLst>
            </a:custGeom>
            <a:noFill/>
            <a:ln w="3175">
              <a:solidFill>
                <a:srgbClr val="1DB2FB"/>
              </a:solidFill>
              <a:prstDash val="solid"/>
              <a:round/>
              <a:headEnd/>
              <a:tailEnd/>
            </a:ln>
          </p:spPr>
          <p:txBody>
            <a:bodyPr/>
            <a:lstStyle/>
            <a:p>
              <a:endParaRPr lang="en-US" dirty="0"/>
            </a:p>
          </p:txBody>
        </p:sp>
        <p:sp>
          <p:nvSpPr>
            <p:cNvPr id="647247" name="Freeform 79"/>
            <p:cNvSpPr>
              <a:spLocks/>
            </p:cNvSpPr>
            <p:nvPr/>
          </p:nvSpPr>
          <p:spPr bwMode="auto">
            <a:xfrm>
              <a:off x="3585" y="2019"/>
              <a:ext cx="43" cy="6"/>
            </a:xfrm>
            <a:custGeom>
              <a:avLst/>
              <a:gdLst/>
              <a:ahLst/>
              <a:cxnLst>
                <a:cxn ang="0">
                  <a:pos x="0" y="0"/>
                </a:cxn>
                <a:cxn ang="0">
                  <a:pos x="25" y="24"/>
                </a:cxn>
                <a:cxn ang="0">
                  <a:pos x="49" y="0"/>
                </a:cxn>
                <a:cxn ang="0">
                  <a:pos x="74" y="24"/>
                </a:cxn>
                <a:cxn ang="0">
                  <a:pos x="100" y="24"/>
                </a:cxn>
                <a:cxn ang="0">
                  <a:pos x="125" y="24"/>
                </a:cxn>
                <a:cxn ang="0">
                  <a:pos x="150" y="24"/>
                </a:cxn>
                <a:cxn ang="0">
                  <a:pos x="174" y="24"/>
                </a:cxn>
              </a:cxnLst>
              <a:rect l="0" t="0" r="r" b="b"/>
              <a:pathLst>
                <a:path w="174" h="24">
                  <a:moveTo>
                    <a:pt x="0" y="0"/>
                  </a:moveTo>
                  <a:lnTo>
                    <a:pt x="25" y="24"/>
                  </a:lnTo>
                  <a:lnTo>
                    <a:pt x="49" y="0"/>
                  </a:lnTo>
                  <a:lnTo>
                    <a:pt x="74" y="24"/>
                  </a:lnTo>
                  <a:lnTo>
                    <a:pt x="100" y="24"/>
                  </a:lnTo>
                  <a:lnTo>
                    <a:pt x="125" y="24"/>
                  </a:lnTo>
                  <a:lnTo>
                    <a:pt x="150" y="24"/>
                  </a:lnTo>
                  <a:lnTo>
                    <a:pt x="174" y="24"/>
                  </a:lnTo>
                </a:path>
              </a:pathLst>
            </a:custGeom>
            <a:noFill/>
            <a:ln w="3175">
              <a:solidFill>
                <a:srgbClr val="1DB2FB"/>
              </a:solidFill>
              <a:prstDash val="solid"/>
              <a:round/>
              <a:headEnd/>
              <a:tailEnd/>
            </a:ln>
          </p:spPr>
          <p:txBody>
            <a:bodyPr/>
            <a:lstStyle/>
            <a:p>
              <a:endParaRPr lang="en-US" dirty="0"/>
            </a:p>
          </p:txBody>
        </p:sp>
        <p:sp>
          <p:nvSpPr>
            <p:cNvPr id="647248" name="Freeform 80"/>
            <p:cNvSpPr>
              <a:spLocks/>
            </p:cNvSpPr>
            <p:nvPr/>
          </p:nvSpPr>
          <p:spPr bwMode="auto">
            <a:xfrm>
              <a:off x="2998" y="2007"/>
              <a:ext cx="19" cy="18"/>
            </a:xfrm>
            <a:custGeom>
              <a:avLst/>
              <a:gdLst/>
              <a:ahLst/>
              <a:cxnLst>
                <a:cxn ang="0">
                  <a:pos x="0" y="73"/>
                </a:cxn>
                <a:cxn ang="0">
                  <a:pos x="25" y="73"/>
                </a:cxn>
                <a:cxn ang="0">
                  <a:pos x="25" y="49"/>
                </a:cxn>
                <a:cxn ang="0">
                  <a:pos x="25" y="24"/>
                </a:cxn>
                <a:cxn ang="0">
                  <a:pos x="49" y="24"/>
                </a:cxn>
                <a:cxn ang="0">
                  <a:pos x="49" y="0"/>
                </a:cxn>
                <a:cxn ang="0">
                  <a:pos x="74" y="0"/>
                </a:cxn>
              </a:cxnLst>
              <a:rect l="0" t="0" r="r" b="b"/>
              <a:pathLst>
                <a:path w="74" h="73">
                  <a:moveTo>
                    <a:pt x="0" y="73"/>
                  </a:moveTo>
                  <a:lnTo>
                    <a:pt x="25" y="73"/>
                  </a:lnTo>
                  <a:lnTo>
                    <a:pt x="25" y="49"/>
                  </a:lnTo>
                  <a:lnTo>
                    <a:pt x="25" y="24"/>
                  </a:lnTo>
                  <a:lnTo>
                    <a:pt x="49" y="24"/>
                  </a:lnTo>
                  <a:lnTo>
                    <a:pt x="49" y="0"/>
                  </a:lnTo>
                  <a:lnTo>
                    <a:pt x="74" y="0"/>
                  </a:lnTo>
                </a:path>
              </a:pathLst>
            </a:custGeom>
            <a:noFill/>
            <a:ln w="3175">
              <a:solidFill>
                <a:srgbClr val="1DB2FB"/>
              </a:solidFill>
              <a:prstDash val="solid"/>
              <a:round/>
              <a:headEnd/>
              <a:tailEnd/>
            </a:ln>
          </p:spPr>
          <p:txBody>
            <a:bodyPr/>
            <a:lstStyle/>
            <a:p>
              <a:endParaRPr lang="en-US" dirty="0"/>
            </a:p>
          </p:txBody>
        </p:sp>
        <p:sp>
          <p:nvSpPr>
            <p:cNvPr id="647249" name="Freeform 81"/>
            <p:cNvSpPr>
              <a:spLocks/>
            </p:cNvSpPr>
            <p:nvPr/>
          </p:nvSpPr>
          <p:spPr bwMode="auto">
            <a:xfrm>
              <a:off x="4190" y="2019"/>
              <a:ext cx="56" cy="6"/>
            </a:xfrm>
            <a:custGeom>
              <a:avLst/>
              <a:gdLst/>
              <a:ahLst/>
              <a:cxnLst>
                <a:cxn ang="0">
                  <a:pos x="222" y="0"/>
                </a:cxn>
                <a:cxn ang="0">
                  <a:pos x="198" y="24"/>
                </a:cxn>
                <a:cxn ang="0">
                  <a:pos x="173" y="24"/>
                </a:cxn>
                <a:cxn ang="0">
                  <a:pos x="149" y="0"/>
                </a:cxn>
                <a:cxn ang="0">
                  <a:pos x="124" y="0"/>
                </a:cxn>
                <a:cxn ang="0">
                  <a:pos x="100" y="0"/>
                </a:cxn>
                <a:cxn ang="0">
                  <a:pos x="75" y="0"/>
                </a:cxn>
                <a:cxn ang="0">
                  <a:pos x="75" y="24"/>
                </a:cxn>
                <a:cxn ang="0">
                  <a:pos x="50" y="0"/>
                </a:cxn>
                <a:cxn ang="0">
                  <a:pos x="26" y="0"/>
                </a:cxn>
                <a:cxn ang="0">
                  <a:pos x="0" y="0"/>
                </a:cxn>
              </a:cxnLst>
              <a:rect l="0" t="0" r="r" b="b"/>
              <a:pathLst>
                <a:path w="222" h="24">
                  <a:moveTo>
                    <a:pt x="222" y="0"/>
                  </a:moveTo>
                  <a:lnTo>
                    <a:pt x="198" y="24"/>
                  </a:lnTo>
                  <a:lnTo>
                    <a:pt x="173" y="24"/>
                  </a:lnTo>
                  <a:lnTo>
                    <a:pt x="149" y="0"/>
                  </a:lnTo>
                  <a:lnTo>
                    <a:pt x="124" y="0"/>
                  </a:lnTo>
                  <a:lnTo>
                    <a:pt x="100" y="0"/>
                  </a:lnTo>
                  <a:lnTo>
                    <a:pt x="75" y="0"/>
                  </a:lnTo>
                  <a:lnTo>
                    <a:pt x="75" y="24"/>
                  </a:lnTo>
                  <a:lnTo>
                    <a:pt x="50" y="0"/>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250" name="Freeform 82"/>
            <p:cNvSpPr>
              <a:spLocks/>
            </p:cNvSpPr>
            <p:nvPr/>
          </p:nvSpPr>
          <p:spPr bwMode="auto">
            <a:xfrm>
              <a:off x="4246" y="2019"/>
              <a:ext cx="37" cy="6"/>
            </a:xfrm>
            <a:custGeom>
              <a:avLst/>
              <a:gdLst/>
              <a:ahLst/>
              <a:cxnLst>
                <a:cxn ang="0">
                  <a:pos x="0" y="0"/>
                </a:cxn>
                <a:cxn ang="0">
                  <a:pos x="0" y="24"/>
                </a:cxn>
                <a:cxn ang="0">
                  <a:pos x="25" y="0"/>
                </a:cxn>
                <a:cxn ang="0">
                  <a:pos x="51" y="0"/>
                </a:cxn>
                <a:cxn ang="0">
                  <a:pos x="75" y="0"/>
                </a:cxn>
                <a:cxn ang="0">
                  <a:pos x="100" y="0"/>
                </a:cxn>
                <a:cxn ang="0">
                  <a:pos x="124" y="0"/>
                </a:cxn>
                <a:cxn ang="0">
                  <a:pos x="149" y="0"/>
                </a:cxn>
              </a:cxnLst>
              <a:rect l="0" t="0" r="r" b="b"/>
              <a:pathLst>
                <a:path w="149" h="24">
                  <a:moveTo>
                    <a:pt x="0" y="0"/>
                  </a:moveTo>
                  <a:lnTo>
                    <a:pt x="0" y="24"/>
                  </a:lnTo>
                  <a:lnTo>
                    <a:pt x="25" y="0"/>
                  </a:lnTo>
                  <a:lnTo>
                    <a:pt x="51" y="0"/>
                  </a:lnTo>
                  <a:lnTo>
                    <a:pt x="75" y="0"/>
                  </a:lnTo>
                  <a:lnTo>
                    <a:pt x="100" y="0"/>
                  </a:lnTo>
                  <a:lnTo>
                    <a:pt x="124" y="0"/>
                  </a:lnTo>
                  <a:lnTo>
                    <a:pt x="149" y="0"/>
                  </a:lnTo>
                </a:path>
              </a:pathLst>
            </a:custGeom>
            <a:noFill/>
            <a:ln w="3175">
              <a:solidFill>
                <a:srgbClr val="1DB2FB"/>
              </a:solidFill>
              <a:prstDash val="solid"/>
              <a:round/>
              <a:headEnd/>
              <a:tailEnd/>
            </a:ln>
          </p:spPr>
          <p:txBody>
            <a:bodyPr/>
            <a:lstStyle/>
            <a:p>
              <a:endParaRPr lang="en-US" dirty="0"/>
            </a:p>
          </p:txBody>
        </p:sp>
        <p:sp>
          <p:nvSpPr>
            <p:cNvPr id="647251" name="Freeform 83"/>
            <p:cNvSpPr>
              <a:spLocks/>
            </p:cNvSpPr>
            <p:nvPr/>
          </p:nvSpPr>
          <p:spPr bwMode="auto">
            <a:xfrm>
              <a:off x="3567" y="2019"/>
              <a:ext cx="18" cy="1"/>
            </a:xfrm>
            <a:custGeom>
              <a:avLst/>
              <a:gdLst/>
              <a:ahLst/>
              <a:cxnLst>
                <a:cxn ang="0">
                  <a:pos x="73" y="0"/>
                </a:cxn>
                <a:cxn ang="0">
                  <a:pos x="49" y="0"/>
                </a:cxn>
                <a:cxn ang="0">
                  <a:pos x="24" y="0"/>
                </a:cxn>
                <a:cxn ang="0">
                  <a:pos x="0" y="0"/>
                </a:cxn>
              </a:cxnLst>
              <a:rect l="0" t="0" r="r" b="b"/>
              <a:pathLst>
                <a:path w="73">
                  <a:moveTo>
                    <a:pt x="73" y="0"/>
                  </a:move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52" name="Freeform 84"/>
            <p:cNvSpPr>
              <a:spLocks/>
            </p:cNvSpPr>
            <p:nvPr/>
          </p:nvSpPr>
          <p:spPr bwMode="auto">
            <a:xfrm>
              <a:off x="3529" y="1988"/>
              <a:ext cx="38" cy="31"/>
            </a:xfrm>
            <a:custGeom>
              <a:avLst/>
              <a:gdLst/>
              <a:ahLst/>
              <a:cxnLst>
                <a:cxn ang="0">
                  <a:pos x="149" y="123"/>
                </a:cxn>
                <a:cxn ang="0">
                  <a:pos x="123" y="123"/>
                </a:cxn>
                <a:cxn ang="0">
                  <a:pos x="123" y="98"/>
                </a:cxn>
                <a:cxn ang="0">
                  <a:pos x="98" y="98"/>
                </a:cxn>
                <a:cxn ang="0">
                  <a:pos x="74" y="98"/>
                </a:cxn>
                <a:cxn ang="0">
                  <a:pos x="74" y="74"/>
                </a:cxn>
                <a:cxn ang="0">
                  <a:pos x="49" y="74"/>
                </a:cxn>
                <a:cxn ang="0">
                  <a:pos x="49" y="49"/>
                </a:cxn>
                <a:cxn ang="0">
                  <a:pos x="25" y="49"/>
                </a:cxn>
                <a:cxn ang="0">
                  <a:pos x="25" y="25"/>
                </a:cxn>
                <a:cxn ang="0">
                  <a:pos x="0" y="25"/>
                </a:cxn>
                <a:cxn ang="0">
                  <a:pos x="0" y="0"/>
                </a:cxn>
              </a:cxnLst>
              <a:rect l="0" t="0" r="r" b="b"/>
              <a:pathLst>
                <a:path w="149" h="123">
                  <a:moveTo>
                    <a:pt x="149" y="123"/>
                  </a:moveTo>
                  <a:lnTo>
                    <a:pt x="123" y="123"/>
                  </a:lnTo>
                  <a:lnTo>
                    <a:pt x="123" y="98"/>
                  </a:lnTo>
                  <a:lnTo>
                    <a:pt x="98" y="98"/>
                  </a:lnTo>
                  <a:lnTo>
                    <a:pt x="74" y="98"/>
                  </a:lnTo>
                  <a:lnTo>
                    <a:pt x="74" y="74"/>
                  </a:lnTo>
                  <a:lnTo>
                    <a:pt x="49" y="74"/>
                  </a:lnTo>
                  <a:lnTo>
                    <a:pt x="49" y="49"/>
                  </a:lnTo>
                  <a:lnTo>
                    <a:pt x="25" y="49"/>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253" name="Freeform 85"/>
            <p:cNvSpPr>
              <a:spLocks/>
            </p:cNvSpPr>
            <p:nvPr/>
          </p:nvSpPr>
          <p:spPr bwMode="auto">
            <a:xfrm>
              <a:off x="4159" y="2007"/>
              <a:ext cx="31" cy="12"/>
            </a:xfrm>
            <a:custGeom>
              <a:avLst/>
              <a:gdLst/>
              <a:ahLst/>
              <a:cxnLst>
                <a:cxn ang="0">
                  <a:pos x="123" y="49"/>
                </a:cxn>
                <a:cxn ang="0">
                  <a:pos x="99" y="49"/>
                </a:cxn>
                <a:cxn ang="0">
                  <a:pos x="99" y="24"/>
                </a:cxn>
                <a:cxn ang="0">
                  <a:pos x="74" y="24"/>
                </a:cxn>
                <a:cxn ang="0">
                  <a:pos x="50" y="24"/>
                </a:cxn>
                <a:cxn ang="0">
                  <a:pos x="25" y="0"/>
                </a:cxn>
                <a:cxn ang="0">
                  <a:pos x="0" y="0"/>
                </a:cxn>
              </a:cxnLst>
              <a:rect l="0" t="0" r="r" b="b"/>
              <a:pathLst>
                <a:path w="123" h="49">
                  <a:moveTo>
                    <a:pt x="123" y="49"/>
                  </a:moveTo>
                  <a:lnTo>
                    <a:pt x="99" y="49"/>
                  </a:lnTo>
                  <a:lnTo>
                    <a:pt x="99" y="24"/>
                  </a:lnTo>
                  <a:lnTo>
                    <a:pt x="74" y="24"/>
                  </a:lnTo>
                  <a:lnTo>
                    <a:pt x="50"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54" name="Freeform 86"/>
            <p:cNvSpPr>
              <a:spLocks/>
            </p:cNvSpPr>
            <p:nvPr/>
          </p:nvSpPr>
          <p:spPr bwMode="auto">
            <a:xfrm>
              <a:off x="2974" y="1951"/>
              <a:ext cx="49" cy="56"/>
            </a:xfrm>
            <a:custGeom>
              <a:avLst/>
              <a:gdLst/>
              <a:ahLst/>
              <a:cxnLst>
                <a:cxn ang="0">
                  <a:pos x="173" y="223"/>
                </a:cxn>
                <a:cxn ang="0">
                  <a:pos x="197" y="198"/>
                </a:cxn>
                <a:cxn ang="0">
                  <a:pos x="197" y="149"/>
                </a:cxn>
                <a:cxn ang="0">
                  <a:pos x="197" y="124"/>
                </a:cxn>
                <a:cxn ang="0">
                  <a:pos x="173" y="100"/>
                </a:cxn>
                <a:cxn ang="0">
                  <a:pos x="173" y="74"/>
                </a:cxn>
                <a:cxn ang="0">
                  <a:pos x="148" y="50"/>
                </a:cxn>
                <a:cxn ang="0">
                  <a:pos x="124" y="25"/>
                </a:cxn>
                <a:cxn ang="0">
                  <a:pos x="99" y="25"/>
                </a:cxn>
                <a:cxn ang="0">
                  <a:pos x="24" y="0"/>
                </a:cxn>
                <a:cxn ang="0">
                  <a:pos x="0" y="0"/>
                </a:cxn>
              </a:cxnLst>
              <a:rect l="0" t="0" r="r" b="b"/>
              <a:pathLst>
                <a:path w="197" h="223">
                  <a:moveTo>
                    <a:pt x="173" y="223"/>
                  </a:moveTo>
                  <a:lnTo>
                    <a:pt x="197" y="198"/>
                  </a:lnTo>
                  <a:lnTo>
                    <a:pt x="197" y="149"/>
                  </a:lnTo>
                  <a:lnTo>
                    <a:pt x="197" y="124"/>
                  </a:lnTo>
                  <a:lnTo>
                    <a:pt x="173" y="100"/>
                  </a:lnTo>
                  <a:lnTo>
                    <a:pt x="173" y="74"/>
                  </a:lnTo>
                  <a:lnTo>
                    <a:pt x="148" y="50"/>
                  </a:lnTo>
                  <a:lnTo>
                    <a:pt x="124" y="25"/>
                  </a:lnTo>
                  <a:lnTo>
                    <a:pt x="99"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55" name="Freeform 87"/>
            <p:cNvSpPr>
              <a:spLocks/>
            </p:cNvSpPr>
            <p:nvPr/>
          </p:nvSpPr>
          <p:spPr bwMode="auto">
            <a:xfrm>
              <a:off x="3017" y="1896"/>
              <a:ext cx="74" cy="111"/>
            </a:xfrm>
            <a:custGeom>
              <a:avLst/>
              <a:gdLst/>
              <a:ahLst/>
              <a:cxnLst>
                <a:cxn ang="0">
                  <a:pos x="0" y="445"/>
                </a:cxn>
                <a:cxn ang="0">
                  <a:pos x="24" y="420"/>
                </a:cxn>
                <a:cxn ang="0">
                  <a:pos x="49" y="420"/>
                </a:cxn>
                <a:cxn ang="0">
                  <a:pos x="49" y="396"/>
                </a:cxn>
                <a:cxn ang="0">
                  <a:pos x="73" y="371"/>
                </a:cxn>
                <a:cxn ang="0">
                  <a:pos x="73" y="346"/>
                </a:cxn>
                <a:cxn ang="0">
                  <a:pos x="73" y="296"/>
                </a:cxn>
                <a:cxn ang="0">
                  <a:pos x="73" y="272"/>
                </a:cxn>
                <a:cxn ang="0">
                  <a:pos x="73" y="247"/>
                </a:cxn>
                <a:cxn ang="0">
                  <a:pos x="73" y="222"/>
                </a:cxn>
                <a:cxn ang="0">
                  <a:pos x="73" y="198"/>
                </a:cxn>
                <a:cxn ang="0">
                  <a:pos x="73" y="173"/>
                </a:cxn>
                <a:cxn ang="0">
                  <a:pos x="98" y="149"/>
                </a:cxn>
                <a:cxn ang="0">
                  <a:pos x="124" y="124"/>
                </a:cxn>
                <a:cxn ang="0">
                  <a:pos x="124" y="149"/>
                </a:cxn>
                <a:cxn ang="0">
                  <a:pos x="148" y="149"/>
                </a:cxn>
                <a:cxn ang="0">
                  <a:pos x="148" y="124"/>
                </a:cxn>
                <a:cxn ang="0">
                  <a:pos x="174" y="124"/>
                </a:cxn>
                <a:cxn ang="0">
                  <a:pos x="198" y="124"/>
                </a:cxn>
                <a:cxn ang="0">
                  <a:pos x="223" y="124"/>
                </a:cxn>
                <a:cxn ang="0">
                  <a:pos x="247" y="100"/>
                </a:cxn>
                <a:cxn ang="0">
                  <a:pos x="247" y="75"/>
                </a:cxn>
                <a:cxn ang="0">
                  <a:pos x="247" y="25"/>
                </a:cxn>
                <a:cxn ang="0">
                  <a:pos x="247" y="0"/>
                </a:cxn>
                <a:cxn ang="0">
                  <a:pos x="272" y="0"/>
                </a:cxn>
                <a:cxn ang="0">
                  <a:pos x="297" y="0"/>
                </a:cxn>
              </a:cxnLst>
              <a:rect l="0" t="0" r="r" b="b"/>
              <a:pathLst>
                <a:path w="297" h="445">
                  <a:moveTo>
                    <a:pt x="0" y="445"/>
                  </a:moveTo>
                  <a:lnTo>
                    <a:pt x="24" y="420"/>
                  </a:lnTo>
                  <a:lnTo>
                    <a:pt x="49" y="420"/>
                  </a:lnTo>
                  <a:lnTo>
                    <a:pt x="49" y="396"/>
                  </a:lnTo>
                  <a:lnTo>
                    <a:pt x="73" y="371"/>
                  </a:lnTo>
                  <a:lnTo>
                    <a:pt x="73" y="346"/>
                  </a:lnTo>
                  <a:lnTo>
                    <a:pt x="73" y="296"/>
                  </a:lnTo>
                  <a:lnTo>
                    <a:pt x="73" y="272"/>
                  </a:lnTo>
                  <a:lnTo>
                    <a:pt x="73" y="247"/>
                  </a:lnTo>
                  <a:lnTo>
                    <a:pt x="73" y="222"/>
                  </a:lnTo>
                  <a:lnTo>
                    <a:pt x="73" y="198"/>
                  </a:lnTo>
                  <a:lnTo>
                    <a:pt x="73" y="173"/>
                  </a:lnTo>
                  <a:lnTo>
                    <a:pt x="98" y="149"/>
                  </a:lnTo>
                  <a:lnTo>
                    <a:pt x="124" y="124"/>
                  </a:lnTo>
                  <a:lnTo>
                    <a:pt x="124" y="149"/>
                  </a:lnTo>
                  <a:lnTo>
                    <a:pt x="148" y="149"/>
                  </a:lnTo>
                  <a:lnTo>
                    <a:pt x="148" y="124"/>
                  </a:lnTo>
                  <a:lnTo>
                    <a:pt x="174" y="124"/>
                  </a:lnTo>
                  <a:lnTo>
                    <a:pt x="198" y="124"/>
                  </a:lnTo>
                  <a:lnTo>
                    <a:pt x="223" y="124"/>
                  </a:lnTo>
                  <a:lnTo>
                    <a:pt x="247" y="100"/>
                  </a:lnTo>
                  <a:lnTo>
                    <a:pt x="247" y="75"/>
                  </a:lnTo>
                  <a:lnTo>
                    <a:pt x="247" y="25"/>
                  </a:lnTo>
                  <a:lnTo>
                    <a:pt x="247" y="0"/>
                  </a:lnTo>
                  <a:lnTo>
                    <a:pt x="272" y="0"/>
                  </a:lnTo>
                  <a:lnTo>
                    <a:pt x="297" y="0"/>
                  </a:lnTo>
                </a:path>
              </a:pathLst>
            </a:custGeom>
            <a:noFill/>
            <a:ln w="3175">
              <a:solidFill>
                <a:srgbClr val="1DB2FB"/>
              </a:solidFill>
              <a:prstDash val="solid"/>
              <a:round/>
              <a:headEnd/>
              <a:tailEnd/>
            </a:ln>
          </p:spPr>
          <p:txBody>
            <a:bodyPr/>
            <a:lstStyle/>
            <a:p>
              <a:endParaRPr lang="en-US" dirty="0"/>
            </a:p>
          </p:txBody>
        </p:sp>
        <p:sp>
          <p:nvSpPr>
            <p:cNvPr id="647256" name="Freeform 88"/>
            <p:cNvSpPr>
              <a:spLocks/>
            </p:cNvSpPr>
            <p:nvPr/>
          </p:nvSpPr>
          <p:spPr bwMode="auto">
            <a:xfrm>
              <a:off x="4135" y="1994"/>
              <a:ext cx="24" cy="13"/>
            </a:xfrm>
            <a:custGeom>
              <a:avLst/>
              <a:gdLst/>
              <a:ahLst/>
              <a:cxnLst>
                <a:cxn ang="0">
                  <a:pos x="100" y="49"/>
                </a:cxn>
                <a:cxn ang="0">
                  <a:pos x="76" y="24"/>
                </a:cxn>
                <a:cxn ang="0">
                  <a:pos x="26" y="24"/>
                </a:cxn>
                <a:cxn ang="0">
                  <a:pos x="0" y="24"/>
                </a:cxn>
                <a:cxn ang="0">
                  <a:pos x="0" y="0"/>
                </a:cxn>
              </a:cxnLst>
              <a:rect l="0" t="0" r="r" b="b"/>
              <a:pathLst>
                <a:path w="100" h="49">
                  <a:moveTo>
                    <a:pt x="100" y="49"/>
                  </a:moveTo>
                  <a:lnTo>
                    <a:pt x="76" y="24"/>
                  </a:lnTo>
                  <a:lnTo>
                    <a:pt x="26"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257" name="Freeform 89"/>
            <p:cNvSpPr>
              <a:spLocks/>
            </p:cNvSpPr>
            <p:nvPr/>
          </p:nvSpPr>
          <p:spPr bwMode="auto">
            <a:xfrm>
              <a:off x="4110" y="1988"/>
              <a:ext cx="25" cy="6"/>
            </a:xfrm>
            <a:custGeom>
              <a:avLst/>
              <a:gdLst/>
              <a:ahLst/>
              <a:cxnLst>
                <a:cxn ang="0">
                  <a:pos x="98" y="25"/>
                </a:cxn>
                <a:cxn ang="0">
                  <a:pos x="74" y="25"/>
                </a:cxn>
                <a:cxn ang="0">
                  <a:pos x="49" y="25"/>
                </a:cxn>
                <a:cxn ang="0">
                  <a:pos x="24" y="25"/>
                </a:cxn>
                <a:cxn ang="0">
                  <a:pos x="24" y="0"/>
                </a:cxn>
                <a:cxn ang="0">
                  <a:pos x="0" y="0"/>
                </a:cxn>
              </a:cxnLst>
              <a:rect l="0" t="0" r="r" b="b"/>
              <a:pathLst>
                <a:path w="98" h="25">
                  <a:moveTo>
                    <a:pt x="98" y="25"/>
                  </a:moveTo>
                  <a:lnTo>
                    <a:pt x="74" y="25"/>
                  </a:lnTo>
                  <a:lnTo>
                    <a:pt x="49" y="25"/>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58" name="Freeform 90"/>
            <p:cNvSpPr>
              <a:spLocks/>
            </p:cNvSpPr>
            <p:nvPr/>
          </p:nvSpPr>
          <p:spPr bwMode="auto">
            <a:xfrm>
              <a:off x="4085" y="1982"/>
              <a:ext cx="25" cy="6"/>
            </a:xfrm>
            <a:custGeom>
              <a:avLst/>
              <a:gdLst/>
              <a:ahLst/>
              <a:cxnLst>
                <a:cxn ang="0">
                  <a:pos x="98" y="25"/>
                </a:cxn>
                <a:cxn ang="0">
                  <a:pos x="73" y="25"/>
                </a:cxn>
                <a:cxn ang="0">
                  <a:pos x="49" y="25"/>
                </a:cxn>
                <a:cxn ang="0">
                  <a:pos x="24" y="25"/>
                </a:cxn>
                <a:cxn ang="0">
                  <a:pos x="0" y="0"/>
                </a:cxn>
              </a:cxnLst>
              <a:rect l="0" t="0" r="r" b="b"/>
              <a:pathLst>
                <a:path w="98" h="25">
                  <a:moveTo>
                    <a:pt x="98" y="25"/>
                  </a:moveTo>
                  <a:lnTo>
                    <a:pt x="73" y="25"/>
                  </a:lnTo>
                  <a:lnTo>
                    <a:pt x="49" y="25"/>
                  </a:lnTo>
                  <a:lnTo>
                    <a:pt x="24" y="25"/>
                  </a:lnTo>
                  <a:lnTo>
                    <a:pt x="0" y="0"/>
                  </a:lnTo>
                </a:path>
              </a:pathLst>
            </a:custGeom>
            <a:noFill/>
            <a:ln w="3175">
              <a:solidFill>
                <a:srgbClr val="1DB2FB"/>
              </a:solidFill>
              <a:prstDash val="solid"/>
              <a:round/>
              <a:headEnd/>
              <a:tailEnd/>
            </a:ln>
          </p:spPr>
          <p:txBody>
            <a:bodyPr/>
            <a:lstStyle/>
            <a:p>
              <a:endParaRPr lang="en-US" dirty="0"/>
            </a:p>
          </p:txBody>
        </p:sp>
        <p:sp>
          <p:nvSpPr>
            <p:cNvPr id="647259" name="Freeform 91"/>
            <p:cNvSpPr>
              <a:spLocks/>
            </p:cNvSpPr>
            <p:nvPr/>
          </p:nvSpPr>
          <p:spPr bwMode="auto">
            <a:xfrm>
              <a:off x="3375" y="1982"/>
              <a:ext cx="44" cy="6"/>
            </a:xfrm>
            <a:custGeom>
              <a:avLst/>
              <a:gdLst/>
              <a:ahLst/>
              <a:cxnLst>
                <a:cxn ang="0">
                  <a:pos x="0" y="25"/>
                </a:cxn>
                <a:cxn ang="0">
                  <a:pos x="24" y="25"/>
                </a:cxn>
                <a:cxn ang="0">
                  <a:pos x="50" y="25"/>
                </a:cxn>
                <a:cxn ang="0">
                  <a:pos x="50" y="0"/>
                </a:cxn>
                <a:cxn ang="0">
                  <a:pos x="75" y="25"/>
                </a:cxn>
                <a:cxn ang="0">
                  <a:pos x="99" y="25"/>
                </a:cxn>
                <a:cxn ang="0">
                  <a:pos x="124" y="0"/>
                </a:cxn>
                <a:cxn ang="0">
                  <a:pos x="148" y="0"/>
                </a:cxn>
                <a:cxn ang="0">
                  <a:pos x="173" y="0"/>
                </a:cxn>
              </a:cxnLst>
              <a:rect l="0" t="0" r="r" b="b"/>
              <a:pathLst>
                <a:path w="173" h="25">
                  <a:moveTo>
                    <a:pt x="0" y="25"/>
                  </a:moveTo>
                  <a:lnTo>
                    <a:pt x="24" y="25"/>
                  </a:lnTo>
                  <a:lnTo>
                    <a:pt x="50" y="25"/>
                  </a:lnTo>
                  <a:lnTo>
                    <a:pt x="50" y="0"/>
                  </a:lnTo>
                  <a:lnTo>
                    <a:pt x="75" y="25"/>
                  </a:lnTo>
                  <a:lnTo>
                    <a:pt x="99" y="25"/>
                  </a:lnTo>
                  <a:lnTo>
                    <a:pt x="124" y="0"/>
                  </a:lnTo>
                  <a:lnTo>
                    <a:pt x="148" y="0"/>
                  </a:lnTo>
                  <a:lnTo>
                    <a:pt x="173" y="0"/>
                  </a:lnTo>
                </a:path>
              </a:pathLst>
            </a:custGeom>
            <a:noFill/>
            <a:ln w="3175">
              <a:solidFill>
                <a:srgbClr val="1DB2FB"/>
              </a:solidFill>
              <a:prstDash val="solid"/>
              <a:round/>
              <a:headEnd/>
              <a:tailEnd/>
            </a:ln>
          </p:spPr>
          <p:txBody>
            <a:bodyPr/>
            <a:lstStyle/>
            <a:p>
              <a:endParaRPr lang="en-US" dirty="0"/>
            </a:p>
          </p:txBody>
        </p:sp>
        <p:sp>
          <p:nvSpPr>
            <p:cNvPr id="647260" name="Freeform 92"/>
            <p:cNvSpPr>
              <a:spLocks/>
            </p:cNvSpPr>
            <p:nvPr/>
          </p:nvSpPr>
          <p:spPr bwMode="auto">
            <a:xfrm>
              <a:off x="3338" y="1982"/>
              <a:ext cx="37" cy="6"/>
            </a:xfrm>
            <a:custGeom>
              <a:avLst/>
              <a:gdLst/>
              <a:ahLst/>
              <a:cxnLst>
                <a:cxn ang="0">
                  <a:pos x="0" y="0"/>
                </a:cxn>
                <a:cxn ang="0">
                  <a:pos x="25" y="0"/>
                </a:cxn>
                <a:cxn ang="0">
                  <a:pos x="50" y="0"/>
                </a:cxn>
                <a:cxn ang="0">
                  <a:pos x="74" y="0"/>
                </a:cxn>
                <a:cxn ang="0">
                  <a:pos x="99" y="25"/>
                </a:cxn>
                <a:cxn ang="0">
                  <a:pos x="123" y="25"/>
                </a:cxn>
                <a:cxn ang="0">
                  <a:pos x="148" y="25"/>
                </a:cxn>
              </a:cxnLst>
              <a:rect l="0" t="0" r="r" b="b"/>
              <a:pathLst>
                <a:path w="148" h="25">
                  <a:moveTo>
                    <a:pt x="0" y="0"/>
                  </a:moveTo>
                  <a:lnTo>
                    <a:pt x="25" y="0"/>
                  </a:lnTo>
                  <a:lnTo>
                    <a:pt x="50" y="0"/>
                  </a:lnTo>
                  <a:lnTo>
                    <a:pt x="74" y="0"/>
                  </a:lnTo>
                  <a:lnTo>
                    <a:pt x="99" y="25"/>
                  </a:lnTo>
                  <a:lnTo>
                    <a:pt x="123" y="25"/>
                  </a:lnTo>
                  <a:lnTo>
                    <a:pt x="148" y="25"/>
                  </a:lnTo>
                </a:path>
              </a:pathLst>
            </a:custGeom>
            <a:noFill/>
            <a:ln w="3175">
              <a:solidFill>
                <a:srgbClr val="1DB2FB"/>
              </a:solidFill>
              <a:prstDash val="solid"/>
              <a:round/>
              <a:headEnd/>
              <a:tailEnd/>
            </a:ln>
          </p:spPr>
          <p:txBody>
            <a:bodyPr/>
            <a:lstStyle/>
            <a:p>
              <a:endParaRPr lang="en-US" dirty="0"/>
            </a:p>
          </p:txBody>
        </p:sp>
        <p:sp>
          <p:nvSpPr>
            <p:cNvPr id="647261" name="Freeform 93"/>
            <p:cNvSpPr>
              <a:spLocks/>
            </p:cNvSpPr>
            <p:nvPr/>
          </p:nvSpPr>
          <p:spPr bwMode="auto">
            <a:xfrm>
              <a:off x="3493" y="1970"/>
              <a:ext cx="36" cy="18"/>
            </a:xfrm>
            <a:custGeom>
              <a:avLst/>
              <a:gdLst/>
              <a:ahLst/>
              <a:cxnLst>
                <a:cxn ang="0">
                  <a:pos x="148" y="75"/>
                </a:cxn>
                <a:cxn ang="0">
                  <a:pos x="124" y="50"/>
                </a:cxn>
                <a:cxn ang="0">
                  <a:pos x="99" y="26"/>
                </a:cxn>
                <a:cxn ang="0">
                  <a:pos x="74" y="26"/>
                </a:cxn>
                <a:cxn ang="0">
                  <a:pos x="50" y="26"/>
                </a:cxn>
                <a:cxn ang="0">
                  <a:pos x="24" y="26"/>
                </a:cxn>
                <a:cxn ang="0">
                  <a:pos x="24" y="0"/>
                </a:cxn>
                <a:cxn ang="0">
                  <a:pos x="0" y="0"/>
                </a:cxn>
              </a:cxnLst>
              <a:rect l="0" t="0" r="r" b="b"/>
              <a:pathLst>
                <a:path w="148" h="75">
                  <a:moveTo>
                    <a:pt x="148" y="75"/>
                  </a:moveTo>
                  <a:lnTo>
                    <a:pt x="124" y="50"/>
                  </a:lnTo>
                  <a:lnTo>
                    <a:pt x="99" y="26"/>
                  </a:lnTo>
                  <a:lnTo>
                    <a:pt x="74" y="26"/>
                  </a:lnTo>
                  <a:lnTo>
                    <a:pt x="50" y="26"/>
                  </a:lnTo>
                  <a:lnTo>
                    <a:pt x="24" y="26"/>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62" name="Freeform 94"/>
            <p:cNvSpPr>
              <a:spLocks/>
            </p:cNvSpPr>
            <p:nvPr/>
          </p:nvSpPr>
          <p:spPr bwMode="auto">
            <a:xfrm>
              <a:off x="3419" y="1976"/>
              <a:ext cx="30" cy="6"/>
            </a:xfrm>
            <a:custGeom>
              <a:avLst/>
              <a:gdLst/>
              <a:ahLst/>
              <a:cxnLst>
                <a:cxn ang="0">
                  <a:pos x="0" y="24"/>
                </a:cxn>
                <a:cxn ang="0">
                  <a:pos x="24" y="24"/>
                </a:cxn>
                <a:cxn ang="0">
                  <a:pos x="49" y="24"/>
                </a:cxn>
                <a:cxn ang="0">
                  <a:pos x="74" y="0"/>
                </a:cxn>
                <a:cxn ang="0">
                  <a:pos x="98" y="0"/>
                </a:cxn>
                <a:cxn ang="0">
                  <a:pos x="124" y="0"/>
                </a:cxn>
              </a:cxnLst>
              <a:rect l="0" t="0" r="r" b="b"/>
              <a:pathLst>
                <a:path w="124" h="24">
                  <a:moveTo>
                    <a:pt x="0" y="24"/>
                  </a:moveTo>
                  <a:lnTo>
                    <a:pt x="24" y="24"/>
                  </a:lnTo>
                  <a:lnTo>
                    <a:pt x="49" y="24"/>
                  </a:lnTo>
                  <a:lnTo>
                    <a:pt x="74" y="0"/>
                  </a:lnTo>
                  <a:lnTo>
                    <a:pt x="98" y="0"/>
                  </a:lnTo>
                  <a:lnTo>
                    <a:pt x="124" y="0"/>
                  </a:lnTo>
                </a:path>
              </a:pathLst>
            </a:custGeom>
            <a:noFill/>
            <a:ln w="3175">
              <a:solidFill>
                <a:srgbClr val="1DB2FB"/>
              </a:solidFill>
              <a:prstDash val="solid"/>
              <a:round/>
              <a:headEnd/>
              <a:tailEnd/>
            </a:ln>
          </p:spPr>
          <p:txBody>
            <a:bodyPr/>
            <a:lstStyle/>
            <a:p>
              <a:endParaRPr lang="en-US" dirty="0"/>
            </a:p>
          </p:txBody>
        </p:sp>
        <p:sp>
          <p:nvSpPr>
            <p:cNvPr id="647263" name="Line 95"/>
            <p:cNvSpPr>
              <a:spLocks noChangeShapeType="1"/>
            </p:cNvSpPr>
            <p:nvPr/>
          </p:nvSpPr>
          <p:spPr bwMode="auto">
            <a:xfrm flipH="1">
              <a:off x="4079" y="1982"/>
              <a:ext cx="6" cy="1"/>
            </a:xfrm>
            <a:prstGeom prst="line">
              <a:avLst/>
            </a:prstGeom>
            <a:noFill/>
            <a:ln w="3175">
              <a:solidFill>
                <a:srgbClr val="1DB2FB"/>
              </a:solidFill>
              <a:round/>
              <a:headEnd/>
              <a:tailEnd/>
            </a:ln>
          </p:spPr>
          <p:txBody>
            <a:bodyPr/>
            <a:lstStyle/>
            <a:p>
              <a:endParaRPr lang="en-US" dirty="0"/>
            </a:p>
          </p:txBody>
        </p:sp>
        <p:sp>
          <p:nvSpPr>
            <p:cNvPr id="647264" name="Freeform 96"/>
            <p:cNvSpPr>
              <a:spLocks/>
            </p:cNvSpPr>
            <p:nvPr/>
          </p:nvSpPr>
          <p:spPr bwMode="auto">
            <a:xfrm>
              <a:off x="3320" y="1976"/>
              <a:ext cx="18" cy="6"/>
            </a:xfrm>
            <a:custGeom>
              <a:avLst/>
              <a:gdLst/>
              <a:ahLst/>
              <a:cxnLst>
                <a:cxn ang="0">
                  <a:pos x="75" y="24"/>
                </a:cxn>
                <a:cxn ang="0">
                  <a:pos x="51" y="24"/>
                </a:cxn>
                <a:cxn ang="0">
                  <a:pos x="24" y="0"/>
                </a:cxn>
                <a:cxn ang="0">
                  <a:pos x="0" y="0"/>
                </a:cxn>
              </a:cxnLst>
              <a:rect l="0" t="0" r="r" b="b"/>
              <a:pathLst>
                <a:path w="75" h="24">
                  <a:moveTo>
                    <a:pt x="75" y="24"/>
                  </a:moveTo>
                  <a:lnTo>
                    <a:pt x="51" y="24"/>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65" name="Freeform 97"/>
            <p:cNvSpPr>
              <a:spLocks/>
            </p:cNvSpPr>
            <p:nvPr/>
          </p:nvSpPr>
          <p:spPr bwMode="auto">
            <a:xfrm>
              <a:off x="4048" y="1976"/>
              <a:ext cx="25" cy="6"/>
            </a:xfrm>
            <a:custGeom>
              <a:avLst/>
              <a:gdLst/>
              <a:ahLst/>
              <a:cxnLst>
                <a:cxn ang="0">
                  <a:pos x="0" y="24"/>
                </a:cxn>
                <a:cxn ang="0">
                  <a:pos x="25" y="24"/>
                </a:cxn>
                <a:cxn ang="0">
                  <a:pos x="49" y="0"/>
                </a:cxn>
                <a:cxn ang="0">
                  <a:pos x="74" y="0"/>
                </a:cxn>
                <a:cxn ang="0">
                  <a:pos x="98" y="0"/>
                </a:cxn>
              </a:cxnLst>
              <a:rect l="0" t="0" r="r" b="b"/>
              <a:pathLst>
                <a:path w="98" h="24">
                  <a:moveTo>
                    <a:pt x="0" y="24"/>
                  </a:moveTo>
                  <a:lnTo>
                    <a:pt x="25" y="24"/>
                  </a:lnTo>
                  <a:lnTo>
                    <a:pt x="49" y="0"/>
                  </a:lnTo>
                  <a:lnTo>
                    <a:pt x="74" y="0"/>
                  </a:lnTo>
                  <a:lnTo>
                    <a:pt x="98" y="0"/>
                  </a:lnTo>
                </a:path>
              </a:pathLst>
            </a:custGeom>
            <a:noFill/>
            <a:ln w="3175">
              <a:solidFill>
                <a:srgbClr val="1DB2FB"/>
              </a:solidFill>
              <a:prstDash val="solid"/>
              <a:round/>
              <a:headEnd/>
              <a:tailEnd/>
            </a:ln>
          </p:spPr>
          <p:txBody>
            <a:bodyPr/>
            <a:lstStyle/>
            <a:p>
              <a:endParaRPr lang="en-US" dirty="0"/>
            </a:p>
          </p:txBody>
        </p:sp>
        <p:sp>
          <p:nvSpPr>
            <p:cNvPr id="647266" name="Freeform 98"/>
            <p:cNvSpPr>
              <a:spLocks/>
            </p:cNvSpPr>
            <p:nvPr/>
          </p:nvSpPr>
          <p:spPr bwMode="auto">
            <a:xfrm>
              <a:off x="4073" y="1976"/>
              <a:ext cx="6" cy="6"/>
            </a:xfrm>
            <a:custGeom>
              <a:avLst/>
              <a:gdLst/>
              <a:ahLst/>
              <a:cxnLst>
                <a:cxn ang="0">
                  <a:pos x="25" y="24"/>
                </a:cxn>
                <a:cxn ang="0">
                  <a:pos x="25" y="0"/>
                </a:cxn>
                <a:cxn ang="0">
                  <a:pos x="0" y="0"/>
                </a:cxn>
              </a:cxnLst>
              <a:rect l="0" t="0" r="r" b="b"/>
              <a:pathLst>
                <a:path w="25" h="24">
                  <a:moveTo>
                    <a:pt x="25" y="24"/>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67" name="Line 99"/>
            <p:cNvSpPr>
              <a:spLocks noChangeShapeType="1"/>
            </p:cNvSpPr>
            <p:nvPr/>
          </p:nvSpPr>
          <p:spPr bwMode="auto">
            <a:xfrm flipH="1" flipV="1">
              <a:off x="4042" y="1976"/>
              <a:ext cx="6" cy="6"/>
            </a:xfrm>
            <a:prstGeom prst="line">
              <a:avLst/>
            </a:prstGeom>
            <a:noFill/>
            <a:ln w="3175">
              <a:solidFill>
                <a:srgbClr val="1DB2FB"/>
              </a:solidFill>
              <a:round/>
              <a:headEnd/>
              <a:tailEnd/>
            </a:ln>
          </p:spPr>
          <p:txBody>
            <a:bodyPr/>
            <a:lstStyle/>
            <a:p>
              <a:endParaRPr lang="en-US" dirty="0"/>
            </a:p>
          </p:txBody>
        </p:sp>
        <p:sp>
          <p:nvSpPr>
            <p:cNvPr id="647268" name="Line 100"/>
            <p:cNvSpPr>
              <a:spLocks noChangeShapeType="1"/>
            </p:cNvSpPr>
            <p:nvPr/>
          </p:nvSpPr>
          <p:spPr bwMode="auto">
            <a:xfrm>
              <a:off x="3733" y="1976"/>
              <a:ext cx="7" cy="1"/>
            </a:xfrm>
            <a:prstGeom prst="line">
              <a:avLst/>
            </a:prstGeom>
            <a:noFill/>
            <a:ln w="3175">
              <a:solidFill>
                <a:srgbClr val="1DB2FB"/>
              </a:solidFill>
              <a:round/>
              <a:headEnd/>
              <a:tailEnd/>
            </a:ln>
          </p:spPr>
          <p:txBody>
            <a:bodyPr/>
            <a:lstStyle/>
            <a:p>
              <a:endParaRPr lang="en-US" dirty="0"/>
            </a:p>
          </p:txBody>
        </p:sp>
        <p:sp>
          <p:nvSpPr>
            <p:cNvPr id="647269" name="Freeform 101"/>
            <p:cNvSpPr>
              <a:spLocks/>
            </p:cNvSpPr>
            <p:nvPr/>
          </p:nvSpPr>
          <p:spPr bwMode="auto">
            <a:xfrm>
              <a:off x="4017" y="1976"/>
              <a:ext cx="25" cy="1"/>
            </a:xfrm>
            <a:custGeom>
              <a:avLst/>
              <a:gdLst/>
              <a:ahLst/>
              <a:cxnLst>
                <a:cxn ang="0">
                  <a:pos x="100" y="0"/>
                </a:cxn>
                <a:cxn ang="0">
                  <a:pos x="75" y="0"/>
                </a:cxn>
                <a:cxn ang="0">
                  <a:pos x="50" y="0"/>
                </a:cxn>
                <a:cxn ang="0">
                  <a:pos x="26" y="0"/>
                </a:cxn>
                <a:cxn ang="0">
                  <a:pos x="0" y="0"/>
                </a:cxn>
              </a:cxnLst>
              <a:rect l="0" t="0" r="r" b="b"/>
              <a:pathLst>
                <a:path w="100">
                  <a:moveTo>
                    <a:pt x="100" y="0"/>
                  </a:moveTo>
                  <a:lnTo>
                    <a:pt x="75" y="0"/>
                  </a:lnTo>
                  <a:lnTo>
                    <a:pt x="50" y="0"/>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270" name="Freeform 102"/>
            <p:cNvSpPr>
              <a:spLocks/>
            </p:cNvSpPr>
            <p:nvPr/>
          </p:nvSpPr>
          <p:spPr bwMode="auto">
            <a:xfrm>
              <a:off x="3740" y="1945"/>
              <a:ext cx="37" cy="31"/>
            </a:xfrm>
            <a:custGeom>
              <a:avLst/>
              <a:gdLst/>
              <a:ahLst/>
              <a:cxnLst>
                <a:cxn ang="0">
                  <a:pos x="0" y="124"/>
                </a:cxn>
                <a:cxn ang="0">
                  <a:pos x="24" y="124"/>
                </a:cxn>
                <a:cxn ang="0">
                  <a:pos x="24" y="98"/>
                </a:cxn>
                <a:cxn ang="0">
                  <a:pos x="49" y="98"/>
                </a:cxn>
                <a:cxn ang="0">
                  <a:pos x="49" y="74"/>
                </a:cxn>
                <a:cxn ang="0">
                  <a:pos x="73" y="49"/>
                </a:cxn>
                <a:cxn ang="0">
                  <a:pos x="98" y="49"/>
                </a:cxn>
                <a:cxn ang="0">
                  <a:pos x="122" y="49"/>
                </a:cxn>
                <a:cxn ang="0">
                  <a:pos x="122" y="24"/>
                </a:cxn>
                <a:cxn ang="0">
                  <a:pos x="122" y="0"/>
                </a:cxn>
                <a:cxn ang="0">
                  <a:pos x="147" y="0"/>
                </a:cxn>
              </a:cxnLst>
              <a:rect l="0" t="0" r="r" b="b"/>
              <a:pathLst>
                <a:path w="147" h="124">
                  <a:moveTo>
                    <a:pt x="0" y="124"/>
                  </a:moveTo>
                  <a:lnTo>
                    <a:pt x="24" y="124"/>
                  </a:lnTo>
                  <a:lnTo>
                    <a:pt x="24" y="98"/>
                  </a:lnTo>
                  <a:lnTo>
                    <a:pt x="49" y="98"/>
                  </a:lnTo>
                  <a:lnTo>
                    <a:pt x="49" y="74"/>
                  </a:lnTo>
                  <a:lnTo>
                    <a:pt x="73" y="49"/>
                  </a:lnTo>
                  <a:lnTo>
                    <a:pt x="98" y="49"/>
                  </a:lnTo>
                  <a:lnTo>
                    <a:pt x="122" y="49"/>
                  </a:lnTo>
                  <a:lnTo>
                    <a:pt x="122" y="24"/>
                  </a:lnTo>
                  <a:lnTo>
                    <a:pt x="122" y="0"/>
                  </a:lnTo>
                  <a:lnTo>
                    <a:pt x="147" y="0"/>
                  </a:lnTo>
                </a:path>
              </a:pathLst>
            </a:custGeom>
            <a:noFill/>
            <a:ln w="3175">
              <a:solidFill>
                <a:srgbClr val="1DB2FB"/>
              </a:solidFill>
              <a:prstDash val="solid"/>
              <a:round/>
              <a:headEnd/>
              <a:tailEnd/>
            </a:ln>
          </p:spPr>
          <p:txBody>
            <a:bodyPr/>
            <a:lstStyle/>
            <a:p>
              <a:endParaRPr lang="en-US" dirty="0"/>
            </a:p>
          </p:txBody>
        </p:sp>
        <p:sp>
          <p:nvSpPr>
            <p:cNvPr id="647271" name="Line 103"/>
            <p:cNvSpPr>
              <a:spLocks noChangeShapeType="1"/>
            </p:cNvSpPr>
            <p:nvPr/>
          </p:nvSpPr>
          <p:spPr bwMode="auto">
            <a:xfrm>
              <a:off x="3449" y="1976"/>
              <a:ext cx="6" cy="1"/>
            </a:xfrm>
            <a:prstGeom prst="line">
              <a:avLst/>
            </a:prstGeom>
            <a:noFill/>
            <a:ln w="3175">
              <a:solidFill>
                <a:srgbClr val="1DB2FB"/>
              </a:solidFill>
              <a:round/>
              <a:headEnd/>
              <a:tailEnd/>
            </a:ln>
          </p:spPr>
          <p:txBody>
            <a:bodyPr/>
            <a:lstStyle/>
            <a:p>
              <a:endParaRPr lang="en-US" dirty="0"/>
            </a:p>
          </p:txBody>
        </p:sp>
        <p:sp>
          <p:nvSpPr>
            <p:cNvPr id="647272" name="Freeform 104"/>
            <p:cNvSpPr>
              <a:spLocks/>
            </p:cNvSpPr>
            <p:nvPr/>
          </p:nvSpPr>
          <p:spPr bwMode="auto">
            <a:xfrm>
              <a:off x="3993" y="1964"/>
              <a:ext cx="24" cy="12"/>
            </a:xfrm>
            <a:custGeom>
              <a:avLst/>
              <a:gdLst/>
              <a:ahLst/>
              <a:cxnLst>
                <a:cxn ang="0">
                  <a:pos x="98" y="50"/>
                </a:cxn>
                <a:cxn ang="0">
                  <a:pos x="74" y="50"/>
                </a:cxn>
                <a:cxn ang="0">
                  <a:pos x="25" y="24"/>
                </a:cxn>
                <a:cxn ang="0">
                  <a:pos x="25" y="0"/>
                </a:cxn>
                <a:cxn ang="0">
                  <a:pos x="0" y="0"/>
                </a:cxn>
              </a:cxnLst>
              <a:rect l="0" t="0" r="r" b="b"/>
              <a:pathLst>
                <a:path w="98" h="50">
                  <a:moveTo>
                    <a:pt x="98" y="50"/>
                  </a:moveTo>
                  <a:lnTo>
                    <a:pt x="74" y="50"/>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73" name="Freeform 105"/>
            <p:cNvSpPr>
              <a:spLocks/>
            </p:cNvSpPr>
            <p:nvPr/>
          </p:nvSpPr>
          <p:spPr bwMode="auto">
            <a:xfrm>
              <a:off x="3295" y="1970"/>
              <a:ext cx="25" cy="6"/>
            </a:xfrm>
            <a:custGeom>
              <a:avLst/>
              <a:gdLst/>
              <a:ahLst/>
              <a:cxnLst>
                <a:cxn ang="0">
                  <a:pos x="99" y="26"/>
                </a:cxn>
                <a:cxn ang="0">
                  <a:pos x="74" y="26"/>
                </a:cxn>
                <a:cxn ang="0">
                  <a:pos x="50" y="0"/>
                </a:cxn>
                <a:cxn ang="0">
                  <a:pos x="25" y="0"/>
                </a:cxn>
                <a:cxn ang="0">
                  <a:pos x="0" y="0"/>
                </a:cxn>
              </a:cxnLst>
              <a:rect l="0" t="0" r="r" b="b"/>
              <a:pathLst>
                <a:path w="99" h="26">
                  <a:moveTo>
                    <a:pt x="99" y="26"/>
                  </a:moveTo>
                  <a:lnTo>
                    <a:pt x="74" y="26"/>
                  </a:lnTo>
                  <a:lnTo>
                    <a:pt x="50"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74" name="Freeform 106"/>
            <p:cNvSpPr>
              <a:spLocks/>
            </p:cNvSpPr>
            <p:nvPr/>
          </p:nvSpPr>
          <p:spPr bwMode="auto">
            <a:xfrm>
              <a:off x="3054" y="1926"/>
              <a:ext cx="25" cy="50"/>
            </a:xfrm>
            <a:custGeom>
              <a:avLst/>
              <a:gdLst/>
              <a:ahLst/>
              <a:cxnLst>
                <a:cxn ang="0">
                  <a:pos x="0" y="198"/>
                </a:cxn>
                <a:cxn ang="0">
                  <a:pos x="0" y="172"/>
                </a:cxn>
                <a:cxn ang="0">
                  <a:pos x="26" y="172"/>
                </a:cxn>
                <a:cxn ang="0">
                  <a:pos x="75" y="123"/>
                </a:cxn>
                <a:cxn ang="0">
                  <a:pos x="99" y="123"/>
                </a:cxn>
                <a:cxn ang="0">
                  <a:pos x="99" y="98"/>
                </a:cxn>
                <a:cxn ang="0">
                  <a:pos x="99" y="74"/>
                </a:cxn>
                <a:cxn ang="0">
                  <a:pos x="99" y="0"/>
                </a:cxn>
              </a:cxnLst>
              <a:rect l="0" t="0" r="r" b="b"/>
              <a:pathLst>
                <a:path w="99" h="198">
                  <a:moveTo>
                    <a:pt x="0" y="198"/>
                  </a:moveTo>
                  <a:lnTo>
                    <a:pt x="0" y="172"/>
                  </a:lnTo>
                  <a:lnTo>
                    <a:pt x="26" y="172"/>
                  </a:lnTo>
                  <a:lnTo>
                    <a:pt x="75" y="123"/>
                  </a:lnTo>
                  <a:lnTo>
                    <a:pt x="99" y="123"/>
                  </a:lnTo>
                  <a:lnTo>
                    <a:pt x="99" y="98"/>
                  </a:lnTo>
                  <a:lnTo>
                    <a:pt x="99" y="74"/>
                  </a:lnTo>
                  <a:lnTo>
                    <a:pt x="99" y="0"/>
                  </a:lnTo>
                </a:path>
              </a:pathLst>
            </a:custGeom>
            <a:noFill/>
            <a:ln w="3175">
              <a:solidFill>
                <a:srgbClr val="1DB2FB"/>
              </a:solidFill>
              <a:prstDash val="solid"/>
              <a:round/>
              <a:headEnd/>
              <a:tailEnd/>
            </a:ln>
          </p:spPr>
          <p:txBody>
            <a:bodyPr/>
            <a:lstStyle/>
            <a:p>
              <a:endParaRPr lang="en-US" dirty="0"/>
            </a:p>
          </p:txBody>
        </p:sp>
        <p:sp>
          <p:nvSpPr>
            <p:cNvPr id="647275" name="Rectangle 107"/>
            <p:cNvSpPr>
              <a:spLocks noChangeArrowheads="1"/>
            </p:cNvSpPr>
            <p:nvPr/>
          </p:nvSpPr>
          <p:spPr bwMode="auto">
            <a:xfrm>
              <a:off x="3474" y="1970"/>
              <a:ext cx="6" cy="6"/>
            </a:xfrm>
            <a:prstGeom prst="rect">
              <a:avLst/>
            </a:prstGeom>
            <a:noFill/>
            <a:ln w="3175">
              <a:solidFill>
                <a:srgbClr val="1DB2FB"/>
              </a:solidFill>
              <a:miter lim="800000"/>
              <a:headEnd/>
              <a:tailEnd/>
            </a:ln>
          </p:spPr>
          <p:txBody>
            <a:bodyPr/>
            <a:lstStyle/>
            <a:p>
              <a:endParaRPr lang="en-US" dirty="0"/>
            </a:p>
          </p:txBody>
        </p:sp>
        <p:sp>
          <p:nvSpPr>
            <p:cNvPr id="647276" name="Line 108"/>
            <p:cNvSpPr>
              <a:spLocks noChangeShapeType="1"/>
            </p:cNvSpPr>
            <p:nvPr/>
          </p:nvSpPr>
          <p:spPr bwMode="auto">
            <a:xfrm flipV="1">
              <a:off x="3455" y="1970"/>
              <a:ext cx="1" cy="6"/>
            </a:xfrm>
            <a:prstGeom prst="line">
              <a:avLst/>
            </a:prstGeom>
            <a:noFill/>
            <a:ln w="3175">
              <a:solidFill>
                <a:srgbClr val="1DB2FB"/>
              </a:solidFill>
              <a:round/>
              <a:headEnd/>
              <a:tailEnd/>
            </a:ln>
          </p:spPr>
          <p:txBody>
            <a:bodyPr/>
            <a:lstStyle/>
            <a:p>
              <a:endParaRPr lang="en-US" dirty="0"/>
            </a:p>
          </p:txBody>
        </p:sp>
        <p:sp>
          <p:nvSpPr>
            <p:cNvPr id="647277" name="Freeform 109"/>
            <p:cNvSpPr>
              <a:spLocks/>
            </p:cNvSpPr>
            <p:nvPr/>
          </p:nvSpPr>
          <p:spPr bwMode="auto">
            <a:xfrm>
              <a:off x="3480" y="1970"/>
              <a:ext cx="13" cy="1"/>
            </a:xfrm>
            <a:custGeom>
              <a:avLst/>
              <a:gdLst/>
              <a:ahLst/>
              <a:cxnLst>
                <a:cxn ang="0">
                  <a:pos x="0" y="0"/>
                </a:cxn>
                <a:cxn ang="0">
                  <a:pos x="24" y="0"/>
                </a:cxn>
                <a:cxn ang="0">
                  <a:pos x="49" y="0"/>
                </a:cxn>
              </a:cxnLst>
              <a:rect l="0" t="0" r="r" b="b"/>
              <a:pathLst>
                <a:path w="49">
                  <a:moveTo>
                    <a:pt x="0" y="0"/>
                  </a:move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278" name="Line 110"/>
            <p:cNvSpPr>
              <a:spLocks noChangeShapeType="1"/>
            </p:cNvSpPr>
            <p:nvPr/>
          </p:nvSpPr>
          <p:spPr bwMode="auto">
            <a:xfrm flipH="1">
              <a:off x="3468" y="1970"/>
              <a:ext cx="6" cy="1"/>
            </a:xfrm>
            <a:prstGeom prst="line">
              <a:avLst/>
            </a:prstGeom>
            <a:noFill/>
            <a:ln w="3175">
              <a:solidFill>
                <a:srgbClr val="1DB2FB"/>
              </a:solidFill>
              <a:round/>
              <a:headEnd/>
              <a:tailEnd/>
            </a:ln>
          </p:spPr>
          <p:txBody>
            <a:bodyPr/>
            <a:lstStyle/>
            <a:p>
              <a:endParaRPr lang="en-US" dirty="0"/>
            </a:p>
          </p:txBody>
        </p:sp>
        <p:sp>
          <p:nvSpPr>
            <p:cNvPr id="647279" name="Line 111"/>
            <p:cNvSpPr>
              <a:spLocks noChangeShapeType="1"/>
            </p:cNvSpPr>
            <p:nvPr/>
          </p:nvSpPr>
          <p:spPr bwMode="auto">
            <a:xfrm flipH="1">
              <a:off x="3462" y="1970"/>
              <a:ext cx="6" cy="1"/>
            </a:xfrm>
            <a:prstGeom prst="line">
              <a:avLst/>
            </a:prstGeom>
            <a:noFill/>
            <a:ln w="3175">
              <a:solidFill>
                <a:srgbClr val="1DB2FB"/>
              </a:solidFill>
              <a:round/>
              <a:headEnd/>
              <a:tailEnd/>
            </a:ln>
          </p:spPr>
          <p:txBody>
            <a:bodyPr/>
            <a:lstStyle/>
            <a:p>
              <a:endParaRPr lang="en-US" dirty="0"/>
            </a:p>
          </p:txBody>
        </p:sp>
        <p:sp>
          <p:nvSpPr>
            <p:cNvPr id="647280" name="Line 112"/>
            <p:cNvSpPr>
              <a:spLocks noChangeShapeType="1"/>
            </p:cNvSpPr>
            <p:nvPr/>
          </p:nvSpPr>
          <p:spPr bwMode="auto">
            <a:xfrm>
              <a:off x="3455" y="1970"/>
              <a:ext cx="7" cy="1"/>
            </a:xfrm>
            <a:prstGeom prst="line">
              <a:avLst/>
            </a:prstGeom>
            <a:noFill/>
            <a:ln w="3175">
              <a:solidFill>
                <a:srgbClr val="1DB2FB"/>
              </a:solidFill>
              <a:round/>
              <a:headEnd/>
              <a:tailEnd/>
            </a:ln>
          </p:spPr>
          <p:txBody>
            <a:bodyPr/>
            <a:lstStyle/>
            <a:p>
              <a:endParaRPr lang="en-US" dirty="0"/>
            </a:p>
          </p:txBody>
        </p:sp>
        <p:sp>
          <p:nvSpPr>
            <p:cNvPr id="647281" name="Freeform 113"/>
            <p:cNvSpPr>
              <a:spLocks/>
            </p:cNvSpPr>
            <p:nvPr/>
          </p:nvSpPr>
          <p:spPr bwMode="auto">
            <a:xfrm>
              <a:off x="3215" y="1970"/>
              <a:ext cx="18" cy="1"/>
            </a:xfrm>
            <a:custGeom>
              <a:avLst/>
              <a:gdLst/>
              <a:ahLst/>
              <a:cxnLst>
                <a:cxn ang="0">
                  <a:pos x="74" y="0"/>
                </a:cxn>
                <a:cxn ang="0">
                  <a:pos x="49" y="0"/>
                </a:cxn>
                <a:cxn ang="0">
                  <a:pos x="25" y="0"/>
                </a:cxn>
                <a:cxn ang="0">
                  <a:pos x="0" y="0"/>
                </a:cxn>
              </a:cxnLst>
              <a:rect l="0" t="0" r="r" b="b"/>
              <a:pathLst>
                <a:path w="74">
                  <a:moveTo>
                    <a:pt x="74" y="0"/>
                  </a:move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82" name="Freeform 114"/>
            <p:cNvSpPr>
              <a:spLocks/>
            </p:cNvSpPr>
            <p:nvPr/>
          </p:nvSpPr>
          <p:spPr bwMode="auto">
            <a:xfrm>
              <a:off x="3493" y="1933"/>
              <a:ext cx="67" cy="37"/>
            </a:xfrm>
            <a:custGeom>
              <a:avLst/>
              <a:gdLst/>
              <a:ahLst/>
              <a:cxnLst>
                <a:cxn ang="0">
                  <a:pos x="0" y="147"/>
                </a:cxn>
                <a:cxn ang="0">
                  <a:pos x="24" y="147"/>
                </a:cxn>
                <a:cxn ang="0">
                  <a:pos x="50" y="147"/>
                </a:cxn>
                <a:cxn ang="0">
                  <a:pos x="74" y="147"/>
                </a:cxn>
                <a:cxn ang="0">
                  <a:pos x="99" y="123"/>
                </a:cxn>
                <a:cxn ang="0">
                  <a:pos x="124" y="98"/>
                </a:cxn>
                <a:cxn ang="0">
                  <a:pos x="148" y="98"/>
                </a:cxn>
                <a:cxn ang="0">
                  <a:pos x="148" y="73"/>
                </a:cxn>
                <a:cxn ang="0">
                  <a:pos x="173" y="73"/>
                </a:cxn>
                <a:cxn ang="0">
                  <a:pos x="173" y="49"/>
                </a:cxn>
                <a:cxn ang="0">
                  <a:pos x="197" y="49"/>
                </a:cxn>
                <a:cxn ang="0">
                  <a:pos x="197" y="24"/>
                </a:cxn>
                <a:cxn ang="0">
                  <a:pos x="246" y="24"/>
                </a:cxn>
                <a:cxn ang="0">
                  <a:pos x="246" y="0"/>
                </a:cxn>
                <a:cxn ang="0">
                  <a:pos x="271" y="0"/>
                </a:cxn>
              </a:cxnLst>
              <a:rect l="0" t="0" r="r" b="b"/>
              <a:pathLst>
                <a:path w="271" h="147">
                  <a:moveTo>
                    <a:pt x="0" y="147"/>
                  </a:moveTo>
                  <a:lnTo>
                    <a:pt x="24" y="147"/>
                  </a:lnTo>
                  <a:lnTo>
                    <a:pt x="50" y="147"/>
                  </a:lnTo>
                  <a:lnTo>
                    <a:pt x="74" y="147"/>
                  </a:lnTo>
                  <a:lnTo>
                    <a:pt x="99" y="123"/>
                  </a:lnTo>
                  <a:lnTo>
                    <a:pt x="124" y="98"/>
                  </a:lnTo>
                  <a:lnTo>
                    <a:pt x="148" y="98"/>
                  </a:lnTo>
                  <a:lnTo>
                    <a:pt x="148" y="73"/>
                  </a:lnTo>
                  <a:lnTo>
                    <a:pt x="173" y="73"/>
                  </a:lnTo>
                  <a:lnTo>
                    <a:pt x="173" y="49"/>
                  </a:lnTo>
                  <a:lnTo>
                    <a:pt x="197" y="49"/>
                  </a:lnTo>
                  <a:lnTo>
                    <a:pt x="197" y="24"/>
                  </a:lnTo>
                  <a:lnTo>
                    <a:pt x="246" y="24"/>
                  </a:lnTo>
                  <a:lnTo>
                    <a:pt x="246" y="0"/>
                  </a:lnTo>
                  <a:lnTo>
                    <a:pt x="271" y="0"/>
                  </a:lnTo>
                </a:path>
              </a:pathLst>
            </a:custGeom>
            <a:noFill/>
            <a:ln w="3175">
              <a:solidFill>
                <a:srgbClr val="1DB2FB"/>
              </a:solidFill>
              <a:prstDash val="solid"/>
              <a:round/>
              <a:headEnd/>
              <a:tailEnd/>
            </a:ln>
          </p:spPr>
          <p:txBody>
            <a:bodyPr/>
            <a:lstStyle/>
            <a:p>
              <a:endParaRPr lang="en-US" dirty="0"/>
            </a:p>
          </p:txBody>
        </p:sp>
        <p:sp>
          <p:nvSpPr>
            <p:cNvPr id="647283" name="Freeform 115"/>
            <p:cNvSpPr>
              <a:spLocks/>
            </p:cNvSpPr>
            <p:nvPr/>
          </p:nvSpPr>
          <p:spPr bwMode="auto">
            <a:xfrm>
              <a:off x="3246" y="1970"/>
              <a:ext cx="12" cy="1"/>
            </a:xfrm>
            <a:custGeom>
              <a:avLst/>
              <a:gdLst/>
              <a:ahLst/>
              <a:cxnLst>
                <a:cxn ang="0">
                  <a:pos x="0" y="0"/>
                </a:cxn>
                <a:cxn ang="0">
                  <a:pos x="24" y="0"/>
                </a:cxn>
                <a:cxn ang="0">
                  <a:pos x="49" y="0"/>
                </a:cxn>
              </a:cxnLst>
              <a:rect l="0" t="0" r="r" b="b"/>
              <a:pathLst>
                <a:path w="49">
                  <a:moveTo>
                    <a:pt x="0" y="0"/>
                  </a:move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284" name="Line 116"/>
            <p:cNvSpPr>
              <a:spLocks noChangeShapeType="1"/>
            </p:cNvSpPr>
            <p:nvPr/>
          </p:nvSpPr>
          <p:spPr bwMode="auto">
            <a:xfrm>
              <a:off x="3233" y="1970"/>
              <a:ext cx="6" cy="1"/>
            </a:xfrm>
            <a:prstGeom prst="line">
              <a:avLst/>
            </a:prstGeom>
            <a:noFill/>
            <a:ln w="3175">
              <a:solidFill>
                <a:srgbClr val="1DB2FB"/>
              </a:solidFill>
              <a:round/>
              <a:headEnd/>
              <a:tailEnd/>
            </a:ln>
          </p:spPr>
          <p:txBody>
            <a:bodyPr/>
            <a:lstStyle/>
            <a:p>
              <a:endParaRPr lang="en-US" dirty="0"/>
            </a:p>
          </p:txBody>
        </p:sp>
        <p:sp>
          <p:nvSpPr>
            <p:cNvPr id="647285" name="Line 117"/>
            <p:cNvSpPr>
              <a:spLocks noChangeShapeType="1"/>
            </p:cNvSpPr>
            <p:nvPr/>
          </p:nvSpPr>
          <p:spPr bwMode="auto">
            <a:xfrm flipH="1">
              <a:off x="3239" y="1970"/>
              <a:ext cx="7" cy="1"/>
            </a:xfrm>
            <a:prstGeom prst="line">
              <a:avLst/>
            </a:prstGeom>
            <a:noFill/>
            <a:ln w="3175">
              <a:solidFill>
                <a:srgbClr val="1DB2FB"/>
              </a:solidFill>
              <a:round/>
              <a:headEnd/>
              <a:tailEnd/>
            </a:ln>
          </p:spPr>
          <p:txBody>
            <a:bodyPr/>
            <a:lstStyle/>
            <a:p>
              <a:endParaRPr lang="en-US" dirty="0"/>
            </a:p>
          </p:txBody>
        </p:sp>
        <p:sp>
          <p:nvSpPr>
            <p:cNvPr id="647286" name="Freeform 118"/>
            <p:cNvSpPr>
              <a:spLocks/>
            </p:cNvSpPr>
            <p:nvPr/>
          </p:nvSpPr>
          <p:spPr bwMode="auto">
            <a:xfrm>
              <a:off x="3258" y="1970"/>
              <a:ext cx="24" cy="1"/>
            </a:xfrm>
            <a:custGeom>
              <a:avLst/>
              <a:gdLst/>
              <a:ahLst/>
              <a:cxnLst>
                <a:cxn ang="0">
                  <a:pos x="99" y="0"/>
                </a:cxn>
                <a:cxn ang="0">
                  <a:pos x="75" y="0"/>
                </a:cxn>
                <a:cxn ang="0">
                  <a:pos x="49" y="0"/>
                </a:cxn>
                <a:cxn ang="0">
                  <a:pos x="25" y="0"/>
                </a:cxn>
                <a:cxn ang="0">
                  <a:pos x="0" y="0"/>
                </a:cxn>
              </a:cxnLst>
              <a:rect l="0" t="0" r="r" b="b"/>
              <a:pathLst>
                <a:path w="99">
                  <a:moveTo>
                    <a:pt x="99" y="0"/>
                  </a:moveTo>
                  <a:lnTo>
                    <a:pt x="75" y="0"/>
                  </a:ln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87" name="Line 119"/>
            <p:cNvSpPr>
              <a:spLocks noChangeShapeType="1"/>
            </p:cNvSpPr>
            <p:nvPr/>
          </p:nvSpPr>
          <p:spPr bwMode="auto">
            <a:xfrm flipH="1">
              <a:off x="3289" y="1970"/>
              <a:ext cx="6" cy="1"/>
            </a:xfrm>
            <a:prstGeom prst="line">
              <a:avLst/>
            </a:prstGeom>
            <a:noFill/>
            <a:ln w="3175">
              <a:solidFill>
                <a:srgbClr val="1DB2FB"/>
              </a:solidFill>
              <a:round/>
              <a:headEnd/>
              <a:tailEnd/>
            </a:ln>
          </p:spPr>
          <p:txBody>
            <a:bodyPr/>
            <a:lstStyle/>
            <a:p>
              <a:endParaRPr lang="en-US" dirty="0"/>
            </a:p>
          </p:txBody>
        </p:sp>
        <p:sp>
          <p:nvSpPr>
            <p:cNvPr id="647288" name="Line 120"/>
            <p:cNvSpPr>
              <a:spLocks noChangeShapeType="1"/>
            </p:cNvSpPr>
            <p:nvPr/>
          </p:nvSpPr>
          <p:spPr bwMode="auto">
            <a:xfrm flipH="1">
              <a:off x="3282" y="1970"/>
              <a:ext cx="7" cy="1"/>
            </a:xfrm>
            <a:prstGeom prst="line">
              <a:avLst/>
            </a:prstGeom>
            <a:noFill/>
            <a:ln w="3175">
              <a:solidFill>
                <a:srgbClr val="1DB2FB"/>
              </a:solidFill>
              <a:round/>
              <a:headEnd/>
              <a:tailEnd/>
            </a:ln>
          </p:spPr>
          <p:txBody>
            <a:bodyPr/>
            <a:lstStyle/>
            <a:p>
              <a:endParaRPr lang="en-US" dirty="0"/>
            </a:p>
          </p:txBody>
        </p:sp>
        <p:sp>
          <p:nvSpPr>
            <p:cNvPr id="647289" name="Freeform 121"/>
            <p:cNvSpPr>
              <a:spLocks/>
            </p:cNvSpPr>
            <p:nvPr/>
          </p:nvSpPr>
          <p:spPr bwMode="auto">
            <a:xfrm>
              <a:off x="3962" y="1957"/>
              <a:ext cx="31" cy="7"/>
            </a:xfrm>
            <a:custGeom>
              <a:avLst/>
              <a:gdLst/>
              <a:ahLst/>
              <a:cxnLst>
                <a:cxn ang="0">
                  <a:pos x="124" y="25"/>
                </a:cxn>
                <a:cxn ang="0">
                  <a:pos x="99" y="25"/>
                </a:cxn>
                <a:cxn ang="0">
                  <a:pos x="75" y="25"/>
                </a:cxn>
                <a:cxn ang="0">
                  <a:pos x="50" y="25"/>
                </a:cxn>
                <a:cxn ang="0">
                  <a:pos x="26" y="25"/>
                </a:cxn>
                <a:cxn ang="0">
                  <a:pos x="0" y="25"/>
                </a:cxn>
                <a:cxn ang="0">
                  <a:pos x="0" y="0"/>
                </a:cxn>
              </a:cxnLst>
              <a:rect l="0" t="0" r="r" b="b"/>
              <a:pathLst>
                <a:path w="124" h="25">
                  <a:moveTo>
                    <a:pt x="124" y="25"/>
                  </a:moveTo>
                  <a:lnTo>
                    <a:pt x="99" y="25"/>
                  </a:lnTo>
                  <a:lnTo>
                    <a:pt x="75" y="25"/>
                  </a:lnTo>
                  <a:lnTo>
                    <a:pt x="50" y="25"/>
                  </a:lnTo>
                  <a:lnTo>
                    <a:pt x="26"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290" name="Freeform 122"/>
            <p:cNvSpPr>
              <a:spLocks/>
            </p:cNvSpPr>
            <p:nvPr/>
          </p:nvSpPr>
          <p:spPr bwMode="auto">
            <a:xfrm>
              <a:off x="3894" y="1951"/>
              <a:ext cx="68" cy="13"/>
            </a:xfrm>
            <a:custGeom>
              <a:avLst/>
              <a:gdLst/>
              <a:ahLst/>
              <a:cxnLst>
                <a:cxn ang="0">
                  <a:pos x="271" y="25"/>
                </a:cxn>
                <a:cxn ang="0">
                  <a:pos x="247" y="25"/>
                </a:cxn>
                <a:cxn ang="0">
                  <a:pos x="247" y="50"/>
                </a:cxn>
                <a:cxn ang="0">
                  <a:pos x="222" y="50"/>
                </a:cxn>
                <a:cxn ang="0">
                  <a:pos x="197" y="25"/>
                </a:cxn>
                <a:cxn ang="0">
                  <a:pos x="173" y="25"/>
                </a:cxn>
                <a:cxn ang="0">
                  <a:pos x="148" y="50"/>
                </a:cxn>
                <a:cxn ang="0">
                  <a:pos x="124" y="25"/>
                </a:cxn>
                <a:cxn ang="0">
                  <a:pos x="99" y="25"/>
                </a:cxn>
                <a:cxn ang="0">
                  <a:pos x="99" y="0"/>
                </a:cxn>
                <a:cxn ang="0">
                  <a:pos x="75" y="0"/>
                </a:cxn>
                <a:cxn ang="0">
                  <a:pos x="50" y="25"/>
                </a:cxn>
                <a:cxn ang="0">
                  <a:pos x="24" y="25"/>
                </a:cxn>
                <a:cxn ang="0">
                  <a:pos x="0" y="25"/>
                </a:cxn>
              </a:cxnLst>
              <a:rect l="0" t="0" r="r" b="b"/>
              <a:pathLst>
                <a:path w="271" h="50">
                  <a:moveTo>
                    <a:pt x="271" y="25"/>
                  </a:moveTo>
                  <a:lnTo>
                    <a:pt x="247" y="25"/>
                  </a:lnTo>
                  <a:lnTo>
                    <a:pt x="247" y="50"/>
                  </a:lnTo>
                  <a:lnTo>
                    <a:pt x="222" y="50"/>
                  </a:lnTo>
                  <a:lnTo>
                    <a:pt x="197" y="25"/>
                  </a:lnTo>
                  <a:lnTo>
                    <a:pt x="173" y="25"/>
                  </a:lnTo>
                  <a:lnTo>
                    <a:pt x="148" y="50"/>
                  </a:lnTo>
                  <a:lnTo>
                    <a:pt x="124" y="25"/>
                  </a:lnTo>
                  <a:lnTo>
                    <a:pt x="99" y="25"/>
                  </a:lnTo>
                  <a:lnTo>
                    <a:pt x="99" y="0"/>
                  </a:lnTo>
                  <a:lnTo>
                    <a:pt x="75" y="0"/>
                  </a:lnTo>
                  <a:lnTo>
                    <a:pt x="50" y="25"/>
                  </a:lnTo>
                  <a:lnTo>
                    <a:pt x="24" y="25"/>
                  </a:lnTo>
                  <a:lnTo>
                    <a:pt x="0" y="25"/>
                  </a:lnTo>
                </a:path>
              </a:pathLst>
            </a:custGeom>
            <a:noFill/>
            <a:ln w="3175">
              <a:solidFill>
                <a:srgbClr val="1DB2FB"/>
              </a:solidFill>
              <a:prstDash val="solid"/>
              <a:round/>
              <a:headEnd/>
              <a:tailEnd/>
            </a:ln>
          </p:spPr>
          <p:txBody>
            <a:bodyPr/>
            <a:lstStyle/>
            <a:p>
              <a:endParaRPr lang="en-US" dirty="0"/>
            </a:p>
          </p:txBody>
        </p:sp>
        <p:sp>
          <p:nvSpPr>
            <p:cNvPr id="647291" name="Freeform 123"/>
            <p:cNvSpPr>
              <a:spLocks/>
            </p:cNvSpPr>
            <p:nvPr/>
          </p:nvSpPr>
          <p:spPr bwMode="auto">
            <a:xfrm>
              <a:off x="3851" y="1945"/>
              <a:ext cx="43" cy="12"/>
            </a:xfrm>
            <a:custGeom>
              <a:avLst/>
              <a:gdLst/>
              <a:ahLst/>
              <a:cxnLst>
                <a:cxn ang="0">
                  <a:pos x="173" y="49"/>
                </a:cxn>
                <a:cxn ang="0">
                  <a:pos x="148" y="49"/>
                </a:cxn>
                <a:cxn ang="0">
                  <a:pos x="124" y="49"/>
                </a:cxn>
                <a:cxn ang="0">
                  <a:pos x="124" y="24"/>
                </a:cxn>
                <a:cxn ang="0">
                  <a:pos x="98" y="24"/>
                </a:cxn>
                <a:cxn ang="0">
                  <a:pos x="74" y="24"/>
                </a:cxn>
                <a:cxn ang="0">
                  <a:pos x="49" y="0"/>
                </a:cxn>
                <a:cxn ang="0">
                  <a:pos x="24" y="0"/>
                </a:cxn>
                <a:cxn ang="0">
                  <a:pos x="0" y="0"/>
                </a:cxn>
              </a:cxnLst>
              <a:rect l="0" t="0" r="r" b="b"/>
              <a:pathLst>
                <a:path w="173" h="49">
                  <a:moveTo>
                    <a:pt x="173" y="49"/>
                  </a:moveTo>
                  <a:lnTo>
                    <a:pt x="148" y="49"/>
                  </a:lnTo>
                  <a:lnTo>
                    <a:pt x="124" y="49"/>
                  </a:lnTo>
                  <a:lnTo>
                    <a:pt x="124" y="24"/>
                  </a:lnTo>
                  <a:lnTo>
                    <a:pt x="98" y="24"/>
                  </a:lnTo>
                  <a:lnTo>
                    <a:pt x="74" y="24"/>
                  </a:ln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292" name="Freeform 124"/>
            <p:cNvSpPr>
              <a:spLocks/>
            </p:cNvSpPr>
            <p:nvPr/>
          </p:nvSpPr>
          <p:spPr bwMode="auto">
            <a:xfrm>
              <a:off x="2924" y="1914"/>
              <a:ext cx="50" cy="37"/>
            </a:xfrm>
            <a:custGeom>
              <a:avLst/>
              <a:gdLst/>
              <a:ahLst/>
              <a:cxnLst>
                <a:cxn ang="0">
                  <a:pos x="198" y="147"/>
                </a:cxn>
                <a:cxn ang="0">
                  <a:pos x="173" y="147"/>
                </a:cxn>
                <a:cxn ang="0">
                  <a:pos x="149" y="147"/>
                </a:cxn>
                <a:cxn ang="0">
                  <a:pos x="149" y="123"/>
                </a:cxn>
                <a:cxn ang="0">
                  <a:pos x="124" y="123"/>
                </a:cxn>
                <a:cxn ang="0">
                  <a:pos x="124" y="98"/>
                </a:cxn>
                <a:cxn ang="0">
                  <a:pos x="99" y="98"/>
                </a:cxn>
                <a:cxn ang="0">
                  <a:pos x="99" y="74"/>
                </a:cxn>
                <a:cxn ang="0">
                  <a:pos x="50" y="49"/>
                </a:cxn>
                <a:cxn ang="0">
                  <a:pos x="26" y="25"/>
                </a:cxn>
                <a:cxn ang="0">
                  <a:pos x="0" y="0"/>
                </a:cxn>
              </a:cxnLst>
              <a:rect l="0" t="0" r="r" b="b"/>
              <a:pathLst>
                <a:path w="198" h="147">
                  <a:moveTo>
                    <a:pt x="198" y="147"/>
                  </a:moveTo>
                  <a:lnTo>
                    <a:pt x="173" y="147"/>
                  </a:lnTo>
                  <a:lnTo>
                    <a:pt x="149" y="147"/>
                  </a:lnTo>
                  <a:lnTo>
                    <a:pt x="149" y="123"/>
                  </a:lnTo>
                  <a:lnTo>
                    <a:pt x="124" y="123"/>
                  </a:lnTo>
                  <a:lnTo>
                    <a:pt x="124" y="98"/>
                  </a:lnTo>
                  <a:lnTo>
                    <a:pt x="99" y="98"/>
                  </a:lnTo>
                  <a:lnTo>
                    <a:pt x="99" y="74"/>
                  </a:lnTo>
                  <a:lnTo>
                    <a:pt x="50" y="49"/>
                  </a:lnTo>
                  <a:lnTo>
                    <a:pt x="26" y="25"/>
                  </a:lnTo>
                  <a:lnTo>
                    <a:pt x="0" y="0"/>
                  </a:lnTo>
                </a:path>
              </a:pathLst>
            </a:custGeom>
            <a:noFill/>
            <a:ln w="3175">
              <a:solidFill>
                <a:srgbClr val="1DB2FB"/>
              </a:solidFill>
              <a:prstDash val="solid"/>
              <a:round/>
              <a:headEnd/>
              <a:tailEnd/>
            </a:ln>
          </p:spPr>
          <p:txBody>
            <a:bodyPr/>
            <a:lstStyle/>
            <a:p>
              <a:endParaRPr lang="en-US" dirty="0"/>
            </a:p>
          </p:txBody>
        </p:sp>
        <p:sp>
          <p:nvSpPr>
            <p:cNvPr id="647293" name="Line 125"/>
            <p:cNvSpPr>
              <a:spLocks noChangeShapeType="1"/>
            </p:cNvSpPr>
            <p:nvPr/>
          </p:nvSpPr>
          <p:spPr bwMode="auto">
            <a:xfrm flipH="1">
              <a:off x="3844" y="1945"/>
              <a:ext cx="7" cy="1"/>
            </a:xfrm>
            <a:prstGeom prst="line">
              <a:avLst/>
            </a:prstGeom>
            <a:noFill/>
            <a:ln w="3175">
              <a:solidFill>
                <a:srgbClr val="1DB2FB"/>
              </a:solidFill>
              <a:round/>
              <a:headEnd/>
              <a:tailEnd/>
            </a:ln>
          </p:spPr>
          <p:txBody>
            <a:bodyPr/>
            <a:lstStyle/>
            <a:p>
              <a:endParaRPr lang="en-US" dirty="0"/>
            </a:p>
          </p:txBody>
        </p:sp>
        <p:sp>
          <p:nvSpPr>
            <p:cNvPr id="647294" name="Line 126"/>
            <p:cNvSpPr>
              <a:spLocks noChangeShapeType="1"/>
            </p:cNvSpPr>
            <p:nvPr/>
          </p:nvSpPr>
          <p:spPr bwMode="auto">
            <a:xfrm flipH="1">
              <a:off x="3838" y="1945"/>
              <a:ext cx="6" cy="1"/>
            </a:xfrm>
            <a:prstGeom prst="line">
              <a:avLst/>
            </a:prstGeom>
            <a:noFill/>
            <a:ln w="3175">
              <a:solidFill>
                <a:srgbClr val="1DB2FB"/>
              </a:solidFill>
              <a:round/>
              <a:headEnd/>
              <a:tailEnd/>
            </a:ln>
          </p:spPr>
          <p:txBody>
            <a:bodyPr/>
            <a:lstStyle/>
            <a:p>
              <a:endParaRPr lang="en-US" dirty="0"/>
            </a:p>
          </p:txBody>
        </p:sp>
        <p:sp>
          <p:nvSpPr>
            <p:cNvPr id="647295" name="Freeform 127"/>
            <p:cNvSpPr>
              <a:spLocks/>
            </p:cNvSpPr>
            <p:nvPr/>
          </p:nvSpPr>
          <p:spPr bwMode="auto">
            <a:xfrm>
              <a:off x="3777" y="1939"/>
              <a:ext cx="12" cy="6"/>
            </a:xfrm>
            <a:custGeom>
              <a:avLst/>
              <a:gdLst/>
              <a:ahLst/>
              <a:cxnLst>
                <a:cxn ang="0">
                  <a:pos x="0" y="25"/>
                </a:cxn>
                <a:cxn ang="0">
                  <a:pos x="0" y="0"/>
                </a:cxn>
                <a:cxn ang="0">
                  <a:pos x="25" y="0"/>
                </a:cxn>
                <a:cxn ang="0">
                  <a:pos x="49" y="0"/>
                </a:cxn>
              </a:cxnLst>
              <a:rect l="0" t="0" r="r" b="b"/>
              <a:pathLst>
                <a:path w="49" h="25">
                  <a:moveTo>
                    <a:pt x="0" y="25"/>
                  </a:moveTo>
                  <a:lnTo>
                    <a:pt x="0" y="0"/>
                  </a:lnTo>
                  <a:lnTo>
                    <a:pt x="25" y="0"/>
                  </a:lnTo>
                  <a:lnTo>
                    <a:pt x="49" y="0"/>
                  </a:lnTo>
                </a:path>
              </a:pathLst>
            </a:custGeom>
            <a:noFill/>
            <a:ln w="3175">
              <a:solidFill>
                <a:srgbClr val="1DB2FB"/>
              </a:solidFill>
              <a:prstDash val="solid"/>
              <a:round/>
              <a:headEnd/>
              <a:tailEnd/>
            </a:ln>
          </p:spPr>
          <p:txBody>
            <a:bodyPr/>
            <a:lstStyle/>
            <a:p>
              <a:endParaRPr lang="en-US" dirty="0"/>
            </a:p>
          </p:txBody>
        </p:sp>
        <p:sp>
          <p:nvSpPr>
            <p:cNvPr id="647296" name="Freeform 128"/>
            <p:cNvSpPr>
              <a:spLocks/>
            </p:cNvSpPr>
            <p:nvPr/>
          </p:nvSpPr>
          <p:spPr bwMode="auto">
            <a:xfrm>
              <a:off x="3801" y="1933"/>
              <a:ext cx="37" cy="12"/>
            </a:xfrm>
            <a:custGeom>
              <a:avLst/>
              <a:gdLst/>
              <a:ahLst/>
              <a:cxnLst>
                <a:cxn ang="0">
                  <a:pos x="148" y="49"/>
                </a:cxn>
                <a:cxn ang="0">
                  <a:pos x="148" y="24"/>
                </a:cxn>
                <a:cxn ang="0">
                  <a:pos x="123" y="24"/>
                </a:cxn>
                <a:cxn ang="0">
                  <a:pos x="99" y="24"/>
                </a:cxn>
                <a:cxn ang="0">
                  <a:pos x="74" y="24"/>
                </a:cxn>
                <a:cxn ang="0">
                  <a:pos x="74" y="0"/>
                </a:cxn>
                <a:cxn ang="0">
                  <a:pos x="49" y="0"/>
                </a:cxn>
                <a:cxn ang="0">
                  <a:pos x="25" y="0"/>
                </a:cxn>
                <a:cxn ang="0">
                  <a:pos x="0" y="0"/>
                </a:cxn>
              </a:cxnLst>
              <a:rect l="0" t="0" r="r" b="b"/>
              <a:pathLst>
                <a:path w="148" h="49">
                  <a:moveTo>
                    <a:pt x="148" y="49"/>
                  </a:moveTo>
                  <a:lnTo>
                    <a:pt x="148" y="24"/>
                  </a:lnTo>
                  <a:lnTo>
                    <a:pt x="123" y="24"/>
                  </a:lnTo>
                  <a:lnTo>
                    <a:pt x="99" y="24"/>
                  </a:lnTo>
                  <a:lnTo>
                    <a:pt x="74" y="24"/>
                  </a:lnTo>
                  <a:lnTo>
                    <a:pt x="74" y="0"/>
                  </a:ln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297" name="Freeform 129"/>
            <p:cNvSpPr>
              <a:spLocks/>
            </p:cNvSpPr>
            <p:nvPr/>
          </p:nvSpPr>
          <p:spPr bwMode="auto">
            <a:xfrm>
              <a:off x="3789" y="1933"/>
              <a:ext cx="12" cy="6"/>
            </a:xfrm>
            <a:custGeom>
              <a:avLst/>
              <a:gdLst/>
              <a:ahLst/>
              <a:cxnLst>
                <a:cxn ang="0">
                  <a:pos x="0" y="24"/>
                </a:cxn>
                <a:cxn ang="0">
                  <a:pos x="26" y="0"/>
                </a:cxn>
                <a:cxn ang="0">
                  <a:pos x="50" y="0"/>
                </a:cxn>
              </a:cxnLst>
              <a:rect l="0" t="0" r="r" b="b"/>
              <a:pathLst>
                <a:path w="50" h="24">
                  <a:moveTo>
                    <a:pt x="0" y="24"/>
                  </a:moveTo>
                  <a:lnTo>
                    <a:pt x="26" y="0"/>
                  </a:lnTo>
                  <a:lnTo>
                    <a:pt x="50" y="0"/>
                  </a:lnTo>
                </a:path>
              </a:pathLst>
            </a:custGeom>
            <a:noFill/>
            <a:ln w="3175">
              <a:solidFill>
                <a:srgbClr val="1DB2FB"/>
              </a:solidFill>
              <a:prstDash val="solid"/>
              <a:round/>
              <a:headEnd/>
              <a:tailEnd/>
            </a:ln>
          </p:spPr>
          <p:txBody>
            <a:bodyPr/>
            <a:lstStyle/>
            <a:p>
              <a:endParaRPr lang="en-US" dirty="0"/>
            </a:p>
          </p:txBody>
        </p:sp>
        <p:sp>
          <p:nvSpPr>
            <p:cNvPr id="647298" name="Line 130"/>
            <p:cNvSpPr>
              <a:spLocks noChangeShapeType="1"/>
            </p:cNvSpPr>
            <p:nvPr/>
          </p:nvSpPr>
          <p:spPr bwMode="auto">
            <a:xfrm flipV="1">
              <a:off x="3560" y="1926"/>
              <a:ext cx="7" cy="7"/>
            </a:xfrm>
            <a:prstGeom prst="line">
              <a:avLst/>
            </a:prstGeom>
            <a:noFill/>
            <a:ln w="3175">
              <a:solidFill>
                <a:srgbClr val="1DB2FB"/>
              </a:solidFill>
              <a:round/>
              <a:headEnd/>
              <a:tailEnd/>
            </a:ln>
          </p:spPr>
          <p:txBody>
            <a:bodyPr/>
            <a:lstStyle/>
            <a:p>
              <a:endParaRPr lang="en-US" dirty="0"/>
            </a:p>
          </p:txBody>
        </p:sp>
        <p:sp>
          <p:nvSpPr>
            <p:cNvPr id="647299" name="Freeform 131"/>
            <p:cNvSpPr>
              <a:spLocks/>
            </p:cNvSpPr>
            <p:nvPr/>
          </p:nvSpPr>
          <p:spPr bwMode="auto">
            <a:xfrm>
              <a:off x="3270" y="1926"/>
              <a:ext cx="6" cy="7"/>
            </a:xfrm>
            <a:custGeom>
              <a:avLst/>
              <a:gdLst/>
              <a:ahLst/>
              <a:cxnLst>
                <a:cxn ang="0">
                  <a:pos x="0" y="25"/>
                </a:cxn>
                <a:cxn ang="0">
                  <a:pos x="0" y="0"/>
                </a:cxn>
                <a:cxn ang="0">
                  <a:pos x="26" y="0"/>
                </a:cxn>
              </a:cxnLst>
              <a:rect l="0" t="0" r="r" b="b"/>
              <a:pathLst>
                <a:path w="26" h="25">
                  <a:moveTo>
                    <a:pt x="0" y="25"/>
                  </a:moveTo>
                  <a:lnTo>
                    <a:pt x="0" y="0"/>
                  </a:lnTo>
                  <a:lnTo>
                    <a:pt x="26" y="0"/>
                  </a:lnTo>
                </a:path>
              </a:pathLst>
            </a:custGeom>
            <a:noFill/>
            <a:ln w="3175">
              <a:solidFill>
                <a:srgbClr val="1DB2FB"/>
              </a:solidFill>
              <a:prstDash val="solid"/>
              <a:round/>
              <a:headEnd/>
              <a:tailEnd/>
            </a:ln>
          </p:spPr>
          <p:txBody>
            <a:bodyPr/>
            <a:lstStyle/>
            <a:p>
              <a:endParaRPr lang="en-US" dirty="0"/>
            </a:p>
          </p:txBody>
        </p:sp>
        <p:sp>
          <p:nvSpPr>
            <p:cNvPr id="647300" name="Freeform 132"/>
            <p:cNvSpPr>
              <a:spLocks/>
            </p:cNvSpPr>
            <p:nvPr/>
          </p:nvSpPr>
          <p:spPr bwMode="auto">
            <a:xfrm>
              <a:off x="3079" y="1890"/>
              <a:ext cx="25" cy="36"/>
            </a:xfrm>
            <a:custGeom>
              <a:avLst/>
              <a:gdLst/>
              <a:ahLst/>
              <a:cxnLst>
                <a:cxn ang="0">
                  <a:pos x="0" y="148"/>
                </a:cxn>
                <a:cxn ang="0">
                  <a:pos x="0" y="124"/>
                </a:cxn>
                <a:cxn ang="0">
                  <a:pos x="0" y="99"/>
                </a:cxn>
                <a:cxn ang="0">
                  <a:pos x="25" y="73"/>
                </a:cxn>
                <a:cxn ang="0">
                  <a:pos x="100" y="0"/>
                </a:cxn>
              </a:cxnLst>
              <a:rect l="0" t="0" r="r" b="b"/>
              <a:pathLst>
                <a:path w="100" h="148">
                  <a:moveTo>
                    <a:pt x="0" y="148"/>
                  </a:moveTo>
                  <a:lnTo>
                    <a:pt x="0" y="124"/>
                  </a:lnTo>
                  <a:lnTo>
                    <a:pt x="0" y="99"/>
                  </a:lnTo>
                  <a:lnTo>
                    <a:pt x="25" y="73"/>
                  </a:lnTo>
                  <a:lnTo>
                    <a:pt x="100" y="0"/>
                  </a:lnTo>
                </a:path>
              </a:pathLst>
            </a:custGeom>
            <a:noFill/>
            <a:ln w="3175">
              <a:solidFill>
                <a:srgbClr val="1DB2FB"/>
              </a:solidFill>
              <a:prstDash val="solid"/>
              <a:round/>
              <a:headEnd/>
              <a:tailEnd/>
            </a:ln>
          </p:spPr>
          <p:txBody>
            <a:bodyPr/>
            <a:lstStyle/>
            <a:p>
              <a:endParaRPr lang="en-US" dirty="0"/>
            </a:p>
          </p:txBody>
        </p:sp>
        <p:sp>
          <p:nvSpPr>
            <p:cNvPr id="647301" name="Line 133"/>
            <p:cNvSpPr>
              <a:spLocks noChangeShapeType="1"/>
            </p:cNvSpPr>
            <p:nvPr/>
          </p:nvSpPr>
          <p:spPr bwMode="auto">
            <a:xfrm flipV="1">
              <a:off x="3567" y="1920"/>
              <a:ext cx="1" cy="6"/>
            </a:xfrm>
            <a:prstGeom prst="line">
              <a:avLst/>
            </a:prstGeom>
            <a:noFill/>
            <a:ln w="3175">
              <a:solidFill>
                <a:srgbClr val="1DB2FB"/>
              </a:solidFill>
              <a:round/>
              <a:headEnd/>
              <a:tailEnd/>
            </a:ln>
          </p:spPr>
          <p:txBody>
            <a:bodyPr/>
            <a:lstStyle/>
            <a:p>
              <a:endParaRPr lang="en-US" dirty="0"/>
            </a:p>
          </p:txBody>
        </p:sp>
        <p:sp>
          <p:nvSpPr>
            <p:cNvPr id="647302" name="Freeform 134"/>
            <p:cNvSpPr>
              <a:spLocks/>
            </p:cNvSpPr>
            <p:nvPr/>
          </p:nvSpPr>
          <p:spPr bwMode="auto">
            <a:xfrm>
              <a:off x="3276" y="1908"/>
              <a:ext cx="13" cy="18"/>
            </a:xfrm>
            <a:custGeom>
              <a:avLst/>
              <a:gdLst/>
              <a:ahLst/>
              <a:cxnLst>
                <a:cxn ang="0">
                  <a:pos x="0" y="75"/>
                </a:cxn>
                <a:cxn ang="0">
                  <a:pos x="0" y="51"/>
                </a:cxn>
                <a:cxn ang="0">
                  <a:pos x="24" y="26"/>
                </a:cxn>
                <a:cxn ang="0">
                  <a:pos x="49" y="0"/>
                </a:cxn>
              </a:cxnLst>
              <a:rect l="0" t="0" r="r" b="b"/>
              <a:pathLst>
                <a:path w="49" h="75">
                  <a:moveTo>
                    <a:pt x="0" y="75"/>
                  </a:moveTo>
                  <a:lnTo>
                    <a:pt x="0" y="51"/>
                  </a:lnTo>
                  <a:lnTo>
                    <a:pt x="24" y="26"/>
                  </a:lnTo>
                  <a:lnTo>
                    <a:pt x="49" y="0"/>
                  </a:lnTo>
                </a:path>
              </a:pathLst>
            </a:custGeom>
            <a:noFill/>
            <a:ln w="3175">
              <a:solidFill>
                <a:srgbClr val="1DB2FB"/>
              </a:solidFill>
              <a:prstDash val="solid"/>
              <a:round/>
              <a:headEnd/>
              <a:tailEnd/>
            </a:ln>
          </p:spPr>
          <p:txBody>
            <a:bodyPr/>
            <a:lstStyle/>
            <a:p>
              <a:endParaRPr lang="en-US" dirty="0"/>
            </a:p>
          </p:txBody>
        </p:sp>
        <p:sp>
          <p:nvSpPr>
            <p:cNvPr id="647303" name="Freeform 135"/>
            <p:cNvSpPr>
              <a:spLocks/>
            </p:cNvSpPr>
            <p:nvPr/>
          </p:nvSpPr>
          <p:spPr bwMode="auto">
            <a:xfrm>
              <a:off x="2906" y="1896"/>
              <a:ext cx="12" cy="18"/>
            </a:xfrm>
            <a:custGeom>
              <a:avLst/>
              <a:gdLst/>
              <a:ahLst/>
              <a:cxnLst>
                <a:cxn ang="0">
                  <a:pos x="50" y="75"/>
                </a:cxn>
                <a:cxn ang="0">
                  <a:pos x="25" y="75"/>
                </a:cxn>
                <a:cxn ang="0">
                  <a:pos x="0" y="75"/>
                </a:cxn>
                <a:cxn ang="0">
                  <a:pos x="0" y="49"/>
                </a:cxn>
                <a:cxn ang="0">
                  <a:pos x="0" y="25"/>
                </a:cxn>
                <a:cxn ang="0">
                  <a:pos x="0" y="0"/>
                </a:cxn>
              </a:cxnLst>
              <a:rect l="0" t="0" r="r" b="b"/>
              <a:pathLst>
                <a:path w="50" h="75">
                  <a:moveTo>
                    <a:pt x="50" y="75"/>
                  </a:moveTo>
                  <a:lnTo>
                    <a:pt x="25" y="75"/>
                  </a:lnTo>
                  <a:lnTo>
                    <a:pt x="0" y="75"/>
                  </a:ln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304" name="Line 136"/>
            <p:cNvSpPr>
              <a:spLocks noChangeShapeType="1"/>
            </p:cNvSpPr>
            <p:nvPr/>
          </p:nvSpPr>
          <p:spPr bwMode="auto">
            <a:xfrm flipH="1">
              <a:off x="2918" y="1914"/>
              <a:ext cx="6" cy="1"/>
            </a:xfrm>
            <a:prstGeom prst="line">
              <a:avLst/>
            </a:prstGeom>
            <a:noFill/>
            <a:ln w="3175">
              <a:solidFill>
                <a:srgbClr val="1DB2FB"/>
              </a:solidFill>
              <a:round/>
              <a:headEnd/>
              <a:tailEnd/>
            </a:ln>
          </p:spPr>
          <p:txBody>
            <a:bodyPr/>
            <a:lstStyle/>
            <a:p>
              <a:endParaRPr lang="en-US" dirty="0"/>
            </a:p>
          </p:txBody>
        </p:sp>
        <p:sp>
          <p:nvSpPr>
            <p:cNvPr id="647305" name="Line 137"/>
            <p:cNvSpPr>
              <a:spLocks noChangeShapeType="1"/>
            </p:cNvSpPr>
            <p:nvPr/>
          </p:nvSpPr>
          <p:spPr bwMode="auto">
            <a:xfrm flipH="1" flipV="1">
              <a:off x="2918" y="1908"/>
              <a:ext cx="6" cy="6"/>
            </a:xfrm>
            <a:prstGeom prst="line">
              <a:avLst/>
            </a:prstGeom>
            <a:noFill/>
            <a:ln w="3175">
              <a:solidFill>
                <a:srgbClr val="1DB2FB"/>
              </a:solidFill>
              <a:round/>
              <a:headEnd/>
              <a:tailEnd/>
            </a:ln>
          </p:spPr>
          <p:txBody>
            <a:bodyPr/>
            <a:lstStyle/>
            <a:p>
              <a:endParaRPr lang="en-US" dirty="0"/>
            </a:p>
          </p:txBody>
        </p:sp>
        <p:sp>
          <p:nvSpPr>
            <p:cNvPr id="647306" name="Freeform 138"/>
            <p:cNvSpPr>
              <a:spLocks/>
            </p:cNvSpPr>
            <p:nvPr/>
          </p:nvSpPr>
          <p:spPr bwMode="auto">
            <a:xfrm>
              <a:off x="3425" y="1908"/>
              <a:ext cx="6" cy="6"/>
            </a:xfrm>
            <a:custGeom>
              <a:avLst/>
              <a:gdLst/>
              <a:ahLst/>
              <a:cxnLst>
                <a:cxn ang="0">
                  <a:pos x="0" y="26"/>
                </a:cxn>
                <a:cxn ang="0">
                  <a:pos x="0" y="0"/>
                </a:cxn>
                <a:cxn ang="0">
                  <a:pos x="25" y="0"/>
                </a:cxn>
              </a:cxnLst>
              <a:rect l="0" t="0" r="r" b="b"/>
              <a:pathLst>
                <a:path w="25" h="26">
                  <a:moveTo>
                    <a:pt x="0" y="26"/>
                  </a:move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307" name="Line 139"/>
            <p:cNvSpPr>
              <a:spLocks noChangeShapeType="1"/>
            </p:cNvSpPr>
            <p:nvPr/>
          </p:nvSpPr>
          <p:spPr bwMode="auto">
            <a:xfrm flipV="1">
              <a:off x="2918" y="1908"/>
              <a:ext cx="1" cy="6"/>
            </a:xfrm>
            <a:prstGeom prst="line">
              <a:avLst/>
            </a:prstGeom>
            <a:noFill/>
            <a:ln w="3175">
              <a:solidFill>
                <a:srgbClr val="1DB2FB"/>
              </a:solidFill>
              <a:round/>
              <a:headEnd/>
              <a:tailEnd/>
            </a:ln>
          </p:spPr>
          <p:txBody>
            <a:bodyPr/>
            <a:lstStyle/>
            <a:p>
              <a:endParaRPr lang="en-US" dirty="0"/>
            </a:p>
          </p:txBody>
        </p:sp>
        <p:sp>
          <p:nvSpPr>
            <p:cNvPr id="647308" name="Freeform 140"/>
            <p:cNvSpPr>
              <a:spLocks/>
            </p:cNvSpPr>
            <p:nvPr/>
          </p:nvSpPr>
          <p:spPr bwMode="auto">
            <a:xfrm>
              <a:off x="2906" y="1896"/>
              <a:ext cx="12" cy="12"/>
            </a:xfrm>
            <a:custGeom>
              <a:avLst/>
              <a:gdLst/>
              <a:ahLst/>
              <a:cxnLst>
                <a:cxn ang="0">
                  <a:pos x="50" y="49"/>
                </a:cxn>
                <a:cxn ang="0">
                  <a:pos x="50" y="25"/>
                </a:cxn>
                <a:cxn ang="0">
                  <a:pos x="25" y="25"/>
                </a:cxn>
                <a:cxn ang="0">
                  <a:pos x="25" y="0"/>
                </a:cxn>
                <a:cxn ang="0">
                  <a:pos x="0" y="0"/>
                </a:cxn>
              </a:cxnLst>
              <a:rect l="0" t="0" r="r" b="b"/>
              <a:pathLst>
                <a:path w="50" h="49">
                  <a:moveTo>
                    <a:pt x="50" y="49"/>
                  </a:moveTo>
                  <a:lnTo>
                    <a:pt x="50" y="25"/>
                  </a:ln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309" name="Freeform 141"/>
            <p:cNvSpPr>
              <a:spLocks/>
            </p:cNvSpPr>
            <p:nvPr/>
          </p:nvSpPr>
          <p:spPr bwMode="auto">
            <a:xfrm>
              <a:off x="3289" y="1859"/>
              <a:ext cx="24" cy="49"/>
            </a:xfrm>
            <a:custGeom>
              <a:avLst/>
              <a:gdLst/>
              <a:ahLst/>
              <a:cxnLst>
                <a:cxn ang="0">
                  <a:pos x="0" y="196"/>
                </a:cxn>
                <a:cxn ang="0">
                  <a:pos x="24" y="172"/>
                </a:cxn>
                <a:cxn ang="0">
                  <a:pos x="49" y="123"/>
                </a:cxn>
                <a:cxn ang="0">
                  <a:pos x="49" y="98"/>
                </a:cxn>
                <a:cxn ang="0">
                  <a:pos x="74" y="73"/>
                </a:cxn>
                <a:cxn ang="0">
                  <a:pos x="74" y="49"/>
                </a:cxn>
                <a:cxn ang="0">
                  <a:pos x="74" y="24"/>
                </a:cxn>
                <a:cxn ang="0">
                  <a:pos x="98" y="0"/>
                </a:cxn>
              </a:cxnLst>
              <a:rect l="0" t="0" r="r" b="b"/>
              <a:pathLst>
                <a:path w="98" h="196">
                  <a:moveTo>
                    <a:pt x="0" y="196"/>
                  </a:moveTo>
                  <a:lnTo>
                    <a:pt x="24" y="172"/>
                  </a:lnTo>
                  <a:lnTo>
                    <a:pt x="49" y="123"/>
                  </a:lnTo>
                  <a:lnTo>
                    <a:pt x="49" y="98"/>
                  </a:lnTo>
                  <a:lnTo>
                    <a:pt x="74" y="73"/>
                  </a:lnTo>
                  <a:lnTo>
                    <a:pt x="74" y="49"/>
                  </a:lnTo>
                  <a:lnTo>
                    <a:pt x="74" y="24"/>
                  </a:lnTo>
                  <a:lnTo>
                    <a:pt x="98" y="0"/>
                  </a:lnTo>
                </a:path>
              </a:pathLst>
            </a:custGeom>
            <a:noFill/>
            <a:ln w="3175">
              <a:solidFill>
                <a:srgbClr val="1DB2FB"/>
              </a:solidFill>
              <a:prstDash val="solid"/>
              <a:round/>
              <a:headEnd/>
              <a:tailEnd/>
            </a:ln>
          </p:spPr>
          <p:txBody>
            <a:bodyPr/>
            <a:lstStyle/>
            <a:p>
              <a:endParaRPr lang="en-US" dirty="0"/>
            </a:p>
          </p:txBody>
        </p:sp>
        <p:sp>
          <p:nvSpPr>
            <p:cNvPr id="647310" name="Freeform 142"/>
            <p:cNvSpPr>
              <a:spLocks/>
            </p:cNvSpPr>
            <p:nvPr/>
          </p:nvSpPr>
          <p:spPr bwMode="auto">
            <a:xfrm>
              <a:off x="3431" y="1902"/>
              <a:ext cx="12" cy="6"/>
            </a:xfrm>
            <a:custGeom>
              <a:avLst/>
              <a:gdLst/>
              <a:ahLst/>
              <a:cxnLst>
                <a:cxn ang="0">
                  <a:pos x="0" y="24"/>
                </a:cxn>
                <a:cxn ang="0">
                  <a:pos x="25" y="24"/>
                </a:cxn>
                <a:cxn ang="0">
                  <a:pos x="25" y="0"/>
                </a:cxn>
                <a:cxn ang="0">
                  <a:pos x="49" y="0"/>
                </a:cxn>
              </a:cxnLst>
              <a:rect l="0" t="0" r="r" b="b"/>
              <a:pathLst>
                <a:path w="49" h="24">
                  <a:moveTo>
                    <a:pt x="0" y="24"/>
                  </a:moveTo>
                  <a:lnTo>
                    <a:pt x="25" y="24"/>
                  </a:lnTo>
                  <a:lnTo>
                    <a:pt x="25" y="0"/>
                  </a:lnTo>
                  <a:lnTo>
                    <a:pt x="49" y="0"/>
                  </a:lnTo>
                </a:path>
              </a:pathLst>
            </a:custGeom>
            <a:noFill/>
            <a:ln w="3175">
              <a:solidFill>
                <a:srgbClr val="1DB2FB"/>
              </a:solidFill>
              <a:prstDash val="solid"/>
              <a:round/>
              <a:headEnd/>
              <a:tailEnd/>
            </a:ln>
          </p:spPr>
          <p:txBody>
            <a:bodyPr/>
            <a:lstStyle/>
            <a:p>
              <a:endParaRPr lang="en-US" dirty="0"/>
            </a:p>
          </p:txBody>
        </p:sp>
        <p:sp>
          <p:nvSpPr>
            <p:cNvPr id="647311" name="Line 143"/>
            <p:cNvSpPr>
              <a:spLocks noChangeShapeType="1"/>
            </p:cNvSpPr>
            <p:nvPr/>
          </p:nvSpPr>
          <p:spPr bwMode="auto">
            <a:xfrm>
              <a:off x="3443" y="1902"/>
              <a:ext cx="6" cy="1"/>
            </a:xfrm>
            <a:prstGeom prst="line">
              <a:avLst/>
            </a:prstGeom>
            <a:noFill/>
            <a:ln w="3175">
              <a:solidFill>
                <a:srgbClr val="1DB2FB"/>
              </a:solidFill>
              <a:round/>
              <a:headEnd/>
              <a:tailEnd/>
            </a:ln>
          </p:spPr>
          <p:txBody>
            <a:bodyPr/>
            <a:lstStyle/>
            <a:p>
              <a:endParaRPr lang="en-US" dirty="0"/>
            </a:p>
          </p:txBody>
        </p:sp>
        <p:sp>
          <p:nvSpPr>
            <p:cNvPr id="647312" name="Freeform 144"/>
            <p:cNvSpPr>
              <a:spLocks/>
            </p:cNvSpPr>
            <p:nvPr/>
          </p:nvSpPr>
          <p:spPr bwMode="auto">
            <a:xfrm>
              <a:off x="3449" y="1883"/>
              <a:ext cx="6" cy="19"/>
            </a:xfrm>
            <a:custGeom>
              <a:avLst/>
              <a:gdLst/>
              <a:ahLst/>
              <a:cxnLst>
                <a:cxn ang="0">
                  <a:pos x="0" y="74"/>
                </a:cxn>
                <a:cxn ang="0">
                  <a:pos x="0" y="49"/>
                </a:cxn>
                <a:cxn ang="0">
                  <a:pos x="24" y="25"/>
                </a:cxn>
                <a:cxn ang="0">
                  <a:pos x="0" y="25"/>
                </a:cxn>
                <a:cxn ang="0">
                  <a:pos x="0" y="0"/>
                </a:cxn>
              </a:cxnLst>
              <a:rect l="0" t="0" r="r" b="b"/>
              <a:pathLst>
                <a:path w="24" h="74">
                  <a:moveTo>
                    <a:pt x="0" y="74"/>
                  </a:moveTo>
                  <a:lnTo>
                    <a:pt x="0" y="49"/>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313" name="Freeform 145"/>
            <p:cNvSpPr>
              <a:spLocks/>
            </p:cNvSpPr>
            <p:nvPr/>
          </p:nvSpPr>
          <p:spPr bwMode="auto">
            <a:xfrm>
              <a:off x="2887" y="1859"/>
              <a:ext cx="19" cy="37"/>
            </a:xfrm>
            <a:custGeom>
              <a:avLst/>
              <a:gdLst/>
              <a:ahLst/>
              <a:cxnLst>
                <a:cxn ang="0">
                  <a:pos x="73" y="147"/>
                </a:cxn>
                <a:cxn ang="0">
                  <a:pos x="73" y="123"/>
                </a:cxn>
                <a:cxn ang="0">
                  <a:pos x="73" y="98"/>
                </a:cxn>
                <a:cxn ang="0">
                  <a:pos x="49" y="73"/>
                </a:cxn>
                <a:cxn ang="0">
                  <a:pos x="24" y="49"/>
                </a:cxn>
                <a:cxn ang="0">
                  <a:pos x="24" y="24"/>
                </a:cxn>
                <a:cxn ang="0">
                  <a:pos x="0" y="0"/>
                </a:cxn>
              </a:cxnLst>
              <a:rect l="0" t="0" r="r" b="b"/>
              <a:pathLst>
                <a:path w="73" h="147">
                  <a:moveTo>
                    <a:pt x="73" y="147"/>
                  </a:moveTo>
                  <a:lnTo>
                    <a:pt x="73" y="123"/>
                  </a:lnTo>
                  <a:lnTo>
                    <a:pt x="73" y="98"/>
                  </a:lnTo>
                  <a:lnTo>
                    <a:pt x="49" y="73"/>
                  </a:lnTo>
                  <a:lnTo>
                    <a:pt x="24" y="49"/>
                  </a:lnTo>
                  <a:lnTo>
                    <a:pt x="24" y="24"/>
                  </a:lnTo>
                  <a:lnTo>
                    <a:pt x="0" y="0"/>
                  </a:lnTo>
                </a:path>
              </a:pathLst>
            </a:custGeom>
            <a:noFill/>
            <a:ln w="3175">
              <a:solidFill>
                <a:srgbClr val="1DB2FB"/>
              </a:solidFill>
              <a:prstDash val="solid"/>
              <a:round/>
              <a:headEnd/>
              <a:tailEnd/>
            </a:ln>
          </p:spPr>
          <p:txBody>
            <a:bodyPr/>
            <a:lstStyle/>
            <a:p>
              <a:endParaRPr lang="en-US" dirty="0"/>
            </a:p>
          </p:txBody>
        </p:sp>
        <p:sp>
          <p:nvSpPr>
            <p:cNvPr id="647314" name="Freeform 146"/>
            <p:cNvSpPr>
              <a:spLocks/>
            </p:cNvSpPr>
            <p:nvPr/>
          </p:nvSpPr>
          <p:spPr bwMode="auto">
            <a:xfrm>
              <a:off x="3104" y="1859"/>
              <a:ext cx="1" cy="31"/>
            </a:xfrm>
            <a:custGeom>
              <a:avLst/>
              <a:gdLst/>
              <a:ahLst/>
              <a:cxnLst>
                <a:cxn ang="0">
                  <a:pos x="0" y="123"/>
                </a:cxn>
                <a:cxn ang="0">
                  <a:pos x="0" y="98"/>
                </a:cxn>
                <a:cxn ang="0">
                  <a:pos x="0" y="0"/>
                </a:cxn>
              </a:cxnLst>
              <a:rect l="0" t="0" r="r" b="b"/>
              <a:pathLst>
                <a:path h="123">
                  <a:moveTo>
                    <a:pt x="0" y="123"/>
                  </a:moveTo>
                  <a:lnTo>
                    <a:pt x="0" y="98"/>
                  </a:lnTo>
                  <a:lnTo>
                    <a:pt x="0" y="0"/>
                  </a:lnTo>
                </a:path>
              </a:pathLst>
            </a:custGeom>
            <a:noFill/>
            <a:ln w="3175">
              <a:solidFill>
                <a:srgbClr val="1DB2FB"/>
              </a:solidFill>
              <a:prstDash val="solid"/>
              <a:round/>
              <a:headEnd/>
              <a:tailEnd/>
            </a:ln>
          </p:spPr>
          <p:txBody>
            <a:bodyPr/>
            <a:lstStyle/>
            <a:p>
              <a:endParaRPr lang="en-US" dirty="0"/>
            </a:p>
          </p:txBody>
        </p:sp>
        <p:sp>
          <p:nvSpPr>
            <p:cNvPr id="647315" name="Freeform 147"/>
            <p:cNvSpPr>
              <a:spLocks/>
            </p:cNvSpPr>
            <p:nvPr/>
          </p:nvSpPr>
          <p:spPr bwMode="auto">
            <a:xfrm>
              <a:off x="3104" y="1877"/>
              <a:ext cx="24" cy="13"/>
            </a:xfrm>
            <a:custGeom>
              <a:avLst/>
              <a:gdLst/>
              <a:ahLst/>
              <a:cxnLst>
                <a:cxn ang="0">
                  <a:pos x="0" y="50"/>
                </a:cxn>
                <a:cxn ang="0">
                  <a:pos x="49" y="25"/>
                </a:cxn>
                <a:cxn ang="0">
                  <a:pos x="98" y="0"/>
                </a:cxn>
              </a:cxnLst>
              <a:rect l="0" t="0" r="r" b="b"/>
              <a:pathLst>
                <a:path w="98" h="50">
                  <a:moveTo>
                    <a:pt x="0" y="50"/>
                  </a:moveTo>
                  <a:lnTo>
                    <a:pt x="49" y="25"/>
                  </a:lnTo>
                  <a:lnTo>
                    <a:pt x="98" y="0"/>
                  </a:lnTo>
                </a:path>
              </a:pathLst>
            </a:custGeom>
            <a:noFill/>
            <a:ln w="3175">
              <a:solidFill>
                <a:srgbClr val="1DB2FB"/>
              </a:solidFill>
              <a:prstDash val="solid"/>
              <a:round/>
              <a:headEnd/>
              <a:tailEnd/>
            </a:ln>
          </p:spPr>
          <p:txBody>
            <a:bodyPr/>
            <a:lstStyle/>
            <a:p>
              <a:endParaRPr lang="en-US" dirty="0"/>
            </a:p>
          </p:txBody>
        </p:sp>
        <p:sp>
          <p:nvSpPr>
            <p:cNvPr id="647316" name="Freeform 148"/>
            <p:cNvSpPr>
              <a:spLocks/>
            </p:cNvSpPr>
            <p:nvPr/>
          </p:nvSpPr>
          <p:spPr bwMode="auto">
            <a:xfrm>
              <a:off x="3449" y="1859"/>
              <a:ext cx="13" cy="24"/>
            </a:xfrm>
            <a:custGeom>
              <a:avLst/>
              <a:gdLst/>
              <a:ahLst/>
              <a:cxnLst>
                <a:cxn ang="0">
                  <a:pos x="0" y="98"/>
                </a:cxn>
                <a:cxn ang="0">
                  <a:pos x="0" y="73"/>
                </a:cxn>
                <a:cxn ang="0">
                  <a:pos x="24" y="73"/>
                </a:cxn>
                <a:cxn ang="0">
                  <a:pos x="24" y="49"/>
                </a:cxn>
                <a:cxn ang="0">
                  <a:pos x="24" y="24"/>
                </a:cxn>
                <a:cxn ang="0">
                  <a:pos x="49" y="24"/>
                </a:cxn>
                <a:cxn ang="0">
                  <a:pos x="24" y="24"/>
                </a:cxn>
                <a:cxn ang="0">
                  <a:pos x="24" y="0"/>
                </a:cxn>
              </a:cxnLst>
              <a:rect l="0" t="0" r="r" b="b"/>
              <a:pathLst>
                <a:path w="49" h="98">
                  <a:moveTo>
                    <a:pt x="0" y="98"/>
                  </a:moveTo>
                  <a:lnTo>
                    <a:pt x="0" y="73"/>
                  </a:lnTo>
                  <a:lnTo>
                    <a:pt x="24" y="73"/>
                  </a:lnTo>
                  <a:lnTo>
                    <a:pt x="24" y="49"/>
                  </a:lnTo>
                  <a:lnTo>
                    <a:pt x="24" y="24"/>
                  </a:lnTo>
                  <a:lnTo>
                    <a:pt x="49" y="24"/>
                  </a:lnTo>
                  <a:lnTo>
                    <a:pt x="24" y="24"/>
                  </a:lnTo>
                  <a:lnTo>
                    <a:pt x="24" y="0"/>
                  </a:lnTo>
                </a:path>
              </a:pathLst>
            </a:custGeom>
            <a:noFill/>
            <a:ln w="3175">
              <a:solidFill>
                <a:srgbClr val="1DB2FB"/>
              </a:solidFill>
              <a:prstDash val="solid"/>
              <a:round/>
              <a:headEnd/>
              <a:tailEnd/>
            </a:ln>
          </p:spPr>
          <p:txBody>
            <a:bodyPr/>
            <a:lstStyle/>
            <a:p>
              <a:endParaRPr lang="en-US" dirty="0"/>
            </a:p>
          </p:txBody>
        </p:sp>
        <p:sp>
          <p:nvSpPr>
            <p:cNvPr id="647317" name="Freeform 149"/>
            <p:cNvSpPr>
              <a:spLocks/>
            </p:cNvSpPr>
            <p:nvPr/>
          </p:nvSpPr>
          <p:spPr bwMode="auto">
            <a:xfrm>
              <a:off x="3128" y="1877"/>
              <a:ext cx="19" cy="1"/>
            </a:xfrm>
            <a:custGeom>
              <a:avLst/>
              <a:gdLst/>
              <a:ahLst/>
              <a:cxnLst>
                <a:cxn ang="0">
                  <a:pos x="0" y="0"/>
                </a:cxn>
                <a:cxn ang="0">
                  <a:pos x="49" y="0"/>
                </a:cxn>
                <a:cxn ang="0">
                  <a:pos x="74" y="0"/>
                </a:cxn>
              </a:cxnLst>
              <a:rect l="0" t="0" r="r" b="b"/>
              <a:pathLst>
                <a:path w="74">
                  <a:moveTo>
                    <a:pt x="0" y="0"/>
                  </a:moveTo>
                  <a:lnTo>
                    <a:pt x="49" y="0"/>
                  </a:lnTo>
                  <a:lnTo>
                    <a:pt x="74" y="0"/>
                  </a:lnTo>
                </a:path>
              </a:pathLst>
            </a:custGeom>
            <a:noFill/>
            <a:ln w="3175">
              <a:solidFill>
                <a:srgbClr val="1DB2FB"/>
              </a:solidFill>
              <a:prstDash val="solid"/>
              <a:round/>
              <a:headEnd/>
              <a:tailEnd/>
            </a:ln>
          </p:spPr>
          <p:txBody>
            <a:bodyPr/>
            <a:lstStyle/>
            <a:p>
              <a:endParaRPr lang="en-US" dirty="0"/>
            </a:p>
          </p:txBody>
        </p:sp>
        <p:sp>
          <p:nvSpPr>
            <p:cNvPr id="647318" name="Freeform 150"/>
            <p:cNvSpPr>
              <a:spLocks/>
            </p:cNvSpPr>
            <p:nvPr/>
          </p:nvSpPr>
          <p:spPr bwMode="auto">
            <a:xfrm>
              <a:off x="3147" y="1865"/>
              <a:ext cx="55" cy="12"/>
            </a:xfrm>
            <a:custGeom>
              <a:avLst/>
              <a:gdLst/>
              <a:ahLst/>
              <a:cxnLst>
                <a:cxn ang="0">
                  <a:pos x="0" y="49"/>
                </a:cxn>
                <a:cxn ang="0">
                  <a:pos x="24" y="49"/>
                </a:cxn>
                <a:cxn ang="0">
                  <a:pos x="24" y="25"/>
                </a:cxn>
                <a:cxn ang="0">
                  <a:pos x="50" y="25"/>
                </a:cxn>
                <a:cxn ang="0">
                  <a:pos x="50" y="0"/>
                </a:cxn>
                <a:cxn ang="0">
                  <a:pos x="74" y="0"/>
                </a:cxn>
                <a:cxn ang="0">
                  <a:pos x="222" y="0"/>
                </a:cxn>
              </a:cxnLst>
              <a:rect l="0" t="0" r="r" b="b"/>
              <a:pathLst>
                <a:path w="222" h="49">
                  <a:moveTo>
                    <a:pt x="0" y="49"/>
                  </a:moveTo>
                  <a:lnTo>
                    <a:pt x="24" y="49"/>
                  </a:lnTo>
                  <a:lnTo>
                    <a:pt x="24" y="25"/>
                  </a:lnTo>
                  <a:lnTo>
                    <a:pt x="50" y="25"/>
                  </a:lnTo>
                  <a:lnTo>
                    <a:pt x="50" y="0"/>
                  </a:lnTo>
                  <a:lnTo>
                    <a:pt x="74" y="0"/>
                  </a:lnTo>
                  <a:lnTo>
                    <a:pt x="222" y="0"/>
                  </a:lnTo>
                </a:path>
              </a:pathLst>
            </a:custGeom>
            <a:noFill/>
            <a:ln w="3175">
              <a:solidFill>
                <a:srgbClr val="1DB2FB"/>
              </a:solidFill>
              <a:prstDash val="solid"/>
              <a:round/>
              <a:headEnd/>
              <a:tailEnd/>
            </a:ln>
          </p:spPr>
          <p:txBody>
            <a:bodyPr/>
            <a:lstStyle/>
            <a:p>
              <a:endParaRPr lang="en-US" dirty="0"/>
            </a:p>
          </p:txBody>
        </p:sp>
        <p:sp>
          <p:nvSpPr>
            <p:cNvPr id="647319" name="Freeform 151"/>
            <p:cNvSpPr>
              <a:spLocks/>
            </p:cNvSpPr>
            <p:nvPr/>
          </p:nvSpPr>
          <p:spPr bwMode="auto">
            <a:xfrm>
              <a:off x="3202" y="1859"/>
              <a:ext cx="13" cy="6"/>
            </a:xfrm>
            <a:custGeom>
              <a:avLst/>
              <a:gdLst/>
              <a:ahLst/>
              <a:cxnLst>
                <a:cxn ang="0">
                  <a:pos x="0" y="24"/>
                </a:cxn>
                <a:cxn ang="0">
                  <a:pos x="24" y="24"/>
                </a:cxn>
                <a:cxn ang="0">
                  <a:pos x="50" y="24"/>
                </a:cxn>
                <a:cxn ang="0">
                  <a:pos x="50" y="0"/>
                </a:cxn>
              </a:cxnLst>
              <a:rect l="0" t="0" r="r" b="b"/>
              <a:pathLst>
                <a:path w="50" h="24">
                  <a:moveTo>
                    <a:pt x="0" y="24"/>
                  </a:moveTo>
                  <a:lnTo>
                    <a:pt x="24" y="24"/>
                  </a:lnTo>
                  <a:lnTo>
                    <a:pt x="50" y="24"/>
                  </a:lnTo>
                  <a:lnTo>
                    <a:pt x="50" y="0"/>
                  </a:lnTo>
                </a:path>
              </a:pathLst>
            </a:custGeom>
            <a:noFill/>
            <a:ln w="3175">
              <a:solidFill>
                <a:srgbClr val="1DB2FB"/>
              </a:solidFill>
              <a:prstDash val="solid"/>
              <a:round/>
              <a:headEnd/>
              <a:tailEnd/>
            </a:ln>
          </p:spPr>
          <p:txBody>
            <a:bodyPr/>
            <a:lstStyle/>
            <a:p>
              <a:endParaRPr lang="en-US" dirty="0"/>
            </a:p>
          </p:txBody>
        </p:sp>
        <p:sp>
          <p:nvSpPr>
            <p:cNvPr id="647320" name="Line 152"/>
            <p:cNvSpPr>
              <a:spLocks noChangeShapeType="1"/>
            </p:cNvSpPr>
            <p:nvPr/>
          </p:nvSpPr>
          <p:spPr bwMode="auto">
            <a:xfrm flipV="1">
              <a:off x="3455" y="1852"/>
              <a:ext cx="1" cy="7"/>
            </a:xfrm>
            <a:prstGeom prst="line">
              <a:avLst/>
            </a:prstGeom>
            <a:noFill/>
            <a:ln w="3175">
              <a:solidFill>
                <a:srgbClr val="1DB2FB"/>
              </a:solidFill>
              <a:round/>
              <a:headEnd/>
              <a:tailEnd/>
            </a:ln>
          </p:spPr>
          <p:txBody>
            <a:bodyPr/>
            <a:lstStyle/>
            <a:p>
              <a:endParaRPr lang="en-US" dirty="0"/>
            </a:p>
          </p:txBody>
        </p:sp>
        <p:sp>
          <p:nvSpPr>
            <p:cNvPr id="647321" name="Freeform 153"/>
            <p:cNvSpPr>
              <a:spLocks/>
            </p:cNvSpPr>
            <p:nvPr/>
          </p:nvSpPr>
          <p:spPr bwMode="auto">
            <a:xfrm>
              <a:off x="3313" y="1834"/>
              <a:ext cx="1" cy="25"/>
            </a:xfrm>
            <a:custGeom>
              <a:avLst/>
              <a:gdLst/>
              <a:ahLst/>
              <a:cxnLst>
                <a:cxn ang="0">
                  <a:pos x="0" y="100"/>
                </a:cxn>
                <a:cxn ang="0">
                  <a:pos x="0" y="75"/>
                </a:cxn>
                <a:cxn ang="0">
                  <a:pos x="0" y="50"/>
                </a:cxn>
                <a:cxn ang="0">
                  <a:pos x="0" y="25"/>
                </a:cxn>
                <a:cxn ang="0">
                  <a:pos x="0" y="0"/>
                </a:cxn>
              </a:cxnLst>
              <a:rect l="0" t="0" r="r" b="b"/>
              <a:pathLst>
                <a:path h="100">
                  <a:moveTo>
                    <a:pt x="0" y="100"/>
                  </a:moveTo>
                  <a:lnTo>
                    <a:pt x="0" y="75"/>
                  </a:lnTo>
                  <a:lnTo>
                    <a:pt x="0" y="50"/>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322" name="Freeform 154"/>
            <p:cNvSpPr>
              <a:spLocks/>
            </p:cNvSpPr>
            <p:nvPr/>
          </p:nvSpPr>
          <p:spPr bwMode="auto">
            <a:xfrm>
              <a:off x="3215" y="1822"/>
              <a:ext cx="49" cy="37"/>
            </a:xfrm>
            <a:custGeom>
              <a:avLst/>
              <a:gdLst/>
              <a:ahLst/>
              <a:cxnLst>
                <a:cxn ang="0">
                  <a:pos x="0" y="149"/>
                </a:cxn>
                <a:cxn ang="0">
                  <a:pos x="0" y="99"/>
                </a:cxn>
                <a:cxn ang="0">
                  <a:pos x="25" y="99"/>
                </a:cxn>
                <a:cxn ang="0">
                  <a:pos x="49" y="99"/>
                </a:cxn>
                <a:cxn ang="0">
                  <a:pos x="49" y="74"/>
                </a:cxn>
                <a:cxn ang="0">
                  <a:pos x="74" y="49"/>
                </a:cxn>
                <a:cxn ang="0">
                  <a:pos x="74" y="25"/>
                </a:cxn>
                <a:cxn ang="0">
                  <a:pos x="98" y="0"/>
                </a:cxn>
                <a:cxn ang="0">
                  <a:pos x="197" y="0"/>
                </a:cxn>
              </a:cxnLst>
              <a:rect l="0" t="0" r="r" b="b"/>
              <a:pathLst>
                <a:path w="197" h="149">
                  <a:moveTo>
                    <a:pt x="0" y="149"/>
                  </a:moveTo>
                  <a:lnTo>
                    <a:pt x="0" y="99"/>
                  </a:lnTo>
                  <a:lnTo>
                    <a:pt x="25" y="99"/>
                  </a:lnTo>
                  <a:lnTo>
                    <a:pt x="49" y="99"/>
                  </a:lnTo>
                  <a:lnTo>
                    <a:pt x="49" y="74"/>
                  </a:lnTo>
                  <a:lnTo>
                    <a:pt x="74" y="49"/>
                  </a:lnTo>
                  <a:lnTo>
                    <a:pt x="74" y="25"/>
                  </a:lnTo>
                  <a:lnTo>
                    <a:pt x="98" y="0"/>
                  </a:lnTo>
                  <a:lnTo>
                    <a:pt x="197" y="0"/>
                  </a:lnTo>
                </a:path>
              </a:pathLst>
            </a:custGeom>
            <a:noFill/>
            <a:ln w="3175">
              <a:solidFill>
                <a:srgbClr val="1DB2FB"/>
              </a:solidFill>
              <a:prstDash val="solid"/>
              <a:round/>
              <a:headEnd/>
              <a:tailEnd/>
            </a:ln>
          </p:spPr>
          <p:txBody>
            <a:bodyPr/>
            <a:lstStyle/>
            <a:p>
              <a:endParaRPr lang="en-US" dirty="0"/>
            </a:p>
          </p:txBody>
        </p:sp>
        <p:sp>
          <p:nvSpPr>
            <p:cNvPr id="647323" name="Freeform 155"/>
            <p:cNvSpPr>
              <a:spLocks/>
            </p:cNvSpPr>
            <p:nvPr/>
          </p:nvSpPr>
          <p:spPr bwMode="auto">
            <a:xfrm>
              <a:off x="3091" y="1772"/>
              <a:ext cx="13" cy="87"/>
            </a:xfrm>
            <a:custGeom>
              <a:avLst/>
              <a:gdLst/>
              <a:ahLst/>
              <a:cxnLst>
                <a:cxn ang="0">
                  <a:pos x="50" y="347"/>
                </a:cxn>
                <a:cxn ang="0">
                  <a:pos x="50" y="297"/>
                </a:cxn>
                <a:cxn ang="0">
                  <a:pos x="50" y="272"/>
                </a:cxn>
                <a:cxn ang="0">
                  <a:pos x="50" y="247"/>
                </a:cxn>
                <a:cxn ang="0">
                  <a:pos x="25" y="247"/>
                </a:cxn>
                <a:cxn ang="0">
                  <a:pos x="25" y="223"/>
                </a:cxn>
                <a:cxn ang="0">
                  <a:pos x="0" y="198"/>
                </a:cxn>
                <a:cxn ang="0">
                  <a:pos x="0" y="174"/>
                </a:cxn>
                <a:cxn ang="0">
                  <a:pos x="25" y="99"/>
                </a:cxn>
                <a:cxn ang="0">
                  <a:pos x="25" y="24"/>
                </a:cxn>
                <a:cxn ang="0">
                  <a:pos x="25" y="0"/>
                </a:cxn>
              </a:cxnLst>
              <a:rect l="0" t="0" r="r" b="b"/>
              <a:pathLst>
                <a:path w="50" h="347">
                  <a:moveTo>
                    <a:pt x="50" y="347"/>
                  </a:moveTo>
                  <a:lnTo>
                    <a:pt x="50" y="297"/>
                  </a:lnTo>
                  <a:lnTo>
                    <a:pt x="50" y="272"/>
                  </a:lnTo>
                  <a:lnTo>
                    <a:pt x="50" y="247"/>
                  </a:lnTo>
                  <a:lnTo>
                    <a:pt x="25" y="247"/>
                  </a:lnTo>
                  <a:lnTo>
                    <a:pt x="25" y="223"/>
                  </a:lnTo>
                  <a:lnTo>
                    <a:pt x="0" y="198"/>
                  </a:lnTo>
                  <a:lnTo>
                    <a:pt x="0" y="174"/>
                  </a:lnTo>
                  <a:lnTo>
                    <a:pt x="25" y="99"/>
                  </a:lnTo>
                  <a:lnTo>
                    <a:pt x="25" y="24"/>
                  </a:lnTo>
                  <a:lnTo>
                    <a:pt x="25" y="0"/>
                  </a:lnTo>
                </a:path>
              </a:pathLst>
            </a:custGeom>
            <a:noFill/>
            <a:ln w="3175">
              <a:solidFill>
                <a:srgbClr val="1DB2FB"/>
              </a:solidFill>
              <a:prstDash val="solid"/>
              <a:round/>
              <a:headEnd/>
              <a:tailEnd/>
            </a:ln>
          </p:spPr>
          <p:txBody>
            <a:bodyPr/>
            <a:lstStyle/>
            <a:p>
              <a:endParaRPr lang="en-US" dirty="0"/>
            </a:p>
          </p:txBody>
        </p:sp>
        <p:sp>
          <p:nvSpPr>
            <p:cNvPr id="647324" name="Freeform 156"/>
            <p:cNvSpPr>
              <a:spLocks/>
            </p:cNvSpPr>
            <p:nvPr/>
          </p:nvSpPr>
          <p:spPr bwMode="auto">
            <a:xfrm>
              <a:off x="2869" y="1822"/>
              <a:ext cx="18" cy="37"/>
            </a:xfrm>
            <a:custGeom>
              <a:avLst/>
              <a:gdLst/>
              <a:ahLst/>
              <a:cxnLst>
                <a:cxn ang="0">
                  <a:pos x="74" y="149"/>
                </a:cxn>
                <a:cxn ang="0">
                  <a:pos x="74" y="124"/>
                </a:cxn>
                <a:cxn ang="0">
                  <a:pos x="74" y="99"/>
                </a:cxn>
                <a:cxn ang="0">
                  <a:pos x="49" y="74"/>
                </a:cxn>
                <a:cxn ang="0">
                  <a:pos x="49" y="49"/>
                </a:cxn>
                <a:cxn ang="0">
                  <a:pos x="0" y="25"/>
                </a:cxn>
                <a:cxn ang="0">
                  <a:pos x="0" y="0"/>
                </a:cxn>
              </a:cxnLst>
              <a:rect l="0" t="0" r="r" b="b"/>
              <a:pathLst>
                <a:path w="74" h="149">
                  <a:moveTo>
                    <a:pt x="74" y="149"/>
                  </a:moveTo>
                  <a:lnTo>
                    <a:pt x="74" y="124"/>
                  </a:lnTo>
                  <a:lnTo>
                    <a:pt x="74" y="99"/>
                  </a:lnTo>
                  <a:lnTo>
                    <a:pt x="49" y="74"/>
                  </a:lnTo>
                  <a:lnTo>
                    <a:pt x="49"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325" name="Freeform 157"/>
            <p:cNvSpPr>
              <a:spLocks/>
            </p:cNvSpPr>
            <p:nvPr/>
          </p:nvSpPr>
          <p:spPr bwMode="auto">
            <a:xfrm>
              <a:off x="3455" y="1840"/>
              <a:ext cx="7" cy="12"/>
            </a:xfrm>
            <a:custGeom>
              <a:avLst/>
              <a:gdLst/>
              <a:ahLst/>
              <a:cxnLst>
                <a:cxn ang="0">
                  <a:pos x="0" y="50"/>
                </a:cxn>
                <a:cxn ang="0">
                  <a:pos x="0" y="25"/>
                </a:cxn>
                <a:cxn ang="0">
                  <a:pos x="25" y="0"/>
                </a:cxn>
              </a:cxnLst>
              <a:rect l="0" t="0" r="r" b="b"/>
              <a:pathLst>
                <a:path w="25" h="50">
                  <a:moveTo>
                    <a:pt x="0" y="50"/>
                  </a:moveTo>
                  <a:lnTo>
                    <a:pt x="0" y="25"/>
                  </a:lnTo>
                  <a:lnTo>
                    <a:pt x="25" y="0"/>
                  </a:lnTo>
                </a:path>
              </a:pathLst>
            </a:custGeom>
            <a:noFill/>
            <a:ln w="3175">
              <a:solidFill>
                <a:srgbClr val="1DB2FB"/>
              </a:solidFill>
              <a:prstDash val="solid"/>
              <a:round/>
              <a:headEnd/>
              <a:tailEnd/>
            </a:ln>
          </p:spPr>
          <p:txBody>
            <a:bodyPr/>
            <a:lstStyle/>
            <a:p>
              <a:endParaRPr lang="en-US" dirty="0"/>
            </a:p>
          </p:txBody>
        </p:sp>
        <p:sp>
          <p:nvSpPr>
            <p:cNvPr id="647326" name="Freeform 158"/>
            <p:cNvSpPr>
              <a:spLocks/>
            </p:cNvSpPr>
            <p:nvPr/>
          </p:nvSpPr>
          <p:spPr bwMode="auto">
            <a:xfrm>
              <a:off x="3462" y="1797"/>
              <a:ext cx="31" cy="43"/>
            </a:xfrm>
            <a:custGeom>
              <a:avLst/>
              <a:gdLst/>
              <a:ahLst/>
              <a:cxnLst>
                <a:cxn ang="0">
                  <a:pos x="0" y="173"/>
                </a:cxn>
                <a:cxn ang="0">
                  <a:pos x="24" y="173"/>
                </a:cxn>
                <a:cxn ang="0">
                  <a:pos x="24" y="148"/>
                </a:cxn>
                <a:cxn ang="0">
                  <a:pos x="49" y="148"/>
                </a:cxn>
                <a:cxn ang="0">
                  <a:pos x="49" y="124"/>
                </a:cxn>
                <a:cxn ang="0">
                  <a:pos x="74" y="124"/>
                </a:cxn>
                <a:cxn ang="0">
                  <a:pos x="74" y="99"/>
                </a:cxn>
                <a:cxn ang="0">
                  <a:pos x="74" y="75"/>
                </a:cxn>
                <a:cxn ang="0">
                  <a:pos x="98" y="75"/>
                </a:cxn>
                <a:cxn ang="0">
                  <a:pos x="98" y="50"/>
                </a:cxn>
                <a:cxn ang="0">
                  <a:pos x="98" y="25"/>
                </a:cxn>
                <a:cxn ang="0">
                  <a:pos x="123" y="25"/>
                </a:cxn>
                <a:cxn ang="0">
                  <a:pos x="123" y="0"/>
                </a:cxn>
              </a:cxnLst>
              <a:rect l="0" t="0" r="r" b="b"/>
              <a:pathLst>
                <a:path w="123" h="173">
                  <a:moveTo>
                    <a:pt x="0" y="173"/>
                  </a:moveTo>
                  <a:lnTo>
                    <a:pt x="24" y="173"/>
                  </a:lnTo>
                  <a:lnTo>
                    <a:pt x="24" y="148"/>
                  </a:lnTo>
                  <a:lnTo>
                    <a:pt x="49" y="148"/>
                  </a:lnTo>
                  <a:lnTo>
                    <a:pt x="49" y="124"/>
                  </a:lnTo>
                  <a:lnTo>
                    <a:pt x="74" y="124"/>
                  </a:lnTo>
                  <a:lnTo>
                    <a:pt x="74" y="99"/>
                  </a:lnTo>
                  <a:lnTo>
                    <a:pt x="74" y="75"/>
                  </a:lnTo>
                  <a:lnTo>
                    <a:pt x="98" y="75"/>
                  </a:lnTo>
                  <a:lnTo>
                    <a:pt x="98" y="50"/>
                  </a:lnTo>
                  <a:lnTo>
                    <a:pt x="98" y="25"/>
                  </a:lnTo>
                  <a:lnTo>
                    <a:pt x="123" y="25"/>
                  </a:lnTo>
                  <a:lnTo>
                    <a:pt x="123" y="0"/>
                  </a:lnTo>
                </a:path>
              </a:pathLst>
            </a:custGeom>
            <a:noFill/>
            <a:ln w="3175">
              <a:solidFill>
                <a:srgbClr val="1DB2FB"/>
              </a:solidFill>
              <a:prstDash val="solid"/>
              <a:round/>
              <a:headEnd/>
              <a:tailEnd/>
            </a:ln>
          </p:spPr>
          <p:txBody>
            <a:bodyPr/>
            <a:lstStyle/>
            <a:p>
              <a:endParaRPr lang="en-US" dirty="0"/>
            </a:p>
          </p:txBody>
        </p:sp>
        <p:sp>
          <p:nvSpPr>
            <p:cNvPr id="647327" name="Freeform 159"/>
            <p:cNvSpPr>
              <a:spLocks/>
            </p:cNvSpPr>
            <p:nvPr/>
          </p:nvSpPr>
          <p:spPr bwMode="auto">
            <a:xfrm>
              <a:off x="3307" y="1809"/>
              <a:ext cx="13" cy="25"/>
            </a:xfrm>
            <a:custGeom>
              <a:avLst/>
              <a:gdLst/>
              <a:ahLst/>
              <a:cxnLst>
                <a:cxn ang="0">
                  <a:pos x="24" y="98"/>
                </a:cxn>
                <a:cxn ang="0">
                  <a:pos x="0" y="74"/>
                </a:cxn>
                <a:cxn ang="0">
                  <a:pos x="0" y="49"/>
                </a:cxn>
                <a:cxn ang="0">
                  <a:pos x="24" y="25"/>
                </a:cxn>
                <a:cxn ang="0">
                  <a:pos x="24" y="0"/>
                </a:cxn>
                <a:cxn ang="0">
                  <a:pos x="49" y="0"/>
                </a:cxn>
              </a:cxnLst>
              <a:rect l="0" t="0" r="r" b="b"/>
              <a:pathLst>
                <a:path w="49" h="98">
                  <a:moveTo>
                    <a:pt x="24" y="98"/>
                  </a:moveTo>
                  <a:lnTo>
                    <a:pt x="0" y="74"/>
                  </a:lnTo>
                  <a:lnTo>
                    <a:pt x="0" y="49"/>
                  </a:lnTo>
                  <a:lnTo>
                    <a:pt x="24" y="25"/>
                  </a:ln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328" name="Freeform 160"/>
            <p:cNvSpPr>
              <a:spLocks/>
            </p:cNvSpPr>
            <p:nvPr/>
          </p:nvSpPr>
          <p:spPr bwMode="auto">
            <a:xfrm>
              <a:off x="2857" y="1803"/>
              <a:ext cx="12" cy="19"/>
            </a:xfrm>
            <a:custGeom>
              <a:avLst/>
              <a:gdLst/>
              <a:ahLst/>
              <a:cxnLst>
                <a:cxn ang="0">
                  <a:pos x="50" y="74"/>
                </a:cxn>
                <a:cxn ang="0">
                  <a:pos x="50" y="50"/>
                </a:cxn>
                <a:cxn ang="0">
                  <a:pos x="24" y="25"/>
                </a:cxn>
                <a:cxn ang="0">
                  <a:pos x="0" y="25"/>
                </a:cxn>
                <a:cxn ang="0">
                  <a:pos x="0" y="0"/>
                </a:cxn>
              </a:cxnLst>
              <a:rect l="0" t="0" r="r" b="b"/>
              <a:pathLst>
                <a:path w="50" h="74">
                  <a:moveTo>
                    <a:pt x="50" y="74"/>
                  </a:moveTo>
                  <a:lnTo>
                    <a:pt x="50" y="50"/>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329" name="Freeform 161"/>
            <p:cNvSpPr>
              <a:spLocks/>
            </p:cNvSpPr>
            <p:nvPr/>
          </p:nvSpPr>
          <p:spPr bwMode="auto">
            <a:xfrm>
              <a:off x="4542" y="1803"/>
              <a:ext cx="25" cy="12"/>
            </a:xfrm>
            <a:custGeom>
              <a:avLst/>
              <a:gdLst/>
              <a:ahLst/>
              <a:cxnLst>
                <a:cxn ang="0">
                  <a:pos x="98" y="50"/>
                </a:cxn>
                <a:cxn ang="0">
                  <a:pos x="73" y="50"/>
                </a:cxn>
                <a:cxn ang="0">
                  <a:pos x="49" y="50"/>
                </a:cxn>
                <a:cxn ang="0">
                  <a:pos x="49" y="25"/>
                </a:cxn>
                <a:cxn ang="0">
                  <a:pos x="24" y="25"/>
                </a:cxn>
                <a:cxn ang="0">
                  <a:pos x="24" y="0"/>
                </a:cxn>
                <a:cxn ang="0">
                  <a:pos x="0" y="0"/>
                </a:cxn>
              </a:cxnLst>
              <a:rect l="0" t="0" r="r" b="b"/>
              <a:pathLst>
                <a:path w="98" h="50">
                  <a:moveTo>
                    <a:pt x="98" y="50"/>
                  </a:moveTo>
                  <a:lnTo>
                    <a:pt x="73" y="50"/>
                  </a:lnTo>
                  <a:lnTo>
                    <a:pt x="49" y="50"/>
                  </a:lnTo>
                  <a:lnTo>
                    <a:pt x="49" y="25"/>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330" name="Freeform 162"/>
            <p:cNvSpPr>
              <a:spLocks/>
            </p:cNvSpPr>
            <p:nvPr/>
          </p:nvSpPr>
          <p:spPr bwMode="auto">
            <a:xfrm>
              <a:off x="3320" y="1797"/>
              <a:ext cx="1" cy="12"/>
            </a:xfrm>
            <a:custGeom>
              <a:avLst/>
              <a:gdLst/>
              <a:ahLst/>
              <a:cxnLst>
                <a:cxn ang="0">
                  <a:pos x="0" y="50"/>
                </a:cxn>
                <a:cxn ang="0">
                  <a:pos x="0" y="25"/>
                </a:cxn>
                <a:cxn ang="0">
                  <a:pos x="0" y="0"/>
                </a:cxn>
              </a:cxnLst>
              <a:rect l="0" t="0" r="r" b="b"/>
              <a:pathLst>
                <a:path h="50">
                  <a:moveTo>
                    <a:pt x="0" y="50"/>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331" name="Freeform 163"/>
            <p:cNvSpPr>
              <a:spLocks/>
            </p:cNvSpPr>
            <p:nvPr/>
          </p:nvSpPr>
          <p:spPr bwMode="auto">
            <a:xfrm>
              <a:off x="2813" y="1772"/>
              <a:ext cx="44" cy="31"/>
            </a:xfrm>
            <a:custGeom>
              <a:avLst/>
              <a:gdLst/>
              <a:ahLst/>
              <a:cxnLst>
                <a:cxn ang="0">
                  <a:pos x="0" y="0"/>
                </a:cxn>
                <a:cxn ang="0">
                  <a:pos x="49" y="49"/>
                </a:cxn>
                <a:cxn ang="0">
                  <a:pos x="49" y="73"/>
                </a:cxn>
                <a:cxn ang="0">
                  <a:pos x="74" y="73"/>
                </a:cxn>
                <a:cxn ang="0">
                  <a:pos x="74" y="99"/>
                </a:cxn>
                <a:cxn ang="0">
                  <a:pos x="98" y="124"/>
                </a:cxn>
                <a:cxn ang="0">
                  <a:pos x="123" y="124"/>
                </a:cxn>
                <a:cxn ang="0">
                  <a:pos x="147" y="124"/>
                </a:cxn>
                <a:cxn ang="0">
                  <a:pos x="172" y="124"/>
                </a:cxn>
              </a:cxnLst>
              <a:rect l="0" t="0" r="r" b="b"/>
              <a:pathLst>
                <a:path w="172" h="124">
                  <a:moveTo>
                    <a:pt x="0" y="0"/>
                  </a:moveTo>
                  <a:lnTo>
                    <a:pt x="49" y="49"/>
                  </a:lnTo>
                  <a:lnTo>
                    <a:pt x="49" y="73"/>
                  </a:lnTo>
                  <a:lnTo>
                    <a:pt x="74" y="73"/>
                  </a:lnTo>
                  <a:lnTo>
                    <a:pt x="74" y="99"/>
                  </a:lnTo>
                  <a:lnTo>
                    <a:pt x="98" y="124"/>
                  </a:lnTo>
                  <a:lnTo>
                    <a:pt x="123" y="124"/>
                  </a:lnTo>
                  <a:lnTo>
                    <a:pt x="147" y="124"/>
                  </a:lnTo>
                  <a:lnTo>
                    <a:pt x="172" y="124"/>
                  </a:lnTo>
                </a:path>
              </a:pathLst>
            </a:custGeom>
            <a:noFill/>
            <a:ln w="3175">
              <a:solidFill>
                <a:srgbClr val="1DB2FB"/>
              </a:solidFill>
              <a:prstDash val="solid"/>
              <a:round/>
              <a:headEnd/>
              <a:tailEnd/>
            </a:ln>
          </p:spPr>
          <p:txBody>
            <a:bodyPr/>
            <a:lstStyle/>
            <a:p>
              <a:endParaRPr lang="en-US" dirty="0"/>
            </a:p>
          </p:txBody>
        </p:sp>
        <p:sp>
          <p:nvSpPr>
            <p:cNvPr id="647332" name="Freeform 164"/>
            <p:cNvSpPr>
              <a:spLocks/>
            </p:cNvSpPr>
            <p:nvPr/>
          </p:nvSpPr>
          <p:spPr bwMode="auto">
            <a:xfrm>
              <a:off x="2850" y="1790"/>
              <a:ext cx="7" cy="13"/>
            </a:xfrm>
            <a:custGeom>
              <a:avLst/>
              <a:gdLst/>
              <a:ahLst/>
              <a:cxnLst>
                <a:cxn ang="0">
                  <a:pos x="25" y="0"/>
                </a:cxn>
                <a:cxn ang="0">
                  <a:pos x="25" y="26"/>
                </a:cxn>
                <a:cxn ang="0">
                  <a:pos x="25" y="51"/>
                </a:cxn>
                <a:cxn ang="0">
                  <a:pos x="0" y="51"/>
                </a:cxn>
                <a:cxn ang="0">
                  <a:pos x="25" y="51"/>
                </a:cxn>
              </a:cxnLst>
              <a:rect l="0" t="0" r="r" b="b"/>
              <a:pathLst>
                <a:path w="25" h="51">
                  <a:moveTo>
                    <a:pt x="25" y="0"/>
                  </a:moveTo>
                  <a:lnTo>
                    <a:pt x="25" y="26"/>
                  </a:lnTo>
                  <a:lnTo>
                    <a:pt x="25" y="51"/>
                  </a:lnTo>
                  <a:lnTo>
                    <a:pt x="0" y="51"/>
                  </a:lnTo>
                  <a:lnTo>
                    <a:pt x="25" y="51"/>
                  </a:lnTo>
                </a:path>
              </a:pathLst>
            </a:custGeom>
            <a:noFill/>
            <a:ln w="3175">
              <a:solidFill>
                <a:srgbClr val="1DB2FB"/>
              </a:solidFill>
              <a:prstDash val="solid"/>
              <a:round/>
              <a:headEnd/>
              <a:tailEnd/>
            </a:ln>
          </p:spPr>
          <p:txBody>
            <a:bodyPr/>
            <a:lstStyle/>
            <a:p>
              <a:endParaRPr lang="en-US" dirty="0"/>
            </a:p>
          </p:txBody>
        </p:sp>
        <p:sp>
          <p:nvSpPr>
            <p:cNvPr id="647333" name="Freeform 165"/>
            <p:cNvSpPr>
              <a:spLocks/>
            </p:cNvSpPr>
            <p:nvPr/>
          </p:nvSpPr>
          <p:spPr bwMode="auto">
            <a:xfrm>
              <a:off x="4481" y="1772"/>
              <a:ext cx="61" cy="31"/>
            </a:xfrm>
            <a:custGeom>
              <a:avLst/>
              <a:gdLst/>
              <a:ahLst/>
              <a:cxnLst>
                <a:cxn ang="0">
                  <a:pos x="248" y="124"/>
                </a:cxn>
                <a:cxn ang="0">
                  <a:pos x="222" y="124"/>
                </a:cxn>
                <a:cxn ang="0">
                  <a:pos x="173" y="99"/>
                </a:cxn>
                <a:cxn ang="0">
                  <a:pos x="148" y="99"/>
                </a:cxn>
                <a:cxn ang="0">
                  <a:pos x="124" y="99"/>
                </a:cxn>
                <a:cxn ang="0">
                  <a:pos x="124" y="73"/>
                </a:cxn>
                <a:cxn ang="0">
                  <a:pos x="99" y="73"/>
                </a:cxn>
                <a:cxn ang="0">
                  <a:pos x="99" y="49"/>
                </a:cxn>
                <a:cxn ang="0">
                  <a:pos x="75" y="49"/>
                </a:cxn>
                <a:cxn ang="0">
                  <a:pos x="50" y="24"/>
                </a:cxn>
                <a:cxn ang="0">
                  <a:pos x="26" y="24"/>
                </a:cxn>
                <a:cxn ang="0">
                  <a:pos x="0" y="24"/>
                </a:cxn>
                <a:cxn ang="0">
                  <a:pos x="0" y="0"/>
                </a:cxn>
              </a:cxnLst>
              <a:rect l="0" t="0" r="r" b="b"/>
              <a:pathLst>
                <a:path w="248" h="124">
                  <a:moveTo>
                    <a:pt x="248" y="124"/>
                  </a:moveTo>
                  <a:lnTo>
                    <a:pt x="222" y="124"/>
                  </a:lnTo>
                  <a:lnTo>
                    <a:pt x="173" y="99"/>
                  </a:lnTo>
                  <a:lnTo>
                    <a:pt x="148" y="99"/>
                  </a:lnTo>
                  <a:lnTo>
                    <a:pt x="124" y="99"/>
                  </a:lnTo>
                  <a:lnTo>
                    <a:pt x="124" y="73"/>
                  </a:lnTo>
                  <a:lnTo>
                    <a:pt x="99" y="73"/>
                  </a:lnTo>
                  <a:lnTo>
                    <a:pt x="99" y="49"/>
                  </a:lnTo>
                  <a:lnTo>
                    <a:pt x="75" y="49"/>
                  </a:lnTo>
                  <a:lnTo>
                    <a:pt x="50" y="24"/>
                  </a:lnTo>
                  <a:lnTo>
                    <a:pt x="26"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334" name="Line 166"/>
            <p:cNvSpPr>
              <a:spLocks noChangeShapeType="1"/>
            </p:cNvSpPr>
            <p:nvPr/>
          </p:nvSpPr>
          <p:spPr bwMode="auto">
            <a:xfrm flipV="1">
              <a:off x="3320" y="1790"/>
              <a:ext cx="1" cy="7"/>
            </a:xfrm>
            <a:prstGeom prst="line">
              <a:avLst/>
            </a:prstGeom>
            <a:noFill/>
            <a:ln w="3175">
              <a:solidFill>
                <a:srgbClr val="1DB2FB"/>
              </a:solidFill>
              <a:round/>
              <a:headEnd/>
              <a:tailEnd/>
            </a:ln>
          </p:spPr>
          <p:txBody>
            <a:bodyPr/>
            <a:lstStyle/>
            <a:p>
              <a:endParaRPr lang="en-US" dirty="0"/>
            </a:p>
          </p:txBody>
        </p:sp>
        <p:sp>
          <p:nvSpPr>
            <p:cNvPr id="647335" name="Freeform 167"/>
            <p:cNvSpPr>
              <a:spLocks/>
            </p:cNvSpPr>
            <p:nvPr/>
          </p:nvSpPr>
          <p:spPr bwMode="auto">
            <a:xfrm>
              <a:off x="3474" y="1772"/>
              <a:ext cx="19" cy="25"/>
            </a:xfrm>
            <a:custGeom>
              <a:avLst/>
              <a:gdLst/>
              <a:ahLst/>
              <a:cxnLst>
                <a:cxn ang="0">
                  <a:pos x="74" y="99"/>
                </a:cxn>
                <a:cxn ang="0">
                  <a:pos x="49" y="99"/>
                </a:cxn>
                <a:cxn ang="0">
                  <a:pos x="49" y="73"/>
                </a:cxn>
                <a:cxn ang="0">
                  <a:pos x="25" y="73"/>
                </a:cxn>
                <a:cxn ang="0">
                  <a:pos x="25" y="49"/>
                </a:cxn>
                <a:cxn ang="0">
                  <a:pos x="0" y="49"/>
                </a:cxn>
                <a:cxn ang="0">
                  <a:pos x="0" y="24"/>
                </a:cxn>
                <a:cxn ang="0">
                  <a:pos x="0" y="0"/>
                </a:cxn>
              </a:cxnLst>
              <a:rect l="0" t="0" r="r" b="b"/>
              <a:pathLst>
                <a:path w="74" h="99">
                  <a:moveTo>
                    <a:pt x="74" y="99"/>
                  </a:moveTo>
                  <a:lnTo>
                    <a:pt x="49" y="99"/>
                  </a:lnTo>
                  <a:lnTo>
                    <a:pt x="49" y="73"/>
                  </a:lnTo>
                  <a:lnTo>
                    <a:pt x="25" y="73"/>
                  </a:lnTo>
                  <a:lnTo>
                    <a:pt x="25" y="49"/>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336" name="Line 168"/>
            <p:cNvSpPr>
              <a:spLocks noChangeShapeType="1"/>
            </p:cNvSpPr>
            <p:nvPr/>
          </p:nvSpPr>
          <p:spPr bwMode="auto">
            <a:xfrm>
              <a:off x="2844" y="1784"/>
              <a:ext cx="13" cy="6"/>
            </a:xfrm>
            <a:prstGeom prst="line">
              <a:avLst/>
            </a:prstGeom>
            <a:noFill/>
            <a:ln w="3175">
              <a:solidFill>
                <a:srgbClr val="1DB2FB"/>
              </a:solidFill>
              <a:round/>
              <a:headEnd/>
              <a:tailEnd/>
            </a:ln>
          </p:spPr>
          <p:txBody>
            <a:bodyPr/>
            <a:lstStyle/>
            <a:p>
              <a:endParaRPr lang="en-US" dirty="0"/>
            </a:p>
          </p:txBody>
        </p:sp>
        <p:sp>
          <p:nvSpPr>
            <p:cNvPr id="647337" name="Freeform 169"/>
            <p:cNvSpPr>
              <a:spLocks/>
            </p:cNvSpPr>
            <p:nvPr/>
          </p:nvSpPr>
          <p:spPr bwMode="auto">
            <a:xfrm>
              <a:off x="3320" y="1784"/>
              <a:ext cx="6" cy="6"/>
            </a:xfrm>
            <a:custGeom>
              <a:avLst/>
              <a:gdLst/>
              <a:ahLst/>
              <a:cxnLst>
                <a:cxn ang="0">
                  <a:pos x="0" y="24"/>
                </a:cxn>
                <a:cxn ang="0">
                  <a:pos x="24" y="0"/>
                </a:cxn>
                <a:cxn ang="0">
                  <a:pos x="0" y="0"/>
                </a:cxn>
              </a:cxnLst>
              <a:rect l="0" t="0" r="r" b="b"/>
              <a:pathLst>
                <a:path w="24" h="24">
                  <a:moveTo>
                    <a:pt x="0" y="24"/>
                  </a:move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338" name="Line 170"/>
            <p:cNvSpPr>
              <a:spLocks noChangeShapeType="1"/>
            </p:cNvSpPr>
            <p:nvPr/>
          </p:nvSpPr>
          <p:spPr bwMode="auto">
            <a:xfrm>
              <a:off x="2844" y="1778"/>
              <a:ext cx="1" cy="6"/>
            </a:xfrm>
            <a:prstGeom prst="line">
              <a:avLst/>
            </a:prstGeom>
            <a:noFill/>
            <a:ln w="3175">
              <a:solidFill>
                <a:srgbClr val="1DB2FB"/>
              </a:solidFill>
              <a:round/>
              <a:headEnd/>
              <a:tailEnd/>
            </a:ln>
          </p:spPr>
          <p:txBody>
            <a:bodyPr/>
            <a:lstStyle/>
            <a:p>
              <a:endParaRPr lang="en-US" dirty="0"/>
            </a:p>
          </p:txBody>
        </p:sp>
        <p:sp>
          <p:nvSpPr>
            <p:cNvPr id="647339" name="Freeform 171"/>
            <p:cNvSpPr>
              <a:spLocks/>
            </p:cNvSpPr>
            <p:nvPr/>
          </p:nvSpPr>
          <p:spPr bwMode="auto">
            <a:xfrm>
              <a:off x="3320" y="1778"/>
              <a:ext cx="6" cy="6"/>
            </a:xfrm>
            <a:custGeom>
              <a:avLst/>
              <a:gdLst/>
              <a:ahLst/>
              <a:cxnLst>
                <a:cxn ang="0">
                  <a:pos x="0" y="25"/>
                </a:cxn>
                <a:cxn ang="0">
                  <a:pos x="24" y="0"/>
                </a:cxn>
                <a:cxn ang="0">
                  <a:pos x="0" y="0"/>
                </a:cxn>
              </a:cxnLst>
              <a:rect l="0" t="0" r="r" b="b"/>
              <a:pathLst>
                <a:path w="24" h="25">
                  <a:moveTo>
                    <a:pt x="0" y="25"/>
                  </a:move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340" name="Freeform 172"/>
            <p:cNvSpPr>
              <a:spLocks/>
            </p:cNvSpPr>
            <p:nvPr/>
          </p:nvSpPr>
          <p:spPr bwMode="auto">
            <a:xfrm>
              <a:off x="3320" y="1723"/>
              <a:ext cx="24" cy="55"/>
            </a:xfrm>
            <a:custGeom>
              <a:avLst/>
              <a:gdLst/>
              <a:ahLst/>
              <a:cxnLst>
                <a:cxn ang="0">
                  <a:pos x="0" y="222"/>
                </a:cxn>
                <a:cxn ang="0">
                  <a:pos x="0" y="198"/>
                </a:cxn>
                <a:cxn ang="0">
                  <a:pos x="24" y="173"/>
                </a:cxn>
                <a:cxn ang="0">
                  <a:pos x="51" y="148"/>
                </a:cxn>
                <a:cxn ang="0">
                  <a:pos x="75" y="148"/>
                </a:cxn>
                <a:cxn ang="0">
                  <a:pos x="75" y="124"/>
                </a:cxn>
                <a:cxn ang="0">
                  <a:pos x="51" y="99"/>
                </a:cxn>
                <a:cxn ang="0">
                  <a:pos x="75" y="75"/>
                </a:cxn>
                <a:cxn ang="0">
                  <a:pos x="75" y="50"/>
                </a:cxn>
                <a:cxn ang="0">
                  <a:pos x="51" y="50"/>
                </a:cxn>
                <a:cxn ang="0">
                  <a:pos x="75" y="50"/>
                </a:cxn>
                <a:cxn ang="0">
                  <a:pos x="75" y="24"/>
                </a:cxn>
                <a:cxn ang="0">
                  <a:pos x="100" y="0"/>
                </a:cxn>
              </a:cxnLst>
              <a:rect l="0" t="0" r="r" b="b"/>
              <a:pathLst>
                <a:path w="100" h="222">
                  <a:moveTo>
                    <a:pt x="0" y="222"/>
                  </a:moveTo>
                  <a:lnTo>
                    <a:pt x="0" y="198"/>
                  </a:lnTo>
                  <a:lnTo>
                    <a:pt x="24" y="173"/>
                  </a:lnTo>
                  <a:lnTo>
                    <a:pt x="51" y="148"/>
                  </a:lnTo>
                  <a:lnTo>
                    <a:pt x="75" y="148"/>
                  </a:lnTo>
                  <a:lnTo>
                    <a:pt x="75" y="124"/>
                  </a:lnTo>
                  <a:lnTo>
                    <a:pt x="51" y="99"/>
                  </a:lnTo>
                  <a:lnTo>
                    <a:pt x="75" y="75"/>
                  </a:lnTo>
                  <a:lnTo>
                    <a:pt x="75" y="50"/>
                  </a:lnTo>
                  <a:lnTo>
                    <a:pt x="51" y="50"/>
                  </a:lnTo>
                  <a:lnTo>
                    <a:pt x="75" y="50"/>
                  </a:lnTo>
                  <a:lnTo>
                    <a:pt x="75" y="24"/>
                  </a:lnTo>
                  <a:lnTo>
                    <a:pt x="100" y="0"/>
                  </a:lnTo>
                </a:path>
              </a:pathLst>
            </a:custGeom>
            <a:noFill/>
            <a:ln w="3175">
              <a:solidFill>
                <a:srgbClr val="1DB2FB"/>
              </a:solidFill>
              <a:prstDash val="solid"/>
              <a:round/>
              <a:headEnd/>
              <a:tailEnd/>
            </a:ln>
          </p:spPr>
          <p:txBody>
            <a:bodyPr/>
            <a:lstStyle/>
            <a:p>
              <a:endParaRPr lang="en-US" dirty="0"/>
            </a:p>
          </p:txBody>
        </p:sp>
        <p:sp>
          <p:nvSpPr>
            <p:cNvPr id="647341" name="Freeform 173"/>
            <p:cNvSpPr>
              <a:spLocks/>
            </p:cNvSpPr>
            <p:nvPr/>
          </p:nvSpPr>
          <p:spPr bwMode="auto">
            <a:xfrm>
              <a:off x="2832" y="1747"/>
              <a:ext cx="12" cy="31"/>
            </a:xfrm>
            <a:custGeom>
              <a:avLst/>
              <a:gdLst/>
              <a:ahLst/>
              <a:cxnLst>
                <a:cxn ang="0">
                  <a:pos x="49" y="123"/>
                </a:cxn>
                <a:cxn ang="0">
                  <a:pos x="49" y="99"/>
                </a:cxn>
                <a:cxn ang="0">
                  <a:pos x="24" y="99"/>
                </a:cxn>
                <a:cxn ang="0">
                  <a:pos x="24" y="74"/>
                </a:cxn>
                <a:cxn ang="0">
                  <a:pos x="0" y="49"/>
                </a:cxn>
                <a:cxn ang="0">
                  <a:pos x="0" y="0"/>
                </a:cxn>
              </a:cxnLst>
              <a:rect l="0" t="0" r="r" b="b"/>
              <a:pathLst>
                <a:path w="49" h="123">
                  <a:moveTo>
                    <a:pt x="49" y="123"/>
                  </a:moveTo>
                  <a:lnTo>
                    <a:pt x="49" y="99"/>
                  </a:lnTo>
                  <a:lnTo>
                    <a:pt x="24" y="99"/>
                  </a:lnTo>
                  <a:lnTo>
                    <a:pt x="24" y="74"/>
                  </a:lnTo>
                  <a:lnTo>
                    <a:pt x="0" y="49"/>
                  </a:lnTo>
                  <a:lnTo>
                    <a:pt x="0" y="0"/>
                  </a:lnTo>
                </a:path>
              </a:pathLst>
            </a:custGeom>
            <a:noFill/>
            <a:ln w="3175">
              <a:solidFill>
                <a:srgbClr val="1DB2FB"/>
              </a:solidFill>
              <a:prstDash val="solid"/>
              <a:round/>
              <a:headEnd/>
              <a:tailEnd/>
            </a:ln>
          </p:spPr>
          <p:txBody>
            <a:bodyPr/>
            <a:lstStyle/>
            <a:p>
              <a:endParaRPr lang="en-US" dirty="0"/>
            </a:p>
          </p:txBody>
        </p:sp>
        <p:sp>
          <p:nvSpPr>
            <p:cNvPr id="647342" name="Freeform 174"/>
            <p:cNvSpPr>
              <a:spLocks/>
            </p:cNvSpPr>
            <p:nvPr/>
          </p:nvSpPr>
          <p:spPr bwMode="auto">
            <a:xfrm>
              <a:off x="3097" y="1729"/>
              <a:ext cx="7" cy="43"/>
            </a:xfrm>
            <a:custGeom>
              <a:avLst/>
              <a:gdLst/>
              <a:ahLst/>
              <a:cxnLst>
                <a:cxn ang="0">
                  <a:pos x="0" y="174"/>
                </a:cxn>
                <a:cxn ang="0">
                  <a:pos x="0" y="75"/>
                </a:cxn>
                <a:cxn ang="0">
                  <a:pos x="0" y="0"/>
                </a:cxn>
                <a:cxn ang="0">
                  <a:pos x="25" y="0"/>
                </a:cxn>
              </a:cxnLst>
              <a:rect l="0" t="0" r="r" b="b"/>
              <a:pathLst>
                <a:path w="25" h="174">
                  <a:moveTo>
                    <a:pt x="0" y="174"/>
                  </a:moveTo>
                  <a:lnTo>
                    <a:pt x="0" y="75"/>
                  </a:ln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343" name="Freeform 175"/>
            <p:cNvSpPr>
              <a:spLocks/>
            </p:cNvSpPr>
            <p:nvPr/>
          </p:nvSpPr>
          <p:spPr bwMode="auto">
            <a:xfrm>
              <a:off x="3097" y="1741"/>
              <a:ext cx="7" cy="31"/>
            </a:xfrm>
            <a:custGeom>
              <a:avLst/>
              <a:gdLst/>
              <a:ahLst/>
              <a:cxnLst>
                <a:cxn ang="0">
                  <a:pos x="0" y="123"/>
                </a:cxn>
                <a:cxn ang="0">
                  <a:pos x="25" y="123"/>
                </a:cxn>
                <a:cxn ang="0">
                  <a:pos x="25" y="98"/>
                </a:cxn>
                <a:cxn ang="0">
                  <a:pos x="25" y="0"/>
                </a:cxn>
              </a:cxnLst>
              <a:rect l="0" t="0" r="r" b="b"/>
              <a:pathLst>
                <a:path w="25" h="123">
                  <a:moveTo>
                    <a:pt x="0" y="123"/>
                  </a:moveTo>
                  <a:lnTo>
                    <a:pt x="25" y="123"/>
                  </a:lnTo>
                  <a:lnTo>
                    <a:pt x="25" y="98"/>
                  </a:lnTo>
                  <a:lnTo>
                    <a:pt x="25" y="0"/>
                  </a:lnTo>
                </a:path>
              </a:pathLst>
            </a:custGeom>
            <a:noFill/>
            <a:ln w="3175">
              <a:solidFill>
                <a:srgbClr val="1DB2FB"/>
              </a:solidFill>
              <a:prstDash val="solid"/>
              <a:round/>
              <a:headEnd/>
              <a:tailEnd/>
            </a:ln>
          </p:spPr>
          <p:txBody>
            <a:bodyPr/>
            <a:lstStyle/>
            <a:p>
              <a:endParaRPr lang="en-US" dirty="0"/>
            </a:p>
          </p:txBody>
        </p:sp>
        <p:sp>
          <p:nvSpPr>
            <p:cNvPr id="647344" name="Freeform 176"/>
            <p:cNvSpPr>
              <a:spLocks/>
            </p:cNvSpPr>
            <p:nvPr/>
          </p:nvSpPr>
          <p:spPr bwMode="auto">
            <a:xfrm>
              <a:off x="4444" y="1759"/>
              <a:ext cx="37" cy="13"/>
            </a:xfrm>
            <a:custGeom>
              <a:avLst/>
              <a:gdLst/>
              <a:ahLst/>
              <a:cxnLst>
                <a:cxn ang="0">
                  <a:pos x="147" y="50"/>
                </a:cxn>
                <a:cxn ang="0">
                  <a:pos x="122" y="50"/>
                </a:cxn>
                <a:cxn ang="0">
                  <a:pos x="98" y="50"/>
                </a:cxn>
                <a:cxn ang="0">
                  <a:pos x="73" y="50"/>
                </a:cxn>
                <a:cxn ang="0">
                  <a:pos x="73" y="25"/>
                </a:cxn>
                <a:cxn ang="0">
                  <a:pos x="49" y="25"/>
                </a:cxn>
                <a:cxn ang="0">
                  <a:pos x="24" y="0"/>
                </a:cxn>
                <a:cxn ang="0">
                  <a:pos x="0" y="0"/>
                </a:cxn>
              </a:cxnLst>
              <a:rect l="0" t="0" r="r" b="b"/>
              <a:pathLst>
                <a:path w="147" h="50">
                  <a:moveTo>
                    <a:pt x="147" y="50"/>
                  </a:moveTo>
                  <a:lnTo>
                    <a:pt x="122" y="50"/>
                  </a:lnTo>
                  <a:lnTo>
                    <a:pt x="98" y="50"/>
                  </a:lnTo>
                  <a:lnTo>
                    <a:pt x="73" y="50"/>
                  </a:lnTo>
                  <a:lnTo>
                    <a:pt x="73" y="25"/>
                  </a:lnTo>
                  <a:lnTo>
                    <a:pt x="49"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345" name="Freeform 177"/>
            <p:cNvSpPr>
              <a:spLocks/>
            </p:cNvSpPr>
            <p:nvPr/>
          </p:nvSpPr>
          <p:spPr bwMode="auto">
            <a:xfrm>
              <a:off x="3474" y="1759"/>
              <a:ext cx="1" cy="13"/>
            </a:xfrm>
            <a:custGeom>
              <a:avLst/>
              <a:gdLst/>
              <a:ahLst/>
              <a:cxnLst>
                <a:cxn ang="0">
                  <a:pos x="0" y="50"/>
                </a:cxn>
                <a:cxn ang="0">
                  <a:pos x="0" y="25"/>
                </a:cxn>
                <a:cxn ang="0">
                  <a:pos x="0" y="0"/>
                </a:cxn>
              </a:cxnLst>
              <a:rect l="0" t="0" r="r" b="b"/>
              <a:pathLst>
                <a:path h="50">
                  <a:moveTo>
                    <a:pt x="0" y="50"/>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346" name="Freeform 178"/>
            <p:cNvSpPr>
              <a:spLocks/>
            </p:cNvSpPr>
            <p:nvPr/>
          </p:nvSpPr>
          <p:spPr bwMode="auto">
            <a:xfrm>
              <a:off x="3468" y="1723"/>
              <a:ext cx="25" cy="36"/>
            </a:xfrm>
            <a:custGeom>
              <a:avLst/>
              <a:gdLst/>
              <a:ahLst/>
              <a:cxnLst>
                <a:cxn ang="0">
                  <a:pos x="25" y="148"/>
                </a:cxn>
                <a:cxn ang="0">
                  <a:pos x="0" y="148"/>
                </a:cxn>
                <a:cxn ang="0">
                  <a:pos x="0" y="124"/>
                </a:cxn>
                <a:cxn ang="0">
                  <a:pos x="25" y="124"/>
                </a:cxn>
                <a:cxn ang="0">
                  <a:pos x="25" y="99"/>
                </a:cxn>
                <a:cxn ang="0">
                  <a:pos x="25" y="75"/>
                </a:cxn>
                <a:cxn ang="0">
                  <a:pos x="50" y="75"/>
                </a:cxn>
                <a:cxn ang="0">
                  <a:pos x="50" y="50"/>
                </a:cxn>
                <a:cxn ang="0">
                  <a:pos x="74" y="50"/>
                </a:cxn>
                <a:cxn ang="0">
                  <a:pos x="74" y="24"/>
                </a:cxn>
                <a:cxn ang="0">
                  <a:pos x="99" y="24"/>
                </a:cxn>
                <a:cxn ang="0">
                  <a:pos x="99" y="0"/>
                </a:cxn>
              </a:cxnLst>
              <a:rect l="0" t="0" r="r" b="b"/>
              <a:pathLst>
                <a:path w="99" h="148">
                  <a:moveTo>
                    <a:pt x="25" y="148"/>
                  </a:moveTo>
                  <a:lnTo>
                    <a:pt x="0" y="148"/>
                  </a:lnTo>
                  <a:lnTo>
                    <a:pt x="0" y="124"/>
                  </a:lnTo>
                  <a:lnTo>
                    <a:pt x="25" y="124"/>
                  </a:lnTo>
                  <a:lnTo>
                    <a:pt x="25" y="99"/>
                  </a:lnTo>
                  <a:lnTo>
                    <a:pt x="25" y="75"/>
                  </a:lnTo>
                  <a:lnTo>
                    <a:pt x="50" y="75"/>
                  </a:lnTo>
                  <a:lnTo>
                    <a:pt x="50" y="50"/>
                  </a:lnTo>
                  <a:lnTo>
                    <a:pt x="74" y="50"/>
                  </a:lnTo>
                  <a:lnTo>
                    <a:pt x="74" y="24"/>
                  </a:lnTo>
                  <a:lnTo>
                    <a:pt x="99" y="24"/>
                  </a:lnTo>
                  <a:lnTo>
                    <a:pt x="99" y="0"/>
                  </a:lnTo>
                </a:path>
              </a:pathLst>
            </a:custGeom>
            <a:noFill/>
            <a:ln w="3175">
              <a:solidFill>
                <a:srgbClr val="1DB2FB"/>
              </a:solidFill>
              <a:prstDash val="solid"/>
              <a:round/>
              <a:headEnd/>
              <a:tailEnd/>
            </a:ln>
          </p:spPr>
          <p:txBody>
            <a:bodyPr/>
            <a:lstStyle/>
            <a:p>
              <a:endParaRPr lang="en-US" dirty="0"/>
            </a:p>
          </p:txBody>
        </p:sp>
        <p:sp>
          <p:nvSpPr>
            <p:cNvPr id="647347" name="Freeform 179"/>
            <p:cNvSpPr>
              <a:spLocks/>
            </p:cNvSpPr>
            <p:nvPr/>
          </p:nvSpPr>
          <p:spPr bwMode="auto">
            <a:xfrm>
              <a:off x="4388" y="1735"/>
              <a:ext cx="56" cy="24"/>
            </a:xfrm>
            <a:custGeom>
              <a:avLst/>
              <a:gdLst/>
              <a:ahLst/>
              <a:cxnLst>
                <a:cxn ang="0">
                  <a:pos x="223" y="98"/>
                </a:cxn>
                <a:cxn ang="0">
                  <a:pos x="198" y="98"/>
                </a:cxn>
                <a:cxn ang="0">
                  <a:pos x="174" y="74"/>
                </a:cxn>
                <a:cxn ang="0">
                  <a:pos x="98" y="74"/>
                </a:cxn>
                <a:cxn ang="0">
                  <a:pos x="73" y="49"/>
                </a:cxn>
                <a:cxn ang="0">
                  <a:pos x="49" y="49"/>
                </a:cxn>
                <a:cxn ang="0">
                  <a:pos x="49" y="25"/>
                </a:cxn>
                <a:cxn ang="0">
                  <a:pos x="24" y="25"/>
                </a:cxn>
                <a:cxn ang="0">
                  <a:pos x="0" y="25"/>
                </a:cxn>
                <a:cxn ang="0">
                  <a:pos x="0" y="0"/>
                </a:cxn>
              </a:cxnLst>
              <a:rect l="0" t="0" r="r" b="b"/>
              <a:pathLst>
                <a:path w="223" h="98">
                  <a:moveTo>
                    <a:pt x="223" y="98"/>
                  </a:moveTo>
                  <a:lnTo>
                    <a:pt x="198" y="98"/>
                  </a:lnTo>
                  <a:lnTo>
                    <a:pt x="174" y="74"/>
                  </a:lnTo>
                  <a:lnTo>
                    <a:pt x="98" y="74"/>
                  </a:lnTo>
                  <a:lnTo>
                    <a:pt x="73" y="49"/>
                  </a:lnTo>
                  <a:lnTo>
                    <a:pt x="49" y="49"/>
                  </a:lnTo>
                  <a:lnTo>
                    <a:pt x="49" y="25"/>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348" name="Freeform 180"/>
            <p:cNvSpPr>
              <a:spLocks/>
            </p:cNvSpPr>
            <p:nvPr/>
          </p:nvSpPr>
          <p:spPr bwMode="auto">
            <a:xfrm>
              <a:off x="2826" y="1741"/>
              <a:ext cx="6" cy="6"/>
            </a:xfrm>
            <a:custGeom>
              <a:avLst/>
              <a:gdLst/>
              <a:ahLst/>
              <a:cxnLst>
                <a:cxn ang="0">
                  <a:pos x="25" y="24"/>
                </a:cxn>
                <a:cxn ang="0">
                  <a:pos x="0" y="24"/>
                </a:cxn>
                <a:cxn ang="0">
                  <a:pos x="0" y="0"/>
                </a:cxn>
              </a:cxnLst>
              <a:rect l="0" t="0" r="r" b="b"/>
              <a:pathLst>
                <a:path w="25" h="24">
                  <a:moveTo>
                    <a:pt x="25" y="24"/>
                  </a:move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349" name="Freeform 181"/>
            <p:cNvSpPr>
              <a:spLocks/>
            </p:cNvSpPr>
            <p:nvPr/>
          </p:nvSpPr>
          <p:spPr bwMode="auto">
            <a:xfrm>
              <a:off x="3844" y="1723"/>
              <a:ext cx="62" cy="18"/>
            </a:xfrm>
            <a:custGeom>
              <a:avLst/>
              <a:gdLst/>
              <a:ahLst/>
              <a:cxnLst>
                <a:cxn ang="0">
                  <a:pos x="0" y="50"/>
                </a:cxn>
                <a:cxn ang="0">
                  <a:pos x="0" y="75"/>
                </a:cxn>
                <a:cxn ang="0">
                  <a:pos x="26" y="50"/>
                </a:cxn>
                <a:cxn ang="0">
                  <a:pos x="50" y="75"/>
                </a:cxn>
                <a:cxn ang="0">
                  <a:pos x="75" y="75"/>
                </a:cxn>
                <a:cxn ang="0">
                  <a:pos x="100" y="75"/>
                </a:cxn>
                <a:cxn ang="0">
                  <a:pos x="124" y="75"/>
                </a:cxn>
                <a:cxn ang="0">
                  <a:pos x="124" y="50"/>
                </a:cxn>
                <a:cxn ang="0">
                  <a:pos x="150" y="50"/>
                </a:cxn>
                <a:cxn ang="0">
                  <a:pos x="174" y="50"/>
                </a:cxn>
                <a:cxn ang="0">
                  <a:pos x="199" y="50"/>
                </a:cxn>
                <a:cxn ang="0">
                  <a:pos x="199" y="24"/>
                </a:cxn>
                <a:cxn ang="0">
                  <a:pos x="199" y="0"/>
                </a:cxn>
                <a:cxn ang="0">
                  <a:pos x="223" y="0"/>
                </a:cxn>
                <a:cxn ang="0">
                  <a:pos x="223" y="24"/>
                </a:cxn>
                <a:cxn ang="0">
                  <a:pos x="249" y="24"/>
                </a:cxn>
              </a:cxnLst>
              <a:rect l="0" t="0" r="r" b="b"/>
              <a:pathLst>
                <a:path w="249" h="75">
                  <a:moveTo>
                    <a:pt x="0" y="50"/>
                  </a:moveTo>
                  <a:lnTo>
                    <a:pt x="0" y="75"/>
                  </a:lnTo>
                  <a:lnTo>
                    <a:pt x="26" y="50"/>
                  </a:lnTo>
                  <a:lnTo>
                    <a:pt x="50" y="75"/>
                  </a:lnTo>
                  <a:lnTo>
                    <a:pt x="75" y="75"/>
                  </a:lnTo>
                  <a:lnTo>
                    <a:pt x="100" y="75"/>
                  </a:lnTo>
                  <a:lnTo>
                    <a:pt x="124" y="75"/>
                  </a:lnTo>
                  <a:lnTo>
                    <a:pt x="124" y="50"/>
                  </a:lnTo>
                  <a:lnTo>
                    <a:pt x="150" y="50"/>
                  </a:lnTo>
                  <a:lnTo>
                    <a:pt x="174" y="50"/>
                  </a:lnTo>
                  <a:lnTo>
                    <a:pt x="199" y="50"/>
                  </a:lnTo>
                  <a:lnTo>
                    <a:pt x="199" y="24"/>
                  </a:lnTo>
                  <a:lnTo>
                    <a:pt x="199" y="0"/>
                  </a:lnTo>
                  <a:lnTo>
                    <a:pt x="223" y="0"/>
                  </a:lnTo>
                  <a:lnTo>
                    <a:pt x="223" y="24"/>
                  </a:lnTo>
                  <a:lnTo>
                    <a:pt x="249" y="24"/>
                  </a:lnTo>
                </a:path>
              </a:pathLst>
            </a:custGeom>
            <a:noFill/>
            <a:ln w="3175">
              <a:solidFill>
                <a:srgbClr val="1DB2FB"/>
              </a:solidFill>
              <a:prstDash val="solid"/>
              <a:round/>
              <a:headEnd/>
              <a:tailEnd/>
            </a:ln>
          </p:spPr>
          <p:txBody>
            <a:bodyPr/>
            <a:lstStyle/>
            <a:p>
              <a:endParaRPr lang="en-US" dirty="0"/>
            </a:p>
          </p:txBody>
        </p:sp>
        <p:sp>
          <p:nvSpPr>
            <p:cNvPr id="647350" name="Freeform 182"/>
            <p:cNvSpPr>
              <a:spLocks/>
            </p:cNvSpPr>
            <p:nvPr/>
          </p:nvSpPr>
          <p:spPr bwMode="auto">
            <a:xfrm>
              <a:off x="2826" y="1741"/>
              <a:ext cx="6" cy="1"/>
            </a:xfrm>
            <a:custGeom>
              <a:avLst/>
              <a:gdLst/>
              <a:ahLst/>
              <a:cxnLst>
                <a:cxn ang="0">
                  <a:pos x="0" y="0"/>
                </a:cxn>
                <a:cxn ang="0">
                  <a:pos x="25" y="0"/>
                </a:cxn>
                <a:cxn ang="0">
                  <a:pos x="0" y="0"/>
                </a:cxn>
              </a:cxnLst>
              <a:rect l="0" t="0" r="r" b="b"/>
              <a:pathLst>
                <a:path w="25">
                  <a:moveTo>
                    <a:pt x="0" y="0"/>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351" name="Line 183"/>
            <p:cNvSpPr>
              <a:spLocks noChangeShapeType="1"/>
            </p:cNvSpPr>
            <p:nvPr/>
          </p:nvSpPr>
          <p:spPr bwMode="auto">
            <a:xfrm flipV="1">
              <a:off x="2826" y="1735"/>
              <a:ext cx="1" cy="6"/>
            </a:xfrm>
            <a:prstGeom prst="line">
              <a:avLst/>
            </a:prstGeom>
            <a:noFill/>
            <a:ln w="3175">
              <a:solidFill>
                <a:srgbClr val="1DB2FB"/>
              </a:solidFill>
              <a:round/>
              <a:headEnd/>
              <a:tailEnd/>
            </a:ln>
          </p:spPr>
          <p:txBody>
            <a:bodyPr/>
            <a:lstStyle/>
            <a:p>
              <a:endParaRPr lang="en-US" dirty="0"/>
            </a:p>
          </p:txBody>
        </p:sp>
        <p:sp>
          <p:nvSpPr>
            <p:cNvPr id="647352" name="Line 184"/>
            <p:cNvSpPr>
              <a:spLocks noChangeShapeType="1"/>
            </p:cNvSpPr>
            <p:nvPr/>
          </p:nvSpPr>
          <p:spPr bwMode="auto">
            <a:xfrm flipV="1">
              <a:off x="3801" y="1735"/>
              <a:ext cx="6" cy="6"/>
            </a:xfrm>
            <a:prstGeom prst="line">
              <a:avLst/>
            </a:prstGeom>
            <a:noFill/>
            <a:ln w="3175">
              <a:solidFill>
                <a:srgbClr val="1DB2FB"/>
              </a:solidFill>
              <a:round/>
              <a:headEnd/>
              <a:tailEnd/>
            </a:ln>
          </p:spPr>
          <p:txBody>
            <a:bodyPr/>
            <a:lstStyle/>
            <a:p>
              <a:endParaRPr lang="en-US" dirty="0"/>
            </a:p>
          </p:txBody>
        </p:sp>
        <p:sp>
          <p:nvSpPr>
            <p:cNvPr id="647353" name="Freeform 185"/>
            <p:cNvSpPr>
              <a:spLocks/>
            </p:cNvSpPr>
            <p:nvPr/>
          </p:nvSpPr>
          <p:spPr bwMode="auto">
            <a:xfrm>
              <a:off x="3104" y="1723"/>
              <a:ext cx="1" cy="18"/>
            </a:xfrm>
            <a:custGeom>
              <a:avLst/>
              <a:gdLst/>
              <a:ahLst/>
              <a:cxnLst>
                <a:cxn ang="0">
                  <a:pos x="0" y="75"/>
                </a:cxn>
                <a:cxn ang="0">
                  <a:pos x="0" y="50"/>
                </a:cxn>
                <a:cxn ang="0">
                  <a:pos x="0" y="24"/>
                </a:cxn>
                <a:cxn ang="0">
                  <a:pos x="0" y="0"/>
                </a:cxn>
                <a:cxn ang="0">
                  <a:pos x="0" y="24"/>
                </a:cxn>
              </a:cxnLst>
              <a:rect l="0" t="0" r="r" b="b"/>
              <a:pathLst>
                <a:path h="75">
                  <a:moveTo>
                    <a:pt x="0" y="75"/>
                  </a:moveTo>
                  <a:lnTo>
                    <a:pt x="0" y="50"/>
                  </a:lnTo>
                  <a:lnTo>
                    <a:pt x="0" y="24"/>
                  </a:lnTo>
                  <a:lnTo>
                    <a:pt x="0" y="0"/>
                  </a:lnTo>
                  <a:lnTo>
                    <a:pt x="0" y="24"/>
                  </a:lnTo>
                </a:path>
              </a:pathLst>
            </a:custGeom>
            <a:noFill/>
            <a:ln w="3175">
              <a:solidFill>
                <a:srgbClr val="1DB2FB"/>
              </a:solidFill>
              <a:prstDash val="solid"/>
              <a:round/>
              <a:headEnd/>
              <a:tailEnd/>
            </a:ln>
          </p:spPr>
          <p:txBody>
            <a:bodyPr/>
            <a:lstStyle/>
            <a:p>
              <a:endParaRPr lang="en-US" dirty="0"/>
            </a:p>
          </p:txBody>
        </p:sp>
        <p:sp>
          <p:nvSpPr>
            <p:cNvPr id="647354" name="Freeform 186"/>
            <p:cNvSpPr>
              <a:spLocks/>
            </p:cNvSpPr>
            <p:nvPr/>
          </p:nvSpPr>
          <p:spPr bwMode="auto">
            <a:xfrm>
              <a:off x="3807" y="1735"/>
              <a:ext cx="19" cy="1"/>
            </a:xfrm>
            <a:custGeom>
              <a:avLst/>
              <a:gdLst/>
              <a:ahLst/>
              <a:cxnLst>
                <a:cxn ang="0">
                  <a:pos x="0" y="0"/>
                </a:cxn>
                <a:cxn ang="0">
                  <a:pos x="24" y="0"/>
                </a:cxn>
                <a:cxn ang="0">
                  <a:pos x="49" y="0"/>
                </a:cxn>
                <a:cxn ang="0">
                  <a:pos x="74" y="0"/>
                </a:cxn>
              </a:cxnLst>
              <a:rect l="0" t="0" r="r" b="b"/>
              <a:pathLst>
                <a:path w="74">
                  <a:moveTo>
                    <a:pt x="0" y="0"/>
                  </a:moveTo>
                  <a:lnTo>
                    <a:pt x="24" y="0"/>
                  </a:lnTo>
                  <a:lnTo>
                    <a:pt x="49" y="0"/>
                  </a:lnTo>
                  <a:lnTo>
                    <a:pt x="74" y="0"/>
                  </a:lnTo>
                </a:path>
              </a:pathLst>
            </a:custGeom>
            <a:noFill/>
            <a:ln w="3175">
              <a:solidFill>
                <a:srgbClr val="1DB2FB"/>
              </a:solidFill>
              <a:prstDash val="solid"/>
              <a:round/>
              <a:headEnd/>
              <a:tailEnd/>
            </a:ln>
          </p:spPr>
          <p:txBody>
            <a:bodyPr/>
            <a:lstStyle/>
            <a:p>
              <a:endParaRPr lang="en-US" dirty="0"/>
            </a:p>
          </p:txBody>
        </p:sp>
        <p:sp>
          <p:nvSpPr>
            <p:cNvPr id="647355" name="Freeform 187"/>
            <p:cNvSpPr>
              <a:spLocks/>
            </p:cNvSpPr>
            <p:nvPr/>
          </p:nvSpPr>
          <p:spPr bwMode="auto">
            <a:xfrm>
              <a:off x="4375" y="1729"/>
              <a:ext cx="13" cy="6"/>
            </a:xfrm>
            <a:custGeom>
              <a:avLst/>
              <a:gdLst/>
              <a:ahLst/>
              <a:cxnLst>
                <a:cxn ang="0">
                  <a:pos x="50" y="26"/>
                </a:cxn>
                <a:cxn ang="0">
                  <a:pos x="25" y="26"/>
                </a:cxn>
                <a:cxn ang="0">
                  <a:pos x="0" y="26"/>
                </a:cxn>
                <a:cxn ang="0">
                  <a:pos x="0" y="0"/>
                </a:cxn>
              </a:cxnLst>
              <a:rect l="0" t="0" r="r" b="b"/>
              <a:pathLst>
                <a:path w="50" h="26">
                  <a:moveTo>
                    <a:pt x="50" y="26"/>
                  </a:moveTo>
                  <a:lnTo>
                    <a:pt x="25" y="26"/>
                  </a:lnTo>
                  <a:lnTo>
                    <a:pt x="0" y="26"/>
                  </a:lnTo>
                  <a:lnTo>
                    <a:pt x="0" y="0"/>
                  </a:lnTo>
                </a:path>
              </a:pathLst>
            </a:custGeom>
            <a:noFill/>
            <a:ln w="3175">
              <a:solidFill>
                <a:srgbClr val="1DB2FB"/>
              </a:solidFill>
              <a:prstDash val="solid"/>
              <a:round/>
              <a:headEnd/>
              <a:tailEnd/>
            </a:ln>
          </p:spPr>
          <p:txBody>
            <a:bodyPr/>
            <a:lstStyle/>
            <a:p>
              <a:endParaRPr lang="en-US" dirty="0"/>
            </a:p>
          </p:txBody>
        </p:sp>
        <p:sp>
          <p:nvSpPr>
            <p:cNvPr id="647356" name="Line 188"/>
            <p:cNvSpPr>
              <a:spLocks noChangeShapeType="1"/>
            </p:cNvSpPr>
            <p:nvPr/>
          </p:nvSpPr>
          <p:spPr bwMode="auto">
            <a:xfrm flipH="1">
              <a:off x="3838" y="1735"/>
              <a:ext cx="6" cy="1"/>
            </a:xfrm>
            <a:prstGeom prst="line">
              <a:avLst/>
            </a:prstGeom>
            <a:noFill/>
            <a:ln w="3175">
              <a:solidFill>
                <a:srgbClr val="1DB2FB"/>
              </a:solidFill>
              <a:round/>
              <a:headEnd/>
              <a:tailEnd/>
            </a:ln>
          </p:spPr>
          <p:txBody>
            <a:bodyPr/>
            <a:lstStyle/>
            <a:p>
              <a:endParaRPr lang="en-US" dirty="0"/>
            </a:p>
          </p:txBody>
        </p:sp>
        <p:sp>
          <p:nvSpPr>
            <p:cNvPr id="647357" name="Freeform 189"/>
            <p:cNvSpPr>
              <a:spLocks/>
            </p:cNvSpPr>
            <p:nvPr/>
          </p:nvSpPr>
          <p:spPr bwMode="auto">
            <a:xfrm>
              <a:off x="3826" y="1729"/>
              <a:ext cx="12" cy="6"/>
            </a:xfrm>
            <a:custGeom>
              <a:avLst/>
              <a:gdLst/>
              <a:ahLst/>
              <a:cxnLst>
                <a:cxn ang="0">
                  <a:pos x="0" y="26"/>
                </a:cxn>
                <a:cxn ang="0">
                  <a:pos x="24" y="26"/>
                </a:cxn>
                <a:cxn ang="0">
                  <a:pos x="49" y="0"/>
                </a:cxn>
                <a:cxn ang="0">
                  <a:pos x="49" y="26"/>
                </a:cxn>
              </a:cxnLst>
              <a:rect l="0" t="0" r="r" b="b"/>
              <a:pathLst>
                <a:path w="49" h="26">
                  <a:moveTo>
                    <a:pt x="0" y="26"/>
                  </a:moveTo>
                  <a:lnTo>
                    <a:pt x="24" y="26"/>
                  </a:lnTo>
                  <a:lnTo>
                    <a:pt x="49" y="0"/>
                  </a:lnTo>
                  <a:lnTo>
                    <a:pt x="49" y="26"/>
                  </a:lnTo>
                </a:path>
              </a:pathLst>
            </a:custGeom>
            <a:noFill/>
            <a:ln w="3175">
              <a:solidFill>
                <a:srgbClr val="1DB2FB"/>
              </a:solidFill>
              <a:prstDash val="solid"/>
              <a:round/>
              <a:headEnd/>
              <a:tailEnd/>
            </a:ln>
          </p:spPr>
          <p:txBody>
            <a:bodyPr/>
            <a:lstStyle/>
            <a:p>
              <a:endParaRPr lang="en-US" dirty="0"/>
            </a:p>
          </p:txBody>
        </p:sp>
        <p:sp>
          <p:nvSpPr>
            <p:cNvPr id="647358" name="Line 190"/>
            <p:cNvSpPr>
              <a:spLocks noChangeShapeType="1"/>
            </p:cNvSpPr>
            <p:nvPr/>
          </p:nvSpPr>
          <p:spPr bwMode="auto">
            <a:xfrm flipV="1">
              <a:off x="2826" y="1729"/>
              <a:ext cx="1" cy="6"/>
            </a:xfrm>
            <a:prstGeom prst="line">
              <a:avLst/>
            </a:prstGeom>
            <a:noFill/>
            <a:ln w="3175">
              <a:solidFill>
                <a:srgbClr val="1DB2FB"/>
              </a:solidFill>
              <a:round/>
              <a:headEnd/>
              <a:tailEnd/>
            </a:ln>
          </p:spPr>
          <p:txBody>
            <a:bodyPr/>
            <a:lstStyle/>
            <a:p>
              <a:endParaRPr lang="en-US" dirty="0"/>
            </a:p>
          </p:txBody>
        </p:sp>
        <p:sp>
          <p:nvSpPr>
            <p:cNvPr id="647359" name="Freeform 191"/>
            <p:cNvSpPr>
              <a:spLocks/>
            </p:cNvSpPr>
            <p:nvPr/>
          </p:nvSpPr>
          <p:spPr bwMode="auto">
            <a:xfrm>
              <a:off x="4363" y="1716"/>
              <a:ext cx="12" cy="13"/>
            </a:xfrm>
            <a:custGeom>
              <a:avLst/>
              <a:gdLst/>
              <a:ahLst/>
              <a:cxnLst>
                <a:cxn ang="0">
                  <a:pos x="50" y="49"/>
                </a:cxn>
                <a:cxn ang="0">
                  <a:pos x="25" y="25"/>
                </a:cxn>
                <a:cxn ang="0">
                  <a:pos x="0" y="0"/>
                </a:cxn>
              </a:cxnLst>
              <a:rect l="0" t="0" r="r" b="b"/>
              <a:pathLst>
                <a:path w="50" h="49">
                  <a:moveTo>
                    <a:pt x="50" y="49"/>
                  </a:move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360" name="Freeform 192"/>
            <p:cNvSpPr>
              <a:spLocks/>
            </p:cNvSpPr>
            <p:nvPr/>
          </p:nvSpPr>
          <p:spPr bwMode="auto">
            <a:xfrm>
              <a:off x="3906" y="1710"/>
              <a:ext cx="25" cy="19"/>
            </a:xfrm>
            <a:custGeom>
              <a:avLst/>
              <a:gdLst/>
              <a:ahLst/>
              <a:cxnLst>
                <a:cxn ang="0">
                  <a:pos x="0" y="73"/>
                </a:cxn>
                <a:cxn ang="0">
                  <a:pos x="0" y="49"/>
                </a:cxn>
                <a:cxn ang="0">
                  <a:pos x="49" y="24"/>
                </a:cxn>
                <a:cxn ang="0">
                  <a:pos x="74" y="24"/>
                </a:cxn>
                <a:cxn ang="0">
                  <a:pos x="74" y="0"/>
                </a:cxn>
                <a:cxn ang="0">
                  <a:pos x="98" y="0"/>
                </a:cxn>
              </a:cxnLst>
              <a:rect l="0" t="0" r="r" b="b"/>
              <a:pathLst>
                <a:path w="98" h="73">
                  <a:moveTo>
                    <a:pt x="0" y="73"/>
                  </a:moveTo>
                  <a:lnTo>
                    <a:pt x="0" y="49"/>
                  </a:lnTo>
                  <a:lnTo>
                    <a:pt x="49" y="24"/>
                  </a:lnTo>
                  <a:lnTo>
                    <a:pt x="74" y="24"/>
                  </a:lnTo>
                  <a:lnTo>
                    <a:pt x="74" y="0"/>
                  </a:lnTo>
                  <a:lnTo>
                    <a:pt x="98" y="0"/>
                  </a:lnTo>
                </a:path>
              </a:pathLst>
            </a:custGeom>
            <a:noFill/>
            <a:ln w="3175">
              <a:solidFill>
                <a:srgbClr val="1DB2FB"/>
              </a:solidFill>
              <a:prstDash val="solid"/>
              <a:round/>
              <a:headEnd/>
              <a:tailEnd/>
            </a:ln>
          </p:spPr>
          <p:txBody>
            <a:bodyPr/>
            <a:lstStyle/>
            <a:p>
              <a:endParaRPr lang="en-US" dirty="0"/>
            </a:p>
          </p:txBody>
        </p:sp>
        <p:sp>
          <p:nvSpPr>
            <p:cNvPr id="647361" name="Freeform 193"/>
            <p:cNvSpPr>
              <a:spLocks/>
            </p:cNvSpPr>
            <p:nvPr/>
          </p:nvSpPr>
          <p:spPr bwMode="auto">
            <a:xfrm>
              <a:off x="3097" y="1716"/>
              <a:ext cx="7" cy="13"/>
            </a:xfrm>
            <a:custGeom>
              <a:avLst/>
              <a:gdLst/>
              <a:ahLst/>
              <a:cxnLst>
                <a:cxn ang="0">
                  <a:pos x="25" y="49"/>
                </a:cxn>
                <a:cxn ang="0">
                  <a:pos x="25" y="25"/>
                </a:cxn>
                <a:cxn ang="0">
                  <a:pos x="0" y="25"/>
                </a:cxn>
                <a:cxn ang="0">
                  <a:pos x="25" y="0"/>
                </a:cxn>
              </a:cxnLst>
              <a:rect l="0" t="0" r="r" b="b"/>
              <a:pathLst>
                <a:path w="25" h="49">
                  <a:moveTo>
                    <a:pt x="25" y="49"/>
                  </a:moveTo>
                  <a:lnTo>
                    <a:pt x="25" y="25"/>
                  </a:lnTo>
                  <a:lnTo>
                    <a:pt x="0" y="25"/>
                  </a:lnTo>
                  <a:lnTo>
                    <a:pt x="25" y="0"/>
                  </a:lnTo>
                </a:path>
              </a:pathLst>
            </a:custGeom>
            <a:noFill/>
            <a:ln w="3175">
              <a:solidFill>
                <a:srgbClr val="1DB2FB"/>
              </a:solidFill>
              <a:prstDash val="solid"/>
              <a:round/>
              <a:headEnd/>
              <a:tailEnd/>
            </a:ln>
          </p:spPr>
          <p:txBody>
            <a:bodyPr/>
            <a:lstStyle/>
            <a:p>
              <a:endParaRPr lang="en-US" dirty="0"/>
            </a:p>
          </p:txBody>
        </p:sp>
        <p:sp>
          <p:nvSpPr>
            <p:cNvPr id="647362" name="Freeform 194"/>
            <p:cNvSpPr>
              <a:spLocks/>
            </p:cNvSpPr>
            <p:nvPr/>
          </p:nvSpPr>
          <p:spPr bwMode="auto">
            <a:xfrm>
              <a:off x="3493" y="1710"/>
              <a:ext cx="18" cy="13"/>
            </a:xfrm>
            <a:custGeom>
              <a:avLst/>
              <a:gdLst/>
              <a:ahLst/>
              <a:cxnLst>
                <a:cxn ang="0">
                  <a:pos x="0" y="49"/>
                </a:cxn>
                <a:cxn ang="0">
                  <a:pos x="24" y="49"/>
                </a:cxn>
                <a:cxn ang="0">
                  <a:pos x="24" y="24"/>
                </a:cxn>
                <a:cxn ang="0">
                  <a:pos x="50" y="24"/>
                </a:cxn>
                <a:cxn ang="0">
                  <a:pos x="74" y="0"/>
                </a:cxn>
                <a:cxn ang="0">
                  <a:pos x="50" y="0"/>
                </a:cxn>
                <a:cxn ang="0">
                  <a:pos x="74" y="0"/>
                </a:cxn>
              </a:cxnLst>
              <a:rect l="0" t="0" r="r" b="b"/>
              <a:pathLst>
                <a:path w="74" h="49">
                  <a:moveTo>
                    <a:pt x="0" y="49"/>
                  </a:moveTo>
                  <a:lnTo>
                    <a:pt x="24" y="49"/>
                  </a:lnTo>
                  <a:lnTo>
                    <a:pt x="24" y="24"/>
                  </a:lnTo>
                  <a:lnTo>
                    <a:pt x="50" y="24"/>
                  </a:lnTo>
                  <a:lnTo>
                    <a:pt x="74" y="0"/>
                  </a:lnTo>
                  <a:lnTo>
                    <a:pt x="50" y="0"/>
                  </a:lnTo>
                  <a:lnTo>
                    <a:pt x="74" y="0"/>
                  </a:lnTo>
                </a:path>
              </a:pathLst>
            </a:custGeom>
            <a:noFill/>
            <a:ln w="3175">
              <a:solidFill>
                <a:srgbClr val="1DB2FB"/>
              </a:solidFill>
              <a:prstDash val="solid"/>
              <a:round/>
              <a:headEnd/>
              <a:tailEnd/>
            </a:ln>
          </p:spPr>
          <p:txBody>
            <a:bodyPr/>
            <a:lstStyle/>
            <a:p>
              <a:endParaRPr lang="en-US" dirty="0"/>
            </a:p>
          </p:txBody>
        </p:sp>
        <p:sp>
          <p:nvSpPr>
            <p:cNvPr id="647363" name="Freeform 195"/>
            <p:cNvSpPr>
              <a:spLocks/>
            </p:cNvSpPr>
            <p:nvPr/>
          </p:nvSpPr>
          <p:spPr bwMode="auto">
            <a:xfrm>
              <a:off x="3338" y="1698"/>
              <a:ext cx="6" cy="25"/>
            </a:xfrm>
            <a:custGeom>
              <a:avLst/>
              <a:gdLst/>
              <a:ahLst/>
              <a:cxnLst>
                <a:cxn ang="0">
                  <a:pos x="25" y="98"/>
                </a:cxn>
                <a:cxn ang="0">
                  <a:pos x="0" y="98"/>
                </a:cxn>
                <a:cxn ang="0">
                  <a:pos x="0" y="73"/>
                </a:cxn>
                <a:cxn ang="0">
                  <a:pos x="0" y="49"/>
                </a:cxn>
                <a:cxn ang="0">
                  <a:pos x="25" y="24"/>
                </a:cxn>
                <a:cxn ang="0">
                  <a:pos x="25" y="0"/>
                </a:cxn>
                <a:cxn ang="0">
                  <a:pos x="0" y="0"/>
                </a:cxn>
              </a:cxnLst>
              <a:rect l="0" t="0" r="r" b="b"/>
              <a:pathLst>
                <a:path w="25" h="98">
                  <a:moveTo>
                    <a:pt x="25" y="98"/>
                  </a:moveTo>
                  <a:lnTo>
                    <a:pt x="0" y="98"/>
                  </a:lnTo>
                  <a:lnTo>
                    <a:pt x="0" y="73"/>
                  </a:lnTo>
                  <a:lnTo>
                    <a:pt x="0" y="49"/>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364" name="Freeform 196"/>
            <p:cNvSpPr>
              <a:spLocks/>
            </p:cNvSpPr>
            <p:nvPr/>
          </p:nvSpPr>
          <p:spPr bwMode="auto">
            <a:xfrm>
              <a:off x="3931" y="1710"/>
              <a:ext cx="19" cy="6"/>
            </a:xfrm>
            <a:custGeom>
              <a:avLst/>
              <a:gdLst/>
              <a:ahLst/>
              <a:cxnLst>
                <a:cxn ang="0">
                  <a:pos x="74" y="24"/>
                </a:cxn>
                <a:cxn ang="0">
                  <a:pos x="49" y="24"/>
                </a:cxn>
                <a:cxn ang="0">
                  <a:pos x="25" y="24"/>
                </a:cxn>
                <a:cxn ang="0">
                  <a:pos x="25" y="0"/>
                </a:cxn>
                <a:cxn ang="0">
                  <a:pos x="0" y="0"/>
                </a:cxn>
              </a:cxnLst>
              <a:rect l="0" t="0" r="r" b="b"/>
              <a:pathLst>
                <a:path w="74" h="24">
                  <a:moveTo>
                    <a:pt x="74" y="24"/>
                  </a:moveTo>
                  <a:lnTo>
                    <a:pt x="49" y="24"/>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365" name="Line 197"/>
            <p:cNvSpPr>
              <a:spLocks noChangeShapeType="1"/>
            </p:cNvSpPr>
            <p:nvPr/>
          </p:nvSpPr>
          <p:spPr bwMode="auto">
            <a:xfrm flipH="1" flipV="1">
              <a:off x="4357" y="1710"/>
              <a:ext cx="6" cy="6"/>
            </a:xfrm>
            <a:prstGeom prst="line">
              <a:avLst/>
            </a:prstGeom>
            <a:noFill/>
            <a:ln w="3175">
              <a:solidFill>
                <a:srgbClr val="1DB2FB"/>
              </a:solidFill>
              <a:round/>
              <a:headEnd/>
              <a:tailEnd/>
            </a:ln>
          </p:spPr>
          <p:txBody>
            <a:bodyPr/>
            <a:lstStyle/>
            <a:p>
              <a:endParaRPr lang="en-US" dirty="0"/>
            </a:p>
          </p:txBody>
        </p:sp>
        <p:sp>
          <p:nvSpPr>
            <p:cNvPr id="647366" name="Freeform 198"/>
            <p:cNvSpPr>
              <a:spLocks/>
            </p:cNvSpPr>
            <p:nvPr/>
          </p:nvSpPr>
          <p:spPr bwMode="auto">
            <a:xfrm>
              <a:off x="3085" y="1667"/>
              <a:ext cx="19" cy="49"/>
            </a:xfrm>
            <a:custGeom>
              <a:avLst/>
              <a:gdLst/>
              <a:ahLst/>
              <a:cxnLst>
                <a:cxn ang="0">
                  <a:pos x="75" y="197"/>
                </a:cxn>
                <a:cxn ang="0">
                  <a:pos x="50" y="197"/>
                </a:cxn>
                <a:cxn ang="0">
                  <a:pos x="50" y="173"/>
                </a:cxn>
                <a:cxn ang="0">
                  <a:pos x="25" y="148"/>
                </a:cxn>
                <a:cxn ang="0">
                  <a:pos x="0" y="124"/>
                </a:cxn>
                <a:cxn ang="0">
                  <a:pos x="0" y="99"/>
                </a:cxn>
                <a:cxn ang="0">
                  <a:pos x="0" y="74"/>
                </a:cxn>
                <a:cxn ang="0">
                  <a:pos x="25" y="50"/>
                </a:cxn>
                <a:cxn ang="0">
                  <a:pos x="25" y="25"/>
                </a:cxn>
                <a:cxn ang="0">
                  <a:pos x="25" y="0"/>
                </a:cxn>
                <a:cxn ang="0">
                  <a:pos x="0" y="0"/>
                </a:cxn>
              </a:cxnLst>
              <a:rect l="0" t="0" r="r" b="b"/>
              <a:pathLst>
                <a:path w="75" h="197">
                  <a:moveTo>
                    <a:pt x="75" y="197"/>
                  </a:moveTo>
                  <a:lnTo>
                    <a:pt x="50" y="197"/>
                  </a:lnTo>
                  <a:lnTo>
                    <a:pt x="50" y="173"/>
                  </a:lnTo>
                  <a:lnTo>
                    <a:pt x="25" y="148"/>
                  </a:lnTo>
                  <a:lnTo>
                    <a:pt x="0" y="124"/>
                  </a:lnTo>
                  <a:lnTo>
                    <a:pt x="0" y="99"/>
                  </a:lnTo>
                  <a:lnTo>
                    <a:pt x="0" y="74"/>
                  </a:lnTo>
                  <a:lnTo>
                    <a:pt x="25" y="50"/>
                  </a:ln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367" name="Freeform 199"/>
            <p:cNvSpPr>
              <a:spLocks/>
            </p:cNvSpPr>
            <p:nvPr/>
          </p:nvSpPr>
          <p:spPr bwMode="auto">
            <a:xfrm>
              <a:off x="3104" y="1679"/>
              <a:ext cx="1" cy="37"/>
            </a:xfrm>
            <a:custGeom>
              <a:avLst/>
              <a:gdLst/>
              <a:ahLst/>
              <a:cxnLst>
                <a:cxn ang="0">
                  <a:pos x="0" y="147"/>
                </a:cxn>
                <a:cxn ang="0">
                  <a:pos x="0" y="123"/>
                </a:cxn>
                <a:cxn ang="0">
                  <a:pos x="0" y="98"/>
                </a:cxn>
                <a:cxn ang="0">
                  <a:pos x="0" y="74"/>
                </a:cxn>
                <a:cxn ang="0">
                  <a:pos x="0" y="49"/>
                </a:cxn>
                <a:cxn ang="0">
                  <a:pos x="0" y="24"/>
                </a:cxn>
                <a:cxn ang="0">
                  <a:pos x="0" y="0"/>
                </a:cxn>
              </a:cxnLst>
              <a:rect l="0" t="0" r="r" b="b"/>
              <a:pathLst>
                <a:path h="147">
                  <a:moveTo>
                    <a:pt x="0" y="147"/>
                  </a:moveTo>
                  <a:lnTo>
                    <a:pt x="0" y="123"/>
                  </a:lnTo>
                  <a:lnTo>
                    <a:pt x="0" y="98"/>
                  </a:lnTo>
                  <a:lnTo>
                    <a:pt x="0" y="74"/>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368" name="Freeform 200"/>
            <p:cNvSpPr>
              <a:spLocks/>
            </p:cNvSpPr>
            <p:nvPr/>
          </p:nvSpPr>
          <p:spPr bwMode="auto">
            <a:xfrm>
              <a:off x="3950" y="1710"/>
              <a:ext cx="24" cy="6"/>
            </a:xfrm>
            <a:custGeom>
              <a:avLst/>
              <a:gdLst/>
              <a:ahLst/>
              <a:cxnLst>
                <a:cxn ang="0">
                  <a:pos x="0" y="24"/>
                </a:cxn>
                <a:cxn ang="0">
                  <a:pos x="25" y="24"/>
                </a:cxn>
                <a:cxn ang="0">
                  <a:pos x="49" y="24"/>
                </a:cxn>
                <a:cxn ang="0">
                  <a:pos x="75" y="24"/>
                </a:cxn>
                <a:cxn ang="0">
                  <a:pos x="75" y="0"/>
                </a:cxn>
                <a:cxn ang="0">
                  <a:pos x="99" y="24"/>
                </a:cxn>
                <a:cxn ang="0">
                  <a:pos x="99" y="0"/>
                </a:cxn>
              </a:cxnLst>
              <a:rect l="0" t="0" r="r" b="b"/>
              <a:pathLst>
                <a:path w="99" h="24">
                  <a:moveTo>
                    <a:pt x="0" y="24"/>
                  </a:moveTo>
                  <a:lnTo>
                    <a:pt x="25" y="24"/>
                  </a:lnTo>
                  <a:lnTo>
                    <a:pt x="49" y="24"/>
                  </a:lnTo>
                  <a:lnTo>
                    <a:pt x="75" y="24"/>
                  </a:lnTo>
                  <a:lnTo>
                    <a:pt x="75" y="0"/>
                  </a:lnTo>
                  <a:lnTo>
                    <a:pt x="99" y="24"/>
                  </a:lnTo>
                  <a:lnTo>
                    <a:pt x="99" y="0"/>
                  </a:lnTo>
                </a:path>
              </a:pathLst>
            </a:custGeom>
            <a:noFill/>
            <a:ln w="3175">
              <a:solidFill>
                <a:srgbClr val="1DB2FB"/>
              </a:solidFill>
              <a:prstDash val="solid"/>
              <a:round/>
              <a:headEnd/>
              <a:tailEnd/>
            </a:ln>
          </p:spPr>
          <p:txBody>
            <a:bodyPr/>
            <a:lstStyle/>
            <a:p>
              <a:endParaRPr lang="en-US" dirty="0"/>
            </a:p>
          </p:txBody>
        </p:sp>
        <p:sp>
          <p:nvSpPr>
            <p:cNvPr id="647369" name="Freeform 201"/>
            <p:cNvSpPr>
              <a:spLocks/>
            </p:cNvSpPr>
            <p:nvPr/>
          </p:nvSpPr>
          <p:spPr bwMode="auto">
            <a:xfrm>
              <a:off x="3974" y="1692"/>
              <a:ext cx="19" cy="18"/>
            </a:xfrm>
            <a:custGeom>
              <a:avLst/>
              <a:gdLst/>
              <a:ahLst/>
              <a:cxnLst>
                <a:cxn ang="0">
                  <a:pos x="0" y="74"/>
                </a:cxn>
                <a:cxn ang="0">
                  <a:pos x="25" y="74"/>
                </a:cxn>
                <a:cxn ang="0">
                  <a:pos x="25" y="49"/>
                </a:cxn>
                <a:cxn ang="0">
                  <a:pos x="49" y="49"/>
                </a:cxn>
                <a:cxn ang="0">
                  <a:pos x="74" y="25"/>
                </a:cxn>
                <a:cxn ang="0">
                  <a:pos x="74" y="0"/>
                </a:cxn>
              </a:cxnLst>
              <a:rect l="0" t="0" r="r" b="b"/>
              <a:pathLst>
                <a:path w="74" h="74">
                  <a:moveTo>
                    <a:pt x="0" y="74"/>
                  </a:moveTo>
                  <a:lnTo>
                    <a:pt x="25" y="74"/>
                  </a:lnTo>
                  <a:lnTo>
                    <a:pt x="25" y="49"/>
                  </a:lnTo>
                  <a:lnTo>
                    <a:pt x="49" y="49"/>
                  </a:lnTo>
                  <a:lnTo>
                    <a:pt x="74" y="25"/>
                  </a:lnTo>
                  <a:lnTo>
                    <a:pt x="74" y="0"/>
                  </a:lnTo>
                </a:path>
              </a:pathLst>
            </a:custGeom>
            <a:noFill/>
            <a:ln w="3175">
              <a:solidFill>
                <a:srgbClr val="1DB2FB"/>
              </a:solidFill>
              <a:prstDash val="solid"/>
              <a:round/>
              <a:headEnd/>
              <a:tailEnd/>
            </a:ln>
          </p:spPr>
          <p:txBody>
            <a:bodyPr/>
            <a:lstStyle/>
            <a:p>
              <a:endParaRPr lang="en-US" dirty="0"/>
            </a:p>
          </p:txBody>
        </p:sp>
        <p:sp>
          <p:nvSpPr>
            <p:cNvPr id="647370" name="Freeform 202"/>
            <p:cNvSpPr>
              <a:spLocks/>
            </p:cNvSpPr>
            <p:nvPr/>
          </p:nvSpPr>
          <p:spPr bwMode="auto">
            <a:xfrm>
              <a:off x="4332" y="1710"/>
              <a:ext cx="25" cy="1"/>
            </a:xfrm>
            <a:custGeom>
              <a:avLst/>
              <a:gdLst/>
              <a:ahLst/>
              <a:cxnLst>
                <a:cxn ang="0">
                  <a:pos x="99" y="0"/>
                </a:cxn>
                <a:cxn ang="0">
                  <a:pos x="74" y="0"/>
                </a:cxn>
                <a:cxn ang="0">
                  <a:pos x="50" y="0"/>
                </a:cxn>
                <a:cxn ang="0">
                  <a:pos x="25" y="0"/>
                </a:cxn>
                <a:cxn ang="0">
                  <a:pos x="0" y="0"/>
                </a:cxn>
              </a:cxnLst>
              <a:rect l="0" t="0" r="r" b="b"/>
              <a:pathLst>
                <a:path w="99">
                  <a:moveTo>
                    <a:pt x="99" y="0"/>
                  </a:moveTo>
                  <a:lnTo>
                    <a:pt x="74" y="0"/>
                  </a:lnTo>
                  <a:lnTo>
                    <a:pt x="50"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371" name="Freeform 203"/>
            <p:cNvSpPr>
              <a:spLocks/>
            </p:cNvSpPr>
            <p:nvPr/>
          </p:nvSpPr>
          <p:spPr bwMode="auto">
            <a:xfrm>
              <a:off x="4320" y="1704"/>
              <a:ext cx="12" cy="6"/>
            </a:xfrm>
            <a:custGeom>
              <a:avLst/>
              <a:gdLst/>
              <a:ahLst/>
              <a:cxnLst>
                <a:cxn ang="0">
                  <a:pos x="49" y="25"/>
                </a:cxn>
                <a:cxn ang="0">
                  <a:pos x="25" y="25"/>
                </a:cxn>
                <a:cxn ang="0">
                  <a:pos x="25" y="0"/>
                </a:cxn>
                <a:cxn ang="0">
                  <a:pos x="0" y="0"/>
                </a:cxn>
              </a:cxnLst>
              <a:rect l="0" t="0" r="r" b="b"/>
              <a:pathLst>
                <a:path w="49" h="25">
                  <a:moveTo>
                    <a:pt x="49" y="25"/>
                  </a:move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372" name="Freeform 204"/>
            <p:cNvSpPr>
              <a:spLocks/>
            </p:cNvSpPr>
            <p:nvPr/>
          </p:nvSpPr>
          <p:spPr bwMode="auto">
            <a:xfrm>
              <a:off x="3511" y="1692"/>
              <a:ext cx="6" cy="18"/>
            </a:xfrm>
            <a:custGeom>
              <a:avLst/>
              <a:gdLst/>
              <a:ahLst/>
              <a:cxnLst>
                <a:cxn ang="0">
                  <a:pos x="0" y="74"/>
                </a:cxn>
                <a:cxn ang="0">
                  <a:pos x="0" y="49"/>
                </a:cxn>
                <a:cxn ang="0">
                  <a:pos x="0" y="25"/>
                </a:cxn>
                <a:cxn ang="0">
                  <a:pos x="25" y="25"/>
                </a:cxn>
                <a:cxn ang="0">
                  <a:pos x="25" y="0"/>
                </a:cxn>
              </a:cxnLst>
              <a:rect l="0" t="0" r="r" b="b"/>
              <a:pathLst>
                <a:path w="25" h="74">
                  <a:moveTo>
                    <a:pt x="0" y="74"/>
                  </a:moveTo>
                  <a:lnTo>
                    <a:pt x="0" y="49"/>
                  </a:lnTo>
                  <a:lnTo>
                    <a:pt x="0" y="25"/>
                  </a:lnTo>
                  <a:lnTo>
                    <a:pt x="25" y="25"/>
                  </a:lnTo>
                  <a:lnTo>
                    <a:pt x="25" y="0"/>
                  </a:lnTo>
                </a:path>
              </a:pathLst>
            </a:custGeom>
            <a:noFill/>
            <a:ln w="3175">
              <a:solidFill>
                <a:srgbClr val="1DB2FB"/>
              </a:solidFill>
              <a:prstDash val="solid"/>
              <a:round/>
              <a:headEnd/>
              <a:tailEnd/>
            </a:ln>
          </p:spPr>
          <p:txBody>
            <a:bodyPr/>
            <a:lstStyle/>
            <a:p>
              <a:endParaRPr lang="en-US" dirty="0"/>
            </a:p>
          </p:txBody>
        </p:sp>
        <p:sp>
          <p:nvSpPr>
            <p:cNvPr id="647373" name="Freeform 205"/>
            <p:cNvSpPr>
              <a:spLocks/>
            </p:cNvSpPr>
            <p:nvPr/>
          </p:nvSpPr>
          <p:spPr bwMode="auto">
            <a:xfrm>
              <a:off x="4295" y="1692"/>
              <a:ext cx="25" cy="12"/>
            </a:xfrm>
            <a:custGeom>
              <a:avLst/>
              <a:gdLst/>
              <a:ahLst/>
              <a:cxnLst>
                <a:cxn ang="0">
                  <a:pos x="99" y="49"/>
                </a:cxn>
                <a:cxn ang="0">
                  <a:pos x="75" y="25"/>
                </a:cxn>
                <a:cxn ang="0">
                  <a:pos x="49" y="25"/>
                </a:cxn>
                <a:cxn ang="0">
                  <a:pos x="25" y="25"/>
                </a:cxn>
                <a:cxn ang="0">
                  <a:pos x="0" y="25"/>
                </a:cxn>
                <a:cxn ang="0">
                  <a:pos x="0" y="0"/>
                </a:cxn>
              </a:cxnLst>
              <a:rect l="0" t="0" r="r" b="b"/>
              <a:pathLst>
                <a:path w="99" h="49">
                  <a:moveTo>
                    <a:pt x="99" y="49"/>
                  </a:moveTo>
                  <a:lnTo>
                    <a:pt x="75" y="25"/>
                  </a:lnTo>
                  <a:lnTo>
                    <a:pt x="49" y="25"/>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374" name="Freeform 206"/>
            <p:cNvSpPr>
              <a:spLocks/>
            </p:cNvSpPr>
            <p:nvPr/>
          </p:nvSpPr>
          <p:spPr bwMode="auto">
            <a:xfrm>
              <a:off x="3326" y="1649"/>
              <a:ext cx="12" cy="49"/>
            </a:xfrm>
            <a:custGeom>
              <a:avLst/>
              <a:gdLst/>
              <a:ahLst/>
              <a:cxnLst>
                <a:cxn ang="0">
                  <a:pos x="51" y="198"/>
                </a:cxn>
                <a:cxn ang="0">
                  <a:pos x="27" y="198"/>
                </a:cxn>
                <a:cxn ang="0">
                  <a:pos x="27" y="173"/>
                </a:cxn>
                <a:cxn ang="0">
                  <a:pos x="0" y="173"/>
                </a:cxn>
                <a:cxn ang="0">
                  <a:pos x="0" y="148"/>
                </a:cxn>
                <a:cxn ang="0">
                  <a:pos x="0" y="124"/>
                </a:cxn>
                <a:cxn ang="0">
                  <a:pos x="0" y="99"/>
                </a:cxn>
                <a:cxn ang="0">
                  <a:pos x="0" y="74"/>
                </a:cxn>
                <a:cxn ang="0">
                  <a:pos x="0" y="49"/>
                </a:cxn>
                <a:cxn ang="0">
                  <a:pos x="0" y="24"/>
                </a:cxn>
                <a:cxn ang="0">
                  <a:pos x="27" y="0"/>
                </a:cxn>
              </a:cxnLst>
              <a:rect l="0" t="0" r="r" b="b"/>
              <a:pathLst>
                <a:path w="51" h="198">
                  <a:moveTo>
                    <a:pt x="51" y="198"/>
                  </a:moveTo>
                  <a:lnTo>
                    <a:pt x="27" y="198"/>
                  </a:lnTo>
                  <a:lnTo>
                    <a:pt x="27" y="173"/>
                  </a:lnTo>
                  <a:lnTo>
                    <a:pt x="0" y="173"/>
                  </a:lnTo>
                  <a:lnTo>
                    <a:pt x="0" y="148"/>
                  </a:lnTo>
                  <a:lnTo>
                    <a:pt x="0" y="124"/>
                  </a:lnTo>
                  <a:lnTo>
                    <a:pt x="0" y="99"/>
                  </a:lnTo>
                  <a:lnTo>
                    <a:pt x="0" y="74"/>
                  </a:lnTo>
                  <a:lnTo>
                    <a:pt x="0" y="49"/>
                  </a:lnTo>
                  <a:lnTo>
                    <a:pt x="0" y="24"/>
                  </a:lnTo>
                  <a:lnTo>
                    <a:pt x="27" y="0"/>
                  </a:lnTo>
                </a:path>
              </a:pathLst>
            </a:custGeom>
            <a:noFill/>
            <a:ln w="3175">
              <a:solidFill>
                <a:srgbClr val="1DB2FB"/>
              </a:solidFill>
              <a:prstDash val="solid"/>
              <a:round/>
              <a:headEnd/>
              <a:tailEnd/>
            </a:ln>
          </p:spPr>
          <p:txBody>
            <a:bodyPr/>
            <a:lstStyle/>
            <a:p>
              <a:endParaRPr lang="en-US" dirty="0"/>
            </a:p>
          </p:txBody>
        </p:sp>
        <p:sp>
          <p:nvSpPr>
            <p:cNvPr id="647375" name="Freeform 207"/>
            <p:cNvSpPr>
              <a:spLocks/>
            </p:cNvSpPr>
            <p:nvPr/>
          </p:nvSpPr>
          <p:spPr bwMode="auto">
            <a:xfrm>
              <a:off x="3993" y="1685"/>
              <a:ext cx="12" cy="7"/>
            </a:xfrm>
            <a:custGeom>
              <a:avLst/>
              <a:gdLst/>
              <a:ahLst/>
              <a:cxnLst>
                <a:cxn ang="0">
                  <a:pos x="0" y="25"/>
                </a:cxn>
                <a:cxn ang="0">
                  <a:pos x="25" y="0"/>
                </a:cxn>
                <a:cxn ang="0">
                  <a:pos x="49" y="0"/>
                </a:cxn>
              </a:cxnLst>
              <a:rect l="0" t="0" r="r" b="b"/>
              <a:pathLst>
                <a:path w="49" h="25">
                  <a:moveTo>
                    <a:pt x="0" y="25"/>
                  </a:moveTo>
                  <a:lnTo>
                    <a:pt x="25" y="0"/>
                  </a:lnTo>
                  <a:lnTo>
                    <a:pt x="49" y="0"/>
                  </a:lnTo>
                </a:path>
              </a:pathLst>
            </a:custGeom>
            <a:noFill/>
            <a:ln w="3175">
              <a:solidFill>
                <a:srgbClr val="1DB2FB"/>
              </a:solidFill>
              <a:prstDash val="solid"/>
              <a:round/>
              <a:headEnd/>
              <a:tailEnd/>
            </a:ln>
          </p:spPr>
          <p:txBody>
            <a:bodyPr/>
            <a:lstStyle/>
            <a:p>
              <a:endParaRPr lang="en-US" dirty="0"/>
            </a:p>
          </p:txBody>
        </p:sp>
        <p:sp>
          <p:nvSpPr>
            <p:cNvPr id="647376" name="Freeform 208"/>
            <p:cNvSpPr>
              <a:spLocks/>
            </p:cNvSpPr>
            <p:nvPr/>
          </p:nvSpPr>
          <p:spPr bwMode="auto">
            <a:xfrm>
              <a:off x="3517" y="1649"/>
              <a:ext cx="43" cy="43"/>
            </a:xfrm>
            <a:custGeom>
              <a:avLst/>
              <a:gdLst/>
              <a:ahLst/>
              <a:cxnLst>
                <a:cxn ang="0">
                  <a:pos x="0" y="173"/>
                </a:cxn>
                <a:cxn ang="0">
                  <a:pos x="25" y="173"/>
                </a:cxn>
                <a:cxn ang="0">
                  <a:pos x="25" y="148"/>
                </a:cxn>
                <a:cxn ang="0">
                  <a:pos x="25" y="124"/>
                </a:cxn>
                <a:cxn ang="0">
                  <a:pos x="49" y="124"/>
                </a:cxn>
                <a:cxn ang="0">
                  <a:pos x="49" y="99"/>
                </a:cxn>
                <a:cxn ang="0">
                  <a:pos x="74" y="74"/>
                </a:cxn>
                <a:cxn ang="0">
                  <a:pos x="74" y="49"/>
                </a:cxn>
                <a:cxn ang="0">
                  <a:pos x="98" y="49"/>
                </a:cxn>
                <a:cxn ang="0">
                  <a:pos x="98" y="24"/>
                </a:cxn>
                <a:cxn ang="0">
                  <a:pos x="123" y="24"/>
                </a:cxn>
                <a:cxn ang="0">
                  <a:pos x="123" y="0"/>
                </a:cxn>
                <a:cxn ang="0">
                  <a:pos x="147" y="0"/>
                </a:cxn>
                <a:cxn ang="0">
                  <a:pos x="172" y="0"/>
                </a:cxn>
              </a:cxnLst>
              <a:rect l="0" t="0" r="r" b="b"/>
              <a:pathLst>
                <a:path w="172" h="173">
                  <a:moveTo>
                    <a:pt x="0" y="173"/>
                  </a:moveTo>
                  <a:lnTo>
                    <a:pt x="25" y="173"/>
                  </a:lnTo>
                  <a:lnTo>
                    <a:pt x="25" y="148"/>
                  </a:lnTo>
                  <a:lnTo>
                    <a:pt x="25" y="124"/>
                  </a:lnTo>
                  <a:lnTo>
                    <a:pt x="49" y="124"/>
                  </a:lnTo>
                  <a:lnTo>
                    <a:pt x="49" y="99"/>
                  </a:lnTo>
                  <a:lnTo>
                    <a:pt x="74" y="74"/>
                  </a:lnTo>
                  <a:lnTo>
                    <a:pt x="74" y="49"/>
                  </a:lnTo>
                  <a:lnTo>
                    <a:pt x="98" y="49"/>
                  </a:lnTo>
                  <a:lnTo>
                    <a:pt x="98" y="24"/>
                  </a:lnTo>
                  <a:lnTo>
                    <a:pt x="123" y="24"/>
                  </a:lnTo>
                  <a:lnTo>
                    <a:pt x="123" y="0"/>
                  </a:lnTo>
                  <a:lnTo>
                    <a:pt x="147" y="0"/>
                  </a:lnTo>
                  <a:lnTo>
                    <a:pt x="172" y="0"/>
                  </a:lnTo>
                </a:path>
              </a:pathLst>
            </a:custGeom>
            <a:noFill/>
            <a:ln w="3175">
              <a:solidFill>
                <a:srgbClr val="1DB2FB"/>
              </a:solidFill>
              <a:prstDash val="solid"/>
              <a:round/>
              <a:headEnd/>
              <a:tailEnd/>
            </a:ln>
          </p:spPr>
          <p:txBody>
            <a:bodyPr/>
            <a:lstStyle/>
            <a:p>
              <a:endParaRPr lang="en-US" dirty="0"/>
            </a:p>
          </p:txBody>
        </p:sp>
        <p:sp>
          <p:nvSpPr>
            <p:cNvPr id="647377" name="Line 209"/>
            <p:cNvSpPr>
              <a:spLocks noChangeShapeType="1"/>
            </p:cNvSpPr>
            <p:nvPr/>
          </p:nvSpPr>
          <p:spPr bwMode="auto">
            <a:xfrm flipH="1" flipV="1">
              <a:off x="4289" y="1685"/>
              <a:ext cx="6" cy="7"/>
            </a:xfrm>
            <a:prstGeom prst="line">
              <a:avLst/>
            </a:prstGeom>
            <a:noFill/>
            <a:ln w="3175">
              <a:solidFill>
                <a:srgbClr val="1DB2FB"/>
              </a:solidFill>
              <a:round/>
              <a:headEnd/>
              <a:tailEnd/>
            </a:ln>
          </p:spPr>
          <p:txBody>
            <a:bodyPr/>
            <a:lstStyle/>
            <a:p>
              <a:endParaRPr lang="en-US" dirty="0"/>
            </a:p>
          </p:txBody>
        </p:sp>
        <p:sp>
          <p:nvSpPr>
            <p:cNvPr id="647378" name="Freeform 210"/>
            <p:cNvSpPr>
              <a:spLocks/>
            </p:cNvSpPr>
            <p:nvPr/>
          </p:nvSpPr>
          <p:spPr bwMode="auto">
            <a:xfrm>
              <a:off x="4005" y="1679"/>
              <a:ext cx="31" cy="6"/>
            </a:xfrm>
            <a:custGeom>
              <a:avLst/>
              <a:gdLst/>
              <a:ahLst/>
              <a:cxnLst>
                <a:cxn ang="0">
                  <a:pos x="0" y="24"/>
                </a:cxn>
                <a:cxn ang="0">
                  <a:pos x="25" y="24"/>
                </a:cxn>
                <a:cxn ang="0">
                  <a:pos x="25" y="0"/>
                </a:cxn>
                <a:cxn ang="0">
                  <a:pos x="49" y="0"/>
                </a:cxn>
                <a:cxn ang="0">
                  <a:pos x="75" y="0"/>
                </a:cxn>
                <a:cxn ang="0">
                  <a:pos x="75" y="24"/>
                </a:cxn>
                <a:cxn ang="0">
                  <a:pos x="99" y="24"/>
                </a:cxn>
                <a:cxn ang="0">
                  <a:pos x="99" y="0"/>
                </a:cxn>
                <a:cxn ang="0">
                  <a:pos x="124" y="0"/>
                </a:cxn>
              </a:cxnLst>
              <a:rect l="0" t="0" r="r" b="b"/>
              <a:pathLst>
                <a:path w="124" h="24">
                  <a:moveTo>
                    <a:pt x="0" y="24"/>
                  </a:moveTo>
                  <a:lnTo>
                    <a:pt x="25" y="24"/>
                  </a:lnTo>
                  <a:lnTo>
                    <a:pt x="25" y="0"/>
                  </a:lnTo>
                  <a:lnTo>
                    <a:pt x="49" y="0"/>
                  </a:lnTo>
                  <a:lnTo>
                    <a:pt x="75" y="0"/>
                  </a:lnTo>
                  <a:lnTo>
                    <a:pt x="75" y="24"/>
                  </a:lnTo>
                  <a:lnTo>
                    <a:pt x="99" y="24"/>
                  </a:lnTo>
                  <a:lnTo>
                    <a:pt x="99" y="0"/>
                  </a:lnTo>
                  <a:lnTo>
                    <a:pt x="124" y="0"/>
                  </a:lnTo>
                </a:path>
              </a:pathLst>
            </a:custGeom>
            <a:noFill/>
            <a:ln w="3175">
              <a:solidFill>
                <a:srgbClr val="1DB2FB"/>
              </a:solidFill>
              <a:prstDash val="solid"/>
              <a:round/>
              <a:headEnd/>
              <a:tailEnd/>
            </a:ln>
          </p:spPr>
          <p:txBody>
            <a:bodyPr/>
            <a:lstStyle/>
            <a:p>
              <a:endParaRPr lang="en-US" dirty="0"/>
            </a:p>
          </p:txBody>
        </p:sp>
        <p:sp>
          <p:nvSpPr>
            <p:cNvPr id="647379" name="Freeform 211"/>
            <p:cNvSpPr>
              <a:spLocks/>
            </p:cNvSpPr>
            <p:nvPr/>
          </p:nvSpPr>
          <p:spPr bwMode="auto">
            <a:xfrm>
              <a:off x="4234" y="1667"/>
              <a:ext cx="55" cy="18"/>
            </a:xfrm>
            <a:custGeom>
              <a:avLst/>
              <a:gdLst/>
              <a:ahLst/>
              <a:cxnLst>
                <a:cxn ang="0">
                  <a:pos x="222" y="74"/>
                </a:cxn>
                <a:cxn ang="0">
                  <a:pos x="198" y="74"/>
                </a:cxn>
                <a:cxn ang="0">
                  <a:pos x="173" y="74"/>
                </a:cxn>
                <a:cxn ang="0">
                  <a:pos x="173" y="50"/>
                </a:cxn>
                <a:cxn ang="0">
                  <a:pos x="149" y="50"/>
                </a:cxn>
                <a:cxn ang="0">
                  <a:pos x="149" y="25"/>
                </a:cxn>
                <a:cxn ang="0">
                  <a:pos x="124" y="25"/>
                </a:cxn>
                <a:cxn ang="0">
                  <a:pos x="124" y="0"/>
                </a:cxn>
                <a:cxn ang="0">
                  <a:pos x="100" y="0"/>
                </a:cxn>
                <a:cxn ang="0">
                  <a:pos x="74" y="0"/>
                </a:cxn>
                <a:cxn ang="0">
                  <a:pos x="49" y="0"/>
                </a:cxn>
                <a:cxn ang="0">
                  <a:pos x="25" y="25"/>
                </a:cxn>
                <a:cxn ang="0">
                  <a:pos x="0" y="0"/>
                </a:cxn>
              </a:cxnLst>
              <a:rect l="0" t="0" r="r" b="b"/>
              <a:pathLst>
                <a:path w="222" h="74">
                  <a:moveTo>
                    <a:pt x="222" y="74"/>
                  </a:moveTo>
                  <a:lnTo>
                    <a:pt x="198" y="74"/>
                  </a:lnTo>
                  <a:lnTo>
                    <a:pt x="173" y="74"/>
                  </a:lnTo>
                  <a:lnTo>
                    <a:pt x="173" y="50"/>
                  </a:lnTo>
                  <a:lnTo>
                    <a:pt x="149" y="50"/>
                  </a:lnTo>
                  <a:lnTo>
                    <a:pt x="149" y="25"/>
                  </a:lnTo>
                  <a:lnTo>
                    <a:pt x="124" y="25"/>
                  </a:lnTo>
                  <a:lnTo>
                    <a:pt x="124" y="0"/>
                  </a:lnTo>
                  <a:lnTo>
                    <a:pt x="100" y="0"/>
                  </a:lnTo>
                  <a:lnTo>
                    <a:pt x="74" y="0"/>
                  </a:lnTo>
                  <a:lnTo>
                    <a:pt x="49" y="0"/>
                  </a:ln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380" name="Freeform 212"/>
            <p:cNvSpPr>
              <a:spLocks/>
            </p:cNvSpPr>
            <p:nvPr/>
          </p:nvSpPr>
          <p:spPr bwMode="auto">
            <a:xfrm>
              <a:off x="4036" y="1673"/>
              <a:ext cx="6" cy="6"/>
            </a:xfrm>
            <a:custGeom>
              <a:avLst/>
              <a:gdLst/>
              <a:ahLst/>
              <a:cxnLst>
                <a:cxn ang="0">
                  <a:pos x="0" y="25"/>
                </a:cxn>
                <a:cxn ang="0">
                  <a:pos x="25" y="25"/>
                </a:cxn>
                <a:cxn ang="0">
                  <a:pos x="25" y="0"/>
                </a:cxn>
              </a:cxnLst>
              <a:rect l="0" t="0" r="r" b="b"/>
              <a:pathLst>
                <a:path w="25" h="25">
                  <a:moveTo>
                    <a:pt x="0" y="25"/>
                  </a:moveTo>
                  <a:lnTo>
                    <a:pt x="25" y="25"/>
                  </a:lnTo>
                  <a:lnTo>
                    <a:pt x="25" y="0"/>
                  </a:lnTo>
                </a:path>
              </a:pathLst>
            </a:custGeom>
            <a:noFill/>
            <a:ln w="3175">
              <a:solidFill>
                <a:srgbClr val="1DB2FB"/>
              </a:solidFill>
              <a:prstDash val="solid"/>
              <a:round/>
              <a:headEnd/>
              <a:tailEnd/>
            </a:ln>
          </p:spPr>
          <p:txBody>
            <a:bodyPr/>
            <a:lstStyle/>
            <a:p>
              <a:endParaRPr lang="en-US" dirty="0"/>
            </a:p>
          </p:txBody>
        </p:sp>
        <p:sp>
          <p:nvSpPr>
            <p:cNvPr id="647381" name="Freeform 213"/>
            <p:cNvSpPr>
              <a:spLocks/>
            </p:cNvSpPr>
            <p:nvPr/>
          </p:nvSpPr>
          <p:spPr bwMode="auto">
            <a:xfrm>
              <a:off x="3104" y="1667"/>
              <a:ext cx="6" cy="12"/>
            </a:xfrm>
            <a:custGeom>
              <a:avLst/>
              <a:gdLst/>
              <a:ahLst/>
              <a:cxnLst>
                <a:cxn ang="0">
                  <a:pos x="0" y="50"/>
                </a:cxn>
                <a:cxn ang="0">
                  <a:pos x="0" y="25"/>
                </a:cxn>
                <a:cxn ang="0">
                  <a:pos x="24" y="25"/>
                </a:cxn>
                <a:cxn ang="0">
                  <a:pos x="24" y="0"/>
                </a:cxn>
              </a:cxnLst>
              <a:rect l="0" t="0" r="r" b="b"/>
              <a:pathLst>
                <a:path w="24" h="50">
                  <a:moveTo>
                    <a:pt x="0" y="50"/>
                  </a:moveTo>
                  <a:lnTo>
                    <a:pt x="0" y="25"/>
                  </a:lnTo>
                  <a:lnTo>
                    <a:pt x="24" y="25"/>
                  </a:lnTo>
                  <a:lnTo>
                    <a:pt x="24" y="0"/>
                  </a:lnTo>
                </a:path>
              </a:pathLst>
            </a:custGeom>
            <a:noFill/>
            <a:ln w="3175">
              <a:solidFill>
                <a:srgbClr val="1DB2FB"/>
              </a:solidFill>
              <a:prstDash val="solid"/>
              <a:round/>
              <a:headEnd/>
              <a:tailEnd/>
            </a:ln>
          </p:spPr>
          <p:txBody>
            <a:bodyPr/>
            <a:lstStyle/>
            <a:p>
              <a:endParaRPr lang="en-US" dirty="0"/>
            </a:p>
          </p:txBody>
        </p:sp>
        <p:sp>
          <p:nvSpPr>
            <p:cNvPr id="647382" name="Freeform 214"/>
            <p:cNvSpPr>
              <a:spLocks/>
            </p:cNvSpPr>
            <p:nvPr/>
          </p:nvSpPr>
          <p:spPr bwMode="auto">
            <a:xfrm>
              <a:off x="4042" y="1661"/>
              <a:ext cx="19" cy="12"/>
            </a:xfrm>
            <a:custGeom>
              <a:avLst/>
              <a:gdLst/>
              <a:ahLst/>
              <a:cxnLst>
                <a:cxn ang="0">
                  <a:pos x="0" y="50"/>
                </a:cxn>
                <a:cxn ang="0">
                  <a:pos x="24" y="50"/>
                </a:cxn>
                <a:cxn ang="0">
                  <a:pos x="49" y="50"/>
                </a:cxn>
                <a:cxn ang="0">
                  <a:pos x="49" y="25"/>
                </a:cxn>
                <a:cxn ang="0">
                  <a:pos x="73" y="25"/>
                </a:cxn>
                <a:cxn ang="0">
                  <a:pos x="73" y="0"/>
                </a:cxn>
              </a:cxnLst>
              <a:rect l="0" t="0" r="r" b="b"/>
              <a:pathLst>
                <a:path w="73" h="50">
                  <a:moveTo>
                    <a:pt x="0" y="50"/>
                  </a:moveTo>
                  <a:lnTo>
                    <a:pt x="24" y="50"/>
                  </a:lnTo>
                  <a:lnTo>
                    <a:pt x="49" y="50"/>
                  </a:lnTo>
                  <a:lnTo>
                    <a:pt x="49" y="25"/>
                  </a:lnTo>
                  <a:lnTo>
                    <a:pt x="73" y="25"/>
                  </a:lnTo>
                  <a:lnTo>
                    <a:pt x="73" y="0"/>
                  </a:lnTo>
                </a:path>
              </a:pathLst>
            </a:custGeom>
            <a:noFill/>
            <a:ln w="3175">
              <a:solidFill>
                <a:srgbClr val="1DB2FB"/>
              </a:solidFill>
              <a:prstDash val="solid"/>
              <a:round/>
              <a:headEnd/>
              <a:tailEnd/>
            </a:ln>
          </p:spPr>
          <p:txBody>
            <a:bodyPr/>
            <a:lstStyle/>
            <a:p>
              <a:endParaRPr lang="en-US" dirty="0"/>
            </a:p>
          </p:txBody>
        </p:sp>
        <p:sp>
          <p:nvSpPr>
            <p:cNvPr id="647383" name="Freeform 215"/>
            <p:cNvSpPr>
              <a:spLocks/>
            </p:cNvSpPr>
            <p:nvPr/>
          </p:nvSpPr>
          <p:spPr bwMode="auto">
            <a:xfrm>
              <a:off x="4197" y="1661"/>
              <a:ext cx="37" cy="6"/>
            </a:xfrm>
            <a:custGeom>
              <a:avLst/>
              <a:gdLst/>
              <a:ahLst/>
              <a:cxnLst>
                <a:cxn ang="0">
                  <a:pos x="147" y="25"/>
                </a:cxn>
                <a:cxn ang="0">
                  <a:pos x="123" y="25"/>
                </a:cxn>
                <a:cxn ang="0">
                  <a:pos x="123" y="0"/>
                </a:cxn>
                <a:cxn ang="0">
                  <a:pos x="98" y="25"/>
                </a:cxn>
                <a:cxn ang="0">
                  <a:pos x="98" y="0"/>
                </a:cxn>
                <a:cxn ang="0">
                  <a:pos x="74" y="25"/>
                </a:cxn>
                <a:cxn ang="0">
                  <a:pos x="49" y="25"/>
                </a:cxn>
                <a:cxn ang="0">
                  <a:pos x="24" y="0"/>
                </a:cxn>
                <a:cxn ang="0">
                  <a:pos x="0" y="0"/>
                </a:cxn>
              </a:cxnLst>
              <a:rect l="0" t="0" r="r" b="b"/>
              <a:pathLst>
                <a:path w="147" h="25">
                  <a:moveTo>
                    <a:pt x="147" y="25"/>
                  </a:moveTo>
                  <a:lnTo>
                    <a:pt x="123" y="25"/>
                  </a:lnTo>
                  <a:lnTo>
                    <a:pt x="123" y="0"/>
                  </a:lnTo>
                  <a:lnTo>
                    <a:pt x="98" y="25"/>
                  </a:lnTo>
                  <a:lnTo>
                    <a:pt x="98" y="0"/>
                  </a:lnTo>
                  <a:lnTo>
                    <a:pt x="74" y="25"/>
                  </a:lnTo>
                  <a:lnTo>
                    <a:pt x="49"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384" name="Line 216"/>
            <p:cNvSpPr>
              <a:spLocks noChangeShapeType="1"/>
            </p:cNvSpPr>
            <p:nvPr/>
          </p:nvSpPr>
          <p:spPr bwMode="auto">
            <a:xfrm flipH="1">
              <a:off x="4153" y="1667"/>
              <a:ext cx="6" cy="1"/>
            </a:xfrm>
            <a:prstGeom prst="line">
              <a:avLst/>
            </a:prstGeom>
            <a:noFill/>
            <a:ln w="3175">
              <a:solidFill>
                <a:srgbClr val="1DB2FB"/>
              </a:solidFill>
              <a:round/>
              <a:headEnd/>
              <a:tailEnd/>
            </a:ln>
          </p:spPr>
          <p:txBody>
            <a:bodyPr/>
            <a:lstStyle/>
            <a:p>
              <a:endParaRPr lang="en-US" dirty="0"/>
            </a:p>
          </p:txBody>
        </p:sp>
        <p:sp>
          <p:nvSpPr>
            <p:cNvPr id="647385" name="Line 217"/>
            <p:cNvSpPr>
              <a:spLocks noChangeShapeType="1"/>
            </p:cNvSpPr>
            <p:nvPr/>
          </p:nvSpPr>
          <p:spPr bwMode="auto">
            <a:xfrm>
              <a:off x="4159" y="1667"/>
              <a:ext cx="7" cy="1"/>
            </a:xfrm>
            <a:prstGeom prst="line">
              <a:avLst/>
            </a:prstGeom>
            <a:noFill/>
            <a:ln w="3175">
              <a:solidFill>
                <a:srgbClr val="1DB2FB"/>
              </a:solidFill>
              <a:round/>
              <a:headEnd/>
              <a:tailEnd/>
            </a:ln>
          </p:spPr>
          <p:txBody>
            <a:bodyPr/>
            <a:lstStyle/>
            <a:p>
              <a:endParaRPr lang="en-US" dirty="0"/>
            </a:p>
          </p:txBody>
        </p:sp>
        <p:sp>
          <p:nvSpPr>
            <p:cNvPr id="647386" name="Freeform 218"/>
            <p:cNvSpPr>
              <a:spLocks/>
            </p:cNvSpPr>
            <p:nvPr/>
          </p:nvSpPr>
          <p:spPr bwMode="auto">
            <a:xfrm>
              <a:off x="4110" y="1655"/>
              <a:ext cx="43" cy="12"/>
            </a:xfrm>
            <a:custGeom>
              <a:avLst/>
              <a:gdLst/>
              <a:ahLst/>
              <a:cxnLst>
                <a:cxn ang="0">
                  <a:pos x="174" y="50"/>
                </a:cxn>
                <a:cxn ang="0">
                  <a:pos x="148" y="50"/>
                </a:cxn>
                <a:cxn ang="0">
                  <a:pos x="124" y="50"/>
                </a:cxn>
                <a:cxn ang="0">
                  <a:pos x="124" y="25"/>
                </a:cxn>
                <a:cxn ang="0">
                  <a:pos x="98" y="25"/>
                </a:cxn>
                <a:cxn ang="0">
                  <a:pos x="98" y="0"/>
                </a:cxn>
                <a:cxn ang="0">
                  <a:pos x="74" y="0"/>
                </a:cxn>
                <a:cxn ang="0">
                  <a:pos x="49" y="0"/>
                </a:cxn>
                <a:cxn ang="0">
                  <a:pos x="24" y="0"/>
                </a:cxn>
                <a:cxn ang="0">
                  <a:pos x="0" y="0"/>
                </a:cxn>
              </a:cxnLst>
              <a:rect l="0" t="0" r="r" b="b"/>
              <a:pathLst>
                <a:path w="174" h="50">
                  <a:moveTo>
                    <a:pt x="174" y="50"/>
                  </a:moveTo>
                  <a:lnTo>
                    <a:pt x="148" y="50"/>
                  </a:lnTo>
                  <a:lnTo>
                    <a:pt x="124" y="50"/>
                  </a:lnTo>
                  <a:lnTo>
                    <a:pt x="124" y="25"/>
                  </a:lnTo>
                  <a:lnTo>
                    <a:pt x="98" y="25"/>
                  </a:lnTo>
                  <a:lnTo>
                    <a:pt x="98" y="0"/>
                  </a:lnTo>
                  <a:lnTo>
                    <a:pt x="74" y="0"/>
                  </a:ln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387" name="Freeform 219"/>
            <p:cNvSpPr>
              <a:spLocks/>
            </p:cNvSpPr>
            <p:nvPr/>
          </p:nvSpPr>
          <p:spPr bwMode="auto">
            <a:xfrm>
              <a:off x="3110" y="1649"/>
              <a:ext cx="25" cy="18"/>
            </a:xfrm>
            <a:custGeom>
              <a:avLst/>
              <a:gdLst/>
              <a:ahLst/>
              <a:cxnLst>
                <a:cxn ang="0">
                  <a:pos x="0" y="74"/>
                </a:cxn>
                <a:cxn ang="0">
                  <a:pos x="25" y="74"/>
                </a:cxn>
                <a:cxn ang="0">
                  <a:pos x="25" y="49"/>
                </a:cxn>
                <a:cxn ang="0">
                  <a:pos x="49" y="49"/>
                </a:cxn>
                <a:cxn ang="0">
                  <a:pos x="74" y="24"/>
                </a:cxn>
                <a:cxn ang="0">
                  <a:pos x="99" y="24"/>
                </a:cxn>
                <a:cxn ang="0">
                  <a:pos x="99" y="0"/>
                </a:cxn>
              </a:cxnLst>
              <a:rect l="0" t="0" r="r" b="b"/>
              <a:pathLst>
                <a:path w="99" h="74">
                  <a:moveTo>
                    <a:pt x="0" y="74"/>
                  </a:moveTo>
                  <a:lnTo>
                    <a:pt x="25" y="74"/>
                  </a:lnTo>
                  <a:lnTo>
                    <a:pt x="25" y="49"/>
                  </a:lnTo>
                  <a:lnTo>
                    <a:pt x="49" y="49"/>
                  </a:lnTo>
                  <a:lnTo>
                    <a:pt x="74" y="24"/>
                  </a:lnTo>
                  <a:lnTo>
                    <a:pt x="99" y="24"/>
                  </a:lnTo>
                  <a:lnTo>
                    <a:pt x="99" y="0"/>
                  </a:lnTo>
                </a:path>
              </a:pathLst>
            </a:custGeom>
            <a:noFill/>
            <a:ln w="3175">
              <a:solidFill>
                <a:srgbClr val="1DB2FB"/>
              </a:solidFill>
              <a:prstDash val="solid"/>
              <a:round/>
              <a:headEnd/>
              <a:tailEnd/>
            </a:ln>
          </p:spPr>
          <p:txBody>
            <a:bodyPr/>
            <a:lstStyle/>
            <a:p>
              <a:endParaRPr lang="en-US" dirty="0"/>
            </a:p>
          </p:txBody>
        </p:sp>
        <p:sp>
          <p:nvSpPr>
            <p:cNvPr id="647388" name="Freeform 220"/>
            <p:cNvSpPr>
              <a:spLocks/>
            </p:cNvSpPr>
            <p:nvPr/>
          </p:nvSpPr>
          <p:spPr bwMode="auto">
            <a:xfrm>
              <a:off x="4166" y="1661"/>
              <a:ext cx="24" cy="6"/>
            </a:xfrm>
            <a:custGeom>
              <a:avLst/>
              <a:gdLst/>
              <a:ahLst/>
              <a:cxnLst>
                <a:cxn ang="0">
                  <a:pos x="0" y="25"/>
                </a:cxn>
                <a:cxn ang="0">
                  <a:pos x="25" y="25"/>
                </a:cxn>
                <a:cxn ang="0">
                  <a:pos x="49" y="25"/>
                </a:cxn>
                <a:cxn ang="0">
                  <a:pos x="74" y="25"/>
                </a:cxn>
                <a:cxn ang="0">
                  <a:pos x="74" y="0"/>
                </a:cxn>
                <a:cxn ang="0">
                  <a:pos x="98" y="0"/>
                </a:cxn>
              </a:cxnLst>
              <a:rect l="0" t="0" r="r" b="b"/>
              <a:pathLst>
                <a:path w="98" h="25">
                  <a:moveTo>
                    <a:pt x="0" y="25"/>
                  </a:moveTo>
                  <a:lnTo>
                    <a:pt x="25" y="25"/>
                  </a:lnTo>
                  <a:lnTo>
                    <a:pt x="49" y="25"/>
                  </a:lnTo>
                  <a:lnTo>
                    <a:pt x="74" y="25"/>
                  </a:lnTo>
                  <a:lnTo>
                    <a:pt x="74" y="0"/>
                  </a:lnTo>
                  <a:lnTo>
                    <a:pt x="98" y="0"/>
                  </a:lnTo>
                </a:path>
              </a:pathLst>
            </a:custGeom>
            <a:noFill/>
            <a:ln w="3175">
              <a:solidFill>
                <a:srgbClr val="1DB2FB"/>
              </a:solidFill>
              <a:prstDash val="solid"/>
              <a:round/>
              <a:headEnd/>
              <a:tailEnd/>
            </a:ln>
          </p:spPr>
          <p:txBody>
            <a:bodyPr/>
            <a:lstStyle/>
            <a:p>
              <a:endParaRPr lang="en-US" dirty="0"/>
            </a:p>
          </p:txBody>
        </p:sp>
        <p:sp>
          <p:nvSpPr>
            <p:cNvPr id="647389" name="Freeform 221"/>
            <p:cNvSpPr>
              <a:spLocks/>
            </p:cNvSpPr>
            <p:nvPr/>
          </p:nvSpPr>
          <p:spPr bwMode="auto">
            <a:xfrm>
              <a:off x="3054" y="1574"/>
              <a:ext cx="37" cy="93"/>
            </a:xfrm>
            <a:custGeom>
              <a:avLst/>
              <a:gdLst/>
              <a:ahLst/>
              <a:cxnLst>
                <a:cxn ang="0">
                  <a:pos x="124" y="370"/>
                </a:cxn>
                <a:cxn ang="0">
                  <a:pos x="124" y="345"/>
                </a:cxn>
                <a:cxn ang="0">
                  <a:pos x="149" y="320"/>
                </a:cxn>
                <a:cxn ang="0">
                  <a:pos x="124" y="320"/>
                </a:cxn>
                <a:cxn ang="0">
                  <a:pos x="124" y="296"/>
                </a:cxn>
                <a:cxn ang="0">
                  <a:pos x="124" y="271"/>
                </a:cxn>
                <a:cxn ang="0">
                  <a:pos x="124" y="247"/>
                </a:cxn>
                <a:cxn ang="0">
                  <a:pos x="99" y="247"/>
                </a:cxn>
                <a:cxn ang="0">
                  <a:pos x="99" y="222"/>
                </a:cxn>
                <a:cxn ang="0">
                  <a:pos x="99" y="198"/>
                </a:cxn>
                <a:cxn ang="0">
                  <a:pos x="99" y="173"/>
                </a:cxn>
                <a:cxn ang="0">
                  <a:pos x="75" y="173"/>
                </a:cxn>
                <a:cxn ang="0">
                  <a:pos x="75" y="148"/>
                </a:cxn>
                <a:cxn ang="0">
                  <a:pos x="75" y="123"/>
                </a:cxn>
                <a:cxn ang="0">
                  <a:pos x="75" y="98"/>
                </a:cxn>
                <a:cxn ang="0">
                  <a:pos x="75" y="74"/>
                </a:cxn>
                <a:cxn ang="0">
                  <a:pos x="50" y="74"/>
                </a:cxn>
                <a:cxn ang="0">
                  <a:pos x="50" y="49"/>
                </a:cxn>
                <a:cxn ang="0">
                  <a:pos x="26" y="49"/>
                </a:cxn>
                <a:cxn ang="0">
                  <a:pos x="0" y="24"/>
                </a:cxn>
                <a:cxn ang="0">
                  <a:pos x="0" y="0"/>
                </a:cxn>
              </a:cxnLst>
              <a:rect l="0" t="0" r="r" b="b"/>
              <a:pathLst>
                <a:path w="149" h="370">
                  <a:moveTo>
                    <a:pt x="124" y="370"/>
                  </a:moveTo>
                  <a:lnTo>
                    <a:pt x="124" y="345"/>
                  </a:lnTo>
                  <a:lnTo>
                    <a:pt x="149" y="320"/>
                  </a:lnTo>
                  <a:lnTo>
                    <a:pt x="124" y="320"/>
                  </a:lnTo>
                  <a:lnTo>
                    <a:pt x="124" y="296"/>
                  </a:lnTo>
                  <a:lnTo>
                    <a:pt x="124" y="271"/>
                  </a:lnTo>
                  <a:lnTo>
                    <a:pt x="124" y="247"/>
                  </a:lnTo>
                  <a:lnTo>
                    <a:pt x="99" y="247"/>
                  </a:lnTo>
                  <a:lnTo>
                    <a:pt x="99" y="222"/>
                  </a:lnTo>
                  <a:lnTo>
                    <a:pt x="99" y="198"/>
                  </a:lnTo>
                  <a:lnTo>
                    <a:pt x="99" y="173"/>
                  </a:lnTo>
                  <a:lnTo>
                    <a:pt x="75" y="173"/>
                  </a:lnTo>
                  <a:lnTo>
                    <a:pt x="75" y="148"/>
                  </a:lnTo>
                  <a:lnTo>
                    <a:pt x="75" y="123"/>
                  </a:lnTo>
                  <a:lnTo>
                    <a:pt x="75" y="98"/>
                  </a:lnTo>
                  <a:lnTo>
                    <a:pt x="75" y="74"/>
                  </a:lnTo>
                  <a:lnTo>
                    <a:pt x="50" y="74"/>
                  </a:lnTo>
                  <a:lnTo>
                    <a:pt x="50" y="49"/>
                  </a:lnTo>
                  <a:lnTo>
                    <a:pt x="26" y="49"/>
                  </a:lnTo>
                  <a:lnTo>
                    <a:pt x="0" y="24"/>
                  </a:lnTo>
                  <a:lnTo>
                    <a:pt x="0" y="0"/>
                  </a:lnTo>
                </a:path>
              </a:pathLst>
            </a:custGeom>
            <a:noFill/>
            <a:ln w="3175">
              <a:solidFill>
                <a:srgbClr val="1DB2FB"/>
              </a:solidFill>
              <a:prstDash val="solid"/>
              <a:round/>
              <a:headEnd/>
              <a:tailEnd/>
            </a:ln>
          </p:spPr>
          <p:txBody>
            <a:bodyPr/>
            <a:lstStyle/>
            <a:p>
              <a:endParaRPr lang="en-US" dirty="0"/>
            </a:p>
          </p:txBody>
        </p:sp>
      </p:grpSp>
      <p:sp>
        <p:nvSpPr>
          <p:cNvPr id="647390" name="Freeform 222"/>
          <p:cNvSpPr>
            <a:spLocks/>
          </p:cNvSpPr>
          <p:nvPr/>
        </p:nvSpPr>
        <p:spPr bwMode="auto">
          <a:xfrm>
            <a:off x="1735138" y="4879975"/>
            <a:ext cx="20637" cy="1588"/>
          </a:xfrm>
          <a:custGeom>
            <a:avLst/>
            <a:gdLst/>
            <a:ahLst/>
            <a:cxnLst>
              <a:cxn ang="0">
                <a:pos x="0" y="0"/>
              </a:cxn>
              <a:cxn ang="0">
                <a:pos x="25" y="0"/>
              </a:cxn>
              <a:cxn ang="0">
                <a:pos x="49" y="0"/>
              </a:cxn>
              <a:cxn ang="0">
                <a:pos x="25" y="0"/>
              </a:cxn>
              <a:cxn ang="0">
                <a:pos x="0" y="0"/>
              </a:cxn>
            </a:cxnLst>
            <a:rect l="0" t="0" r="r" b="b"/>
            <a:pathLst>
              <a:path w="49">
                <a:moveTo>
                  <a:pt x="0" y="0"/>
                </a:moveTo>
                <a:lnTo>
                  <a:pt x="25" y="0"/>
                </a:lnTo>
                <a:lnTo>
                  <a:pt x="49" y="0"/>
                </a:lnTo>
                <a:lnTo>
                  <a:pt x="25" y="0"/>
                </a:lnTo>
                <a:lnTo>
                  <a:pt x="0" y="0"/>
                </a:lnTo>
                <a:close/>
              </a:path>
            </a:pathLst>
          </a:custGeom>
          <a:noFill/>
          <a:ln w="3175">
            <a:solidFill>
              <a:srgbClr val="1DB2FB"/>
            </a:solidFill>
            <a:prstDash val="solid"/>
            <a:round/>
            <a:headEnd/>
            <a:tailEnd/>
          </a:ln>
        </p:spPr>
        <p:txBody>
          <a:bodyPr/>
          <a:lstStyle/>
          <a:p>
            <a:endParaRPr lang="en-US" dirty="0"/>
          </a:p>
        </p:txBody>
      </p:sp>
      <p:sp>
        <p:nvSpPr>
          <p:cNvPr id="647391" name="Freeform 223"/>
          <p:cNvSpPr>
            <a:spLocks/>
          </p:cNvSpPr>
          <p:nvPr/>
        </p:nvSpPr>
        <p:spPr bwMode="auto">
          <a:xfrm>
            <a:off x="1658938" y="4826000"/>
            <a:ext cx="9525" cy="9525"/>
          </a:xfrm>
          <a:custGeom>
            <a:avLst/>
            <a:gdLst/>
            <a:ahLst/>
            <a:cxnLst>
              <a:cxn ang="0">
                <a:pos x="24" y="0"/>
              </a:cxn>
              <a:cxn ang="0">
                <a:pos x="0" y="0"/>
              </a:cxn>
              <a:cxn ang="0">
                <a:pos x="0" y="24"/>
              </a:cxn>
              <a:cxn ang="0">
                <a:pos x="0" y="0"/>
              </a:cxn>
              <a:cxn ang="0">
                <a:pos x="24" y="0"/>
              </a:cxn>
            </a:cxnLst>
            <a:rect l="0" t="0" r="r" b="b"/>
            <a:pathLst>
              <a:path w="24" h="24">
                <a:moveTo>
                  <a:pt x="24" y="0"/>
                </a:moveTo>
                <a:lnTo>
                  <a:pt x="0" y="0"/>
                </a:lnTo>
                <a:lnTo>
                  <a:pt x="0" y="24"/>
                </a:lnTo>
                <a:lnTo>
                  <a:pt x="0" y="0"/>
                </a:lnTo>
                <a:lnTo>
                  <a:pt x="24" y="0"/>
                </a:lnTo>
                <a:close/>
              </a:path>
            </a:pathLst>
          </a:custGeom>
          <a:noFill/>
          <a:ln w="3175">
            <a:solidFill>
              <a:srgbClr val="1DB2FB"/>
            </a:solidFill>
            <a:prstDash val="solid"/>
            <a:round/>
            <a:headEnd/>
            <a:tailEnd/>
          </a:ln>
        </p:spPr>
        <p:txBody>
          <a:bodyPr/>
          <a:lstStyle/>
          <a:p>
            <a:endParaRPr lang="en-US" dirty="0"/>
          </a:p>
        </p:txBody>
      </p:sp>
      <p:sp>
        <p:nvSpPr>
          <p:cNvPr id="647392" name="Freeform 224"/>
          <p:cNvSpPr>
            <a:spLocks/>
          </p:cNvSpPr>
          <p:nvPr/>
        </p:nvSpPr>
        <p:spPr bwMode="auto">
          <a:xfrm>
            <a:off x="1619250" y="4852988"/>
            <a:ext cx="185738" cy="153987"/>
          </a:xfrm>
          <a:custGeom>
            <a:avLst/>
            <a:gdLst/>
            <a:ahLst/>
            <a:cxnLst>
              <a:cxn ang="0">
                <a:pos x="0" y="0"/>
              </a:cxn>
              <a:cxn ang="0">
                <a:pos x="75" y="25"/>
              </a:cxn>
              <a:cxn ang="0">
                <a:pos x="100" y="49"/>
              </a:cxn>
              <a:cxn ang="0">
                <a:pos x="100" y="25"/>
              </a:cxn>
              <a:cxn ang="0">
                <a:pos x="100" y="49"/>
              </a:cxn>
              <a:cxn ang="0">
                <a:pos x="124" y="49"/>
              </a:cxn>
              <a:cxn ang="0">
                <a:pos x="124" y="25"/>
              </a:cxn>
              <a:cxn ang="0">
                <a:pos x="124" y="49"/>
              </a:cxn>
              <a:cxn ang="0">
                <a:pos x="149" y="74"/>
              </a:cxn>
              <a:cxn ang="0">
                <a:pos x="173" y="99"/>
              </a:cxn>
              <a:cxn ang="0">
                <a:pos x="198" y="99"/>
              </a:cxn>
              <a:cxn ang="0">
                <a:pos x="198" y="123"/>
              </a:cxn>
              <a:cxn ang="0">
                <a:pos x="223" y="123"/>
              </a:cxn>
              <a:cxn ang="0">
                <a:pos x="272" y="148"/>
              </a:cxn>
              <a:cxn ang="0">
                <a:pos x="247" y="148"/>
              </a:cxn>
              <a:cxn ang="0">
                <a:pos x="247" y="173"/>
              </a:cxn>
              <a:cxn ang="0">
                <a:pos x="247" y="198"/>
              </a:cxn>
              <a:cxn ang="0">
                <a:pos x="297" y="222"/>
              </a:cxn>
              <a:cxn ang="0">
                <a:pos x="297" y="248"/>
              </a:cxn>
              <a:cxn ang="0">
                <a:pos x="322" y="248"/>
              </a:cxn>
              <a:cxn ang="0">
                <a:pos x="322" y="222"/>
              </a:cxn>
              <a:cxn ang="0">
                <a:pos x="297" y="222"/>
              </a:cxn>
              <a:cxn ang="0">
                <a:pos x="322" y="222"/>
              </a:cxn>
              <a:cxn ang="0">
                <a:pos x="322" y="248"/>
              </a:cxn>
              <a:cxn ang="0">
                <a:pos x="346" y="248"/>
              </a:cxn>
              <a:cxn ang="0">
                <a:pos x="346" y="222"/>
              </a:cxn>
              <a:cxn ang="0">
                <a:pos x="322" y="222"/>
              </a:cxn>
              <a:cxn ang="0">
                <a:pos x="322" y="198"/>
              </a:cxn>
              <a:cxn ang="0">
                <a:pos x="346" y="173"/>
              </a:cxn>
              <a:cxn ang="0">
                <a:pos x="371" y="248"/>
              </a:cxn>
              <a:cxn ang="0">
                <a:pos x="346" y="248"/>
              </a:cxn>
              <a:cxn ang="0">
                <a:pos x="346" y="273"/>
              </a:cxn>
              <a:cxn ang="0">
                <a:pos x="371" y="248"/>
              </a:cxn>
              <a:cxn ang="0">
                <a:pos x="371" y="273"/>
              </a:cxn>
              <a:cxn ang="0">
                <a:pos x="346" y="273"/>
              </a:cxn>
              <a:cxn ang="0">
                <a:pos x="371" y="273"/>
              </a:cxn>
              <a:cxn ang="0">
                <a:pos x="371" y="297"/>
              </a:cxn>
              <a:cxn ang="0">
                <a:pos x="397" y="297"/>
              </a:cxn>
              <a:cxn ang="0">
                <a:pos x="397" y="322"/>
              </a:cxn>
              <a:cxn ang="0">
                <a:pos x="371" y="322"/>
              </a:cxn>
              <a:cxn ang="0">
                <a:pos x="397" y="322"/>
              </a:cxn>
              <a:cxn ang="0">
                <a:pos x="397" y="346"/>
              </a:cxn>
              <a:cxn ang="0">
                <a:pos x="397" y="371"/>
              </a:cxn>
              <a:cxn ang="0">
                <a:pos x="446" y="421"/>
              </a:cxn>
              <a:cxn ang="0">
                <a:pos x="470" y="421"/>
              </a:cxn>
            </a:cxnLst>
            <a:rect l="0" t="0" r="r" b="b"/>
            <a:pathLst>
              <a:path w="470" h="421">
                <a:moveTo>
                  <a:pt x="0" y="0"/>
                </a:moveTo>
                <a:lnTo>
                  <a:pt x="75" y="25"/>
                </a:lnTo>
                <a:lnTo>
                  <a:pt x="100" y="49"/>
                </a:lnTo>
                <a:lnTo>
                  <a:pt x="100" y="25"/>
                </a:lnTo>
                <a:lnTo>
                  <a:pt x="100" y="49"/>
                </a:lnTo>
                <a:lnTo>
                  <a:pt x="124" y="49"/>
                </a:lnTo>
                <a:lnTo>
                  <a:pt x="124" y="25"/>
                </a:lnTo>
                <a:lnTo>
                  <a:pt x="124" y="49"/>
                </a:lnTo>
                <a:lnTo>
                  <a:pt x="149" y="74"/>
                </a:lnTo>
                <a:lnTo>
                  <a:pt x="173" y="99"/>
                </a:lnTo>
                <a:lnTo>
                  <a:pt x="198" y="99"/>
                </a:lnTo>
                <a:lnTo>
                  <a:pt x="198" y="123"/>
                </a:lnTo>
                <a:lnTo>
                  <a:pt x="223" y="123"/>
                </a:lnTo>
                <a:lnTo>
                  <a:pt x="272" y="148"/>
                </a:lnTo>
                <a:lnTo>
                  <a:pt x="247" y="148"/>
                </a:lnTo>
                <a:lnTo>
                  <a:pt x="247" y="173"/>
                </a:lnTo>
                <a:lnTo>
                  <a:pt x="247" y="198"/>
                </a:lnTo>
                <a:lnTo>
                  <a:pt x="297" y="222"/>
                </a:lnTo>
                <a:lnTo>
                  <a:pt x="297" y="248"/>
                </a:lnTo>
                <a:lnTo>
                  <a:pt x="322" y="248"/>
                </a:lnTo>
                <a:lnTo>
                  <a:pt x="322" y="222"/>
                </a:lnTo>
                <a:lnTo>
                  <a:pt x="297" y="222"/>
                </a:lnTo>
                <a:lnTo>
                  <a:pt x="322" y="222"/>
                </a:lnTo>
                <a:lnTo>
                  <a:pt x="322" y="248"/>
                </a:lnTo>
                <a:lnTo>
                  <a:pt x="346" y="248"/>
                </a:lnTo>
                <a:lnTo>
                  <a:pt x="346" y="222"/>
                </a:lnTo>
                <a:lnTo>
                  <a:pt x="322" y="222"/>
                </a:lnTo>
                <a:lnTo>
                  <a:pt x="322" y="198"/>
                </a:lnTo>
                <a:lnTo>
                  <a:pt x="346" y="173"/>
                </a:lnTo>
                <a:lnTo>
                  <a:pt x="371" y="248"/>
                </a:lnTo>
                <a:lnTo>
                  <a:pt x="346" y="248"/>
                </a:lnTo>
                <a:lnTo>
                  <a:pt x="346" y="273"/>
                </a:lnTo>
                <a:lnTo>
                  <a:pt x="371" y="248"/>
                </a:lnTo>
                <a:lnTo>
                  <a:pt x="371" y="273"/>
                </a:lnTo>
                <a:lnTo>
                  <a:pt x="346" y="273"/>
                </a:lnTo>
                <a:lnTo>
                  <a:pt x="371" y="273"/>
                </a:lnTo>
                <a:lnTo>
                  <a:pt x="371" y="297"/>
                </a:lnTo>
                <a:lnTo>
                  <a:pt x="397" y="297"/>
                </a:lnTo>
                <a:lnTo>
                  <a:pt x="397" y="322"/>
                </a:lnTo>
                <a:lnTo>
                  <a:pt x="371" y="322"/>
                </a:lnTo>
                <a:lnTo>
                  <a:pt x="397" y="322"/>
                </a:lnTo>
                <a:lnTo>
                  <a:pt x="397" y="346"/>
                </a:lnTo>
                <a:lnTo>
                  <a:pt x="397" y="371"/>
                </a:lnTo>
                <a:lnTo>
                  <a:pt x="446" y="421"/>
                </a:lnTo>
                <a:lnTo>
                  <a:pt x="470" y="421"/>
                </a:lnTo>
              </a:path>
            </a:pathLst>
          </a:custGeom>
          <a:noFill/>
          <a:ln w="3175">
            <a:solidFill>
              <a:srgbClr val="1DB2FB"/>
            </a:solidFill>
            <a:prstDash val="solid"/>
            <a:round/>
            <a:headEnd/>
            <a:tailEnd/>
          </a:ln>
        </p:spPr>
        <p:txBody>
          <a:bodyPr/>
          <a:lstStyle/>
          <a:p>
            <a:endParaRPr lang="en-US" dirty="0"/>
          </a:p>
        </p:txBody>
      </p:sp>
      <p:sp>
        <p:nvSpPr>
          <p:cNvPr id="647393" name="Freeform 225"/>
          <p:cNvSpPr>
            <a:spLocks/>
          </p:cNvSpPr>
          <p:nvPr/>
        </p:nvSpPr>
        <p:spPr bwMode="auto">
          <a:xfrm>
            <a:off x="1765300" y="4916488"/>
            <a:ext cx="20638" cy="36512"/>
          </a:xfrm>
          <a:custGeom>
            <a:avLst/>
            <a:gdLst/>
            <a:ahLst/>
            <a:cxnLst>
              <a:cxn ang="0">
                <a:pos x="26" y="0"/>
              </a:cxn>
              <a:cxn ang="0">
                <a:pos x="26" y="75"/>
              </a:cxn>
              <a:cxn ang="0">
                <a:pos x="50" y="100"/>
              </a:cxn>
              <a:cxn ang="0">
                <a:pos x="26" y="100"/>
              </a:cxn>
              <a:cxn ang="0">
                <a:pos x="0" y="49"/>
              </a:cxn>
              <a:cxn ang="0">
                <a:pos x="26" y="0"/>
              </a:cxn>
            </a:cxnLst>
            <a:rect l="0" t="0" r="r" b="b"/>
            <a:pathLst>
              <a:path w="50" h="100">
                <a:moveTo>
                  <a:pt x="26" y="0"/>
                </a:moveTo>
                <a:lnTo>
                  <a:pt x="26" y="75"/>
                </a:lnTo>
                <a:lnTo>
                  <a:pt x="50" y="100"/>
                </a:lnTo>
                <a:lnTo>
                  <a:pt x="26" y="100"/>
                </a:lnTo>
                <a:lnTo>
                  <a:pt x="0" y="49"/>
                </a:lnTo>
                <a:lnTo>
                  <a:pt x="26" y="0"/>
                </a:lnTo>
              </a:path>
            </a:pathLst>
          </a:custGeom>
          <a:noFill/>
          <a:ln w="3175">
            <a:solidFill>
              <a:srgbClr val="1DB2FB"/>
            </a:solidFill>
            <a:prstDash val="solid"/>
            <a:round/>
            <a:headEnd/>
            <a:tailEnd/>
          </a:ln>
        </p:spPr>
        <p:txBody>
          <a:bodyPr/>
          <a:lstStyle/>
          <a:p>
            <a:endParaRPr lang="en-US" dirty="0"/>
          </a:p>
        </p:txBody>
      </p:sp>
      <p:sp>
        <p:nvSpPr>
          <p:cNvPr id="647394" name="Freeform 226"/>
          <p:cNvSpPr>
            <a:spLocks/>
          </p:cNvSpPr>
          <p:nvPr/>
        </p:nvSpPr>
        <p:spPr bwMode="auto">
          <a:xfrm>
            <a:off x="1716088" y="4916488"/>
            <a:ext cx="19050" cy="17462"/>
          </a:xfrm>
          <a:custGeom>
            <a:avLst/>
            <a:gdLst/>
            <a:ahLst/>
            <a:cxnLst>
              <a:cxn ang="0">
                <a:pos x="50" y="49"/>
              </a:cxn>
              <a:cxn ang="0">
                <a:pos x="0" y="25"/>
              </a:cxn>
              <a:cxn ang="0">
                <a:pos x="0" y="0"/>
              </a:cxn>
              <a:cxn ang="0">
                <a:pos x="25" y="0"/>
              </a:cxn>
              <a:cxn ang="0">
                <a:pos x="25" y="25"/>
              </a:cxn>
              <a:cxn ang="0">
                <a:pos x="50" y="49"/>
              </a:cxn>
            </a:cxnLst>
            <a:rect l="0" t="0" r="r" b="b"/>
            <a:pathLst>
              <a:path w="50" h="49">
                <a:moveTo>
                  <a:pt x="50" y="49"/>
                </a:moveTo>
                <a:lnTo>
                  <a:pt x="0" y="25"/>
                </a:lnTo>
                <a:lnTo>
                  <a:pt x="0" y="0"/>
                </a:lnTo>
                <a:lnTo>
                  <a:pt x="25" y="0"/>
                </a:lnTo>
                <a:lnTo>
                  <a:pt x="25" y="25"/>
                </a:lnTo>
                <a:lnTo>
                  <a:pt x="50" y="49"/>
                </a:lnTo>
              </a:path>
            </a:pathLst>
          </a:custGeom>
          <a:noFill/>
          <a:ln w="3175">
            <a:solidFill>
              <a:srgbClr val="1DB2FB"/>
            </a:solidFill>
            <a:prstDash val="solid"/>
            <a:round/>
            <a:headEnd/>
            <a:tailEnd/>
          </a:ln>
        </p:spPr>
        <p:txBody>
          <a:bodyPr/>
          <a:lstStyle/>
          <a:p>
            <a:endParaRPr lang="en-US" dirty="0"/>
          </a:p>
        </p:txBody>
      </p:sp>
      <p:sp>
        <p:nvSpPr>
          <p:cNvPr id="647395" name="Freeform 227"/>
          <p:cNvSpPr>
            <a:spLocks/>
          </p:cNvSpPr>
          <p:nvPr/>
        </p:nvSpPr>
        <p:spPr bwMode="auto">
          <a:xfrm>
            <a:off x="1716088" y="4908550"/>
            <a:ext cx="19050" cy="25400"/>
          </a:xfrm>
          <a:custGeom>
            <a:avLst/>
            <a:gdLst/>
            <a:ahLst/>
            <a:cxnLst>
              <a:cxn ang="0">
                <a:pos x="25" y="0"/>
              </a:cxn>
              <a:cxn ang="0">
                <a:pos x="25" y="25"/>
              </a:cxn>
              <a:cxn ang="0">
                <a:pos x="25" y="50"/>
              </a:cxn>
              <a:cxn ang="0">
                <a:pos x="50" y="25"/>
              </a:cxn>
              <a:cxn ang="0">
                <a:pos x="50" y="50"/>
              </a:cxn>
              <a:cxn ang="0">
                <a:pos x="25" y="50"/>
              </a:cxn>
              <a:cxn ang="0">
                <a:pos x="50" y="50"/>
              </a:cxn>
              <a:cxn ang="0">
                <a:pos x="50" y="74"/>
              </a:cxn>
              <a:cxn ang="0">
                <a:pos x="50" y="50"/>
              </a:cxn>
              <a:cxn ang="0">
                <a:pos x="25" y="50"/>
              </a:cxn>
              <a:cxn ang="0">
                <a:pos x="25" y="25"/>
              </a:cxn>
              <a:cxn ang="0">
                <a:pos x="0" y="25"/>
              </a:cxn>
              <a:cxn ang="0">
                <a:pos x="0" y="0"/>
              </a:cxn>
              <a:cxn ang="0">
                <a:pos x="25" y="0"/>
              </a:cxn>
            </a:cxnLst>
            <a:rect l="0" t="0" r="r" b="b"/>
            <a:pathLst>
              <a:path w="50" h="74">
                <a:moveTo>
                  <a:pt x="25" y="0"/>
                </a:moveTo>
                <a:lnTo>
                  <a:pt x="25" y="25"/>
                </a:lnTo>
                <a:lnTo>
                  <a:pt x="25" y="50"/>
                </a:lnTo>
                <a:lnTo>
                  <a:pt x="50" y="25"/>
                </a:lnTo>
                <a:lnTo>
                  <a:pt x="50" y="50"/>
                </a:lnTo>
                <a:lnTo>
                  <a:pt x="25" y="50"/>
                </a:lnTo>
                <a:lnTo>
                  <a:pt x="50" y="50"/>
                </a:lnTo>
                <a:lnTo>
                  <a:pt x="50" y="74"/>
                </a:lnTo>
                <a:lnTo>
                  <a:pt x="50" y="50"/>
                </a:lnTo>
                <a:lnTo>
                  <a:pt x="25" y="50"/>
                </a:lnTo>
                <a:lnTo>
                  <a:pt x="25" y="25"/>
                </a:lnTo>
                <a:lnTo>
                  <a:pt x="0" y="25"/>
                </a:ln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396" name="Freeform 228"/>
          <p:cNvSpPr>
            <a:spLocks/>
          </p:cNvSpPr>
          <p:nvPr/>
        </p:nvSpPr>
        <p:spPr bwMode="auto">
          <a:xfrm>
            <a:off x="1725613" y="4908550"/>
            <a:ext cx="20637" cy="17463"/>
          </a:xfrm>
          <a:custGeom>
            <a:avLst/>
            <a:gdLst/>
            <a:ahLst/>
            <a:cxnLst>
              <a:cxn ang="0">
                <a:pos x="25" y="50"/>
              </a:cxn>
              <a:cxn ang="0">
                <a:pos x="50" y="25"/>
              </a:cxn>
              <a:cxn ang="0">
                <a:pos x="0" y="0"/>
              </a:cxn>
              <a:cxn ang="0">
                <a:pos x="25" y="50"/>
              </a:cxn>
            </a:cxnLst>
            <a:rect l="0" t="0" r="r" b="b"/>
            <a:pathLst>
              <a:path w="50" h="50">
                <a:moveTo>
                  <a:pt x="25" y="50"/>
                </a:moveTo>
                <a:lnTo>
                  <a:pt x="50" y="25"/>
                </a:lnTo>
                <a:lnTo>
                  <a:pt x="0" y="0"/>
                </a:lnTo>
                <a:lnTo>
                  <a:pt x="25" y="50"/>
                </a:lnTo>
              </a:path>
            </a:pathLst>
          </a:custGeom>
          <a:noFill/>
          <a:ln w="3175">
            <a:solidFill>
              <a:srgbClr val="1DB2FB"/>
            </a:solidFill>
            <a:prstDash val="solid"/>
            <a:round/>
            <a:headEnd/>
            <a:tailEnd/>
          </a:ln>
        </p:spPr>
        <p:txBody>
          <a:bodyPr/>
          <a:lstStyle/>
          <a:p>
            <a:endParaRPr lang="en-US" dirty="0"/>
          </a:p>
        </p:txBody>
      </p:sp>
      <p:sp>
        <p:nvSpPr>
          <p:cNvPr id="647397" name="Freeform 229"/>
          <p:cNvSpPr>
            <a:spLocks/>
          </p:cNvSpPr>
          <p:nvPr/>
        </p:nvSpPr>
        <p:spPr bwMode="auto">
          <a:xfrm>
            <a:off x="1755775" y="4889500"/>
            <a:ext cx="30163" cy="36513"/>
          </a:xfrm>
          <a:custGeom>
            <a:avLst/>
            <a:gdLst/>
            <a:ahLst/>
            <a:cxnLst>
              <a:cxn ang="0">
                <a:pos x="75" y="24"/>
              </a:cxn>
              <a:cxn ang="0">
                <a:pos x="75" y="0"/>
              </a:cxn>
              <a:cxn ang="0">
                <a:pos x="51" y="0"/>
              </a:cxn>
              <a:cxn ang="0">
                <a:pos x="51" y="24"/>
              </a:cxn>
              <a:cxn ang="0">
                <a:pos x="51" y="0"/>
              </a:cxn>
              <a:cxn ang="0">
                <a:pos x="25" y="0"/>
              </a:cxn>
              <a:cxn ang="0">
                <a:pos x="51" y="24"/>
              </a:cxn>
              <a:cxn ang="0">
                <a:pos x="25" y="24"/>
              </a:cxn>
              <a:cxn ang="0">
                <a:pos x="51" y="24"/>
              </a:cxn>
              <a:cxn ang="0">
                <a:pos x="25" y="24"/>
              </a:cxn>
              <a:cxn ang="0">
                <a:pos x="25" y="49"/>
              </a:cxn>
              <a:cxn ang="0">
                <a:pos x="0" y="49"/>
              </a:cxn>
              <a:cxn ang="0">
                <a:pos x="25" y="49"/>
              </a:cxn>
              <a:cxn ang="0">
                <a:pos x="0" y="49"/>
              </a:cxn>
              <a:cxn ang="0">
                <a:pos x="0" y="74"/>
              </a:cxn>
              <a:cxn ang="0">
                <a:pos x="25" y="99"/>
              </a:cxn>
              <a:cxn ang="0">
                <a:pos x="25" y="74"/>
              </a:cxn>
              <a:cxn ang="0">
                <a:pos x="51" y="74"/>
              </a:cxn>
              <a:cxn ang="0">
                <a:pos x="25" y="74"/>
              </a:cxn>
              <a:cxn ang="0">
                <a:pos x="51" y="74"/>
              </a:cxn>
              <a:cxn ang="0">
                <a:pos x="51" y="49"/>
              </a:cxn>
              <a:cxn ang="0">
                <a:pos x="75" y="49"/>
              </a:cxn>
              <a:cxn ang="0">
                <a:pos x="51" y="49"/>
              </a:cxn>
              <a:cxn ang="0">
                <a:pos x="75" y="49"/>
              </a:cxn>
              <a:cxn ang="0">
                <a:pos x="75" y="24"/>
              </a:cxn>
            </a:cxnLst>
            <a:rect l="0" t="0" r="r" b="b"/>
            <a:pathLst>
              <a:path w="75" h="99">
                <a:moveTo>
                  <a:pt x="75" y="24"/>
                </a:moveTo>
                <a:lnTo>
                  <a:pt x="75" y="0"/>
                </a:lnTo>
                <a:lnTo>
                  <a:pt x="51" y="0"/>
                </a:lnTo>
                <a:lnTo>
                  <a:pt x="51" y="24"/>
                </a:lnTo>
                <a:lnTo>
                  <a:pt x="51" y="0"/>
                </a:lnTo>
                <a:lnTo>
                  <a:pt x="25" y="0"/>
                </a:lnTo>
                <a:lnTo>
                  <a:pt x="51" y="24"/>
                </a:lnTo>
                <a:lnTo>
                  <a:pt x="25" y="24"/>
                </a:lnTo>
                <a:lnTo>
                  <a:pt x="51" y="24"/>
                </a:lnTo>
                <a:lnTo>
                  <a:pt x="25" y="24"/>
                </a:lnTo>
                <a:lnTo>
                  <a:pt x="25" y="49"/>
                </a:lnTo>
                <a:lnTo>
                  <a:pt x="0" y="49"/>
                </a:lnTo>
                <a:lnTo>
                  <a:pt x="25" y="49"/>
                </a:lnTo>
                <a:lnTo>
                  <a:pt x="0" y="49"/>
                </a:lnTo>
                <a:lnTo>
                  <a:pt x="0" y="74"/>
                </a:lnTo>
                <a:lnTo>
                  <a:pt x="25" y="99"/>
                </a:lnTo>
                <a:lnTo>
                  <a:pt x="25" y="74"/>
                </a:lnTo>
                <a:lnTo>
                  <a:pt x="51" y="74"/>
                </a:lnTo>
                <a:lnTo>
                  <a:pt x="25" y="74"/>
                </a:lnTo>
                <a:lnTo>
                  <a:pt x="51" y="74"/>
                </a:lnTo>
                <a:lnTo>
                  <a:pt x="51" y="49"/>
                </a:lnTo>
                <a:lnTo>
                  <a:pt x="75" y="49"/>
                </a:lnTo>
                <a:lnTo>
                  <a:pt x="51" y="49"/>
                </a:lnTo>
                <a:lnTo>
                  <a:pt x="75" y="49"/>
                </a:lnTo>
                <a:lnTo>
                  <a:pt x="75" y="24"/>
                </a:lnTo>
              </a:path>
            </a:pathLst>
          </a:custGeom>
          <a:noFill/>
          <a:ln w="3175">
            <a:solidFill>
              <a:srgbClr val="1DB2FB"/>
            </a:solidFill>
            <a:prstDash val="solid"/>
            <a:round/>
            <a:headEnd/>
            <a:tailEnd/>
          </a:ln>
        </p:spPr>
        <p:txBody>
          <a:bodyPr/>
          <a:lstStyle/>
          <a:p>
            <a:endParaRPr lang="en-US" dirty="0"/>
          </a:p>
        </p:txBody>
      </p:sp>
      <p:sp>
        <p:nvSpPr>
          <p:cNvPr id="647398" name="Freeform 230"/>
          <p:cNvSpPr>
            <a:spLocks/>
          </p:cNvSpPr>
          <p:nvPr/>
        </p:nvSpPr>
        <p:spPr bwMode="auto">
          <a:xfrm>
            <a:off x="1725613" y="4889500"/>
            <a:ext cx="39687" cy="19050"/>
          </a:xfrm>
          <a:custGeom>
            <a:avLst/>
            <a:gdLst/>
            <a:ahLst/>
            <a:cxnLst>
              <a:cxn ang="0">
                <a:pos x="0" y="0"/>
              </a:cxn>
              <a:cxn ang="0">
                <a:pos x="25" y="0"/>
              </a:cxn>
              <a:cxn ang="0">
                <a:pos x="50" y="0"/>
              </a:cxn>
              <a:cxn ang="0">
                <a:pos x="74" y="0"/>
              </a:cxn>
              <a:cxn ang="0">
                <a:pos x="99" y="0"/>
              </a:cxn>
              <a:cxn ang="0">
                <a:pos x="99" y="24"/>
              </a:cxn>
              <a:cxn ang="0">
                <a:pos x="74" y="24"/>
              </a:cxn>
              <a:cxn ang="0">
                <a:pos x="99" y="24"/>
              </a:cxn>
              <a:cxn ang="0">
                <a:pos x="74" y="49"/>
              </a:cxn>
              <a:cxn ang="0">
                <a:pos x="74" y="24"/>
              </a:cxn>
              <a:cxn ang="0">
                <a:pos x="74" y="49"/>
              </a:cxn>
              <a:cxn ang="0">
                <a:pos x="50" y="49"/>
              </a:cxn>
              <a:cxn ang="0">
                <a:pos x="0" y="24"/>
              </a:cxn>
              <a:cxn ang="0">
                <a:pos x="0" y="0"/>
              </a:cxn>
            </a:cxnLst>
            <a:rect l="0" t="0" r="r" b="b"/>
            <a:pathLst>
              <a:path w="99" h="49">
                <a:moveTo>
                  <a:pt x="0" y="0"/>
                </a:moveTo>
                <a:lnTo>
                  <a:pt x="25" y="0"/>
                </a:lnTo>
                <a:lnTo>
                  <a:pt x="50" y="0"/>
                </a:lnTo>
                <a:lnTo>
                  <a:pt x="74" y="0"/>
                </a:lnTo>
                <a:lnTo>
                  <a:pt x="99" y="0"/>
                </a:lnTo>
                <a:lnTo>
                  <a:pt x="99" y="24"/>
                </a:lnTo>
                <a:lnTo>
                  <a:pt x="74" y="24"/>
                </a:lnTo>
                <a:lnTo>
                  <a:pt x="99" y="24"/>
                </a:lnTo>
                <a:lnTo>
                  <a:pt x="74" y="49"/>
                </a:lnTo>
                <a:lnTo>
                  <a:pt x="74" y="24"/>
                </a:lnTo>
                <a:lnTo>
                  <a:pt x="74" y="49"/>
                </a:lnTo>
                <a:lnTo>
                  <a:pt x="5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399" name="Freeform 231"/>
          <p:cNvSpPr>
            <a:spLocks/>
          </p:cNvSpPr>
          <p:nvPr/>
        </p:nvSpPr>
        <p:spPr bwMode="auto">
          <a:xfrm>
            <a:off x="1755775" y="4879975"/>
            <a:ext cx="9525" cy="1588"/>
          </a:xfrm>
          <a:custGeom>
            <a:avLst/>
            <a:gdLst/>
            <a:ahLst/>
            <a:cxnLst>
              <a:cxn ang="0">
                <a:pos x="0" y="0"/>
              </a:cxn>
              <a:cxn ang="0">
                <a:pos x="25" y="0"/>
              </a:cxn>
              <a:cxn ang="0">
                <a:pos x="0" y="0"/>
              </a:cxn>
            </a:cxnLst>
            <a:rect l="0" t="0" r="r" b="b"/>
            <a:pathLst>
              <a:path w="25">
                <a:moveTo>
                  <a:pt x="0" y="0"/>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400" name="Freeform 232"/>
          <p:cNvSpPr>
            <a:spLocks/>
          </p:cNvSpPr>
          <p:nvPr/>
        </p:nvSpPr>
        <p:spPr bwMode="auto">
          <a:xfrm>
            <a:off x="1735138" y="4879975"/>
            <a:ext cx="20637" cy="1588"/>
          </a:xfrm>
          <a:custGeom>
            <a:avLst/>
            <a:gdLst/>
            <a:ahLst/>
            <a:cxnLst>
              <a:cxn ang="0">
                <a:pos x="0" y="0"/>
              </a:cxn>
              <a:cxn ang="0">
                <a:pos x="25" y="0"/>
              </a:cxn>
              <a:cxn ang="0">
                <a:pos x="49" y="0"/>
              </a:cxn>
              <a:cxn ang="0">
                <a:pos x="25" y="0"/>
              </a:cxn>
              <a:cxn ang="0">
                <a:pos x="0" y="0"/>
              </a:cxn>
            </a:cxnLst>
            <a:rect l="0" t="0" r="r" b="b"/>
            <a:pathLst>
              <a:path w="49">
                <a:moveTo>
                  <a:pt x="0" y="0"/>
                </a:moveTo>
                <a:lnTo>
                  <a:pt x="25" y="0"/>
                </a:ln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401" name="Freeform 233"/>
          <p:cNvSpPr>
            <a:spLocks/>
          </p:cNvSpPr>
          <p:nvPr/>
        </p:nvSpPr>
        <p:spPr bwMode="auto">
          <a:xfrm>
            <a:off x="1862138" y="4872038"/>
            <a:ext cx="19050" cy="1587"/>
          </a:xfrm>
          <a:custGeom>
            <a:avLst/>
            <a:gdLst/>
            <a:ahLst/>
            <a:cxnLst>
              <a:cxn ang="0">
                <a:pos x="0" y="0"/>
              </a:cxn>
              <a:cxn ang="0">
                <a:pos x="24" y="0"/>
              </a:cxn>
              <a:cxn ang="0">
                <a:pos x="49" y="0"/>
              </a:cxn>
            </a:cxnLst>
            <a:rect l="0" t="0" r="r" b="b"/>
            <a:pathLst>
              <a:path w="49">
                <a:moveTo>
                  <a:pt x="0" y="0"/>
                </a:move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402" name="Freeform 234"/>
          <p:cNvSpPr>
            <a:spLocks/>
          </p:cNvSpPr>
          <p:nvPr/>
        </p:nvSpPr>
        <p:spPr bwMode="auto">
          <a:xfrm>
            <a:off x="1698625" y="4852988"/>
            <a:ext cx="17463" cy="19050"/>
          </a:xfrm>
          <a:custGeom>
            <a:avLst/>
            <a:gdLst/>
            <a:ahLst/>
            <a:cxnLst>
              <a:cxn ang="0">
                <a:pos x="49" y="0"/>
              </a:cxn>
              <a:cxn ang="0">
                <a:pos x="25" y="0"/>
              </a:cxn>
              <a:cxn ang="0">
                <a:pos x="25" y="25"/>
              </a:cxn>
              <a:cxn ang="0">
                <a:pos x="25" y="49"/>
              </a:cxn>
              <a:cxn ang="0">
                <a:pos x="49" y="49"/>
              </a:cxn>
              <a:cxn ang="0">
                <a:pos x="25" y="49"/>
              </a:cxn>
              <a:cxn ang="0">
                <a:pos x="0" y="49"/>
              </a:cxn>
              <a:cxn ang="0">
                <a:pos x="25" y="25"/>
              </a:cxn>
              <a:cxn ang="0">
                <a:pos x="0" y="25"/>
              </a:cxn>
            </a:cxnLst>
            <a:rect l="0" t="0" r="r" b="b"/>
            <a:pathLst>
              <a:path w="49" h="49">
                <a:moveTo>
                  <a:pt x="49" y="0"/>
                </a:moveTo>
                <a:lnTo>
                  <a:pt x="25" y="0"/>
                </a:lnTo>
                <a:lnTo>
                  <a:pt x="25" y="25"/>
                </a:lnTo>
                <a:lnTo>
                  <a:pt x="25" y="49"/>
                </a:lnTo>
                <a:lnTo>
                  <a:pt x="49" y="49"/>
                </a:lnTo>
                <a:lnTo>
                  <a:pt x="25" y="49"/>
                </a:lnTo>
                <a:lnTo>
                  <a:pt x="0" y="49"/>
                </a:lnTo>
                <a:lnTo>
                  <a:pt x="25" y="25"/>
                </a:lnTo>
                <a:lnTo>
                  <a:pt x="0" y="25"/>
                </a:lnTo>
              </a:path>
            </a:pathLst>
          </a:custGeom>
          <a:noFill/>
          <a:ln w="3175">
            <a:solidFill>
              <a:srgbClr val="1DB2FB"/>
            </a:solidFill>
            <a:prstDash val="solid"/>
            <a:round/>
            <a:headEnd/>
            <a:tailEnd/>
          </a:ln>
        </p:spPr>
        <p:txBody>
          <a:bodyPr/>
          <a:lstStyle/>
          <a:p>
            <a:endParaRPr lang="en-US" dirty="0"/>
          </a:p>
        </p:txBody>
      </p:sp>
      <p:sp>
        <p:nvSpPr>
          <p:cNvPr id="647403" name="Freeform 235"/>
          <p:cNvSpPr>
            <a:spLocks/>
          </p:cNvSpPr>
          <p:nvPr/>
        </p:nvSpPr>
        <p:spPr bwMode="auto">
          <a:xfrm>
            <a:off x="1668463" y="4818063"/>
            <a:ext cx="30162" cy="53975"/>
          </a:xfrm>
          <a:custGeom>
            <a:avLst/>
            <a:gdLst/>
            <a:ahLst/>
            <a:cxnLst>
              <a:cxn ang="0">
                <a:pos x="74" y="0"/>
              </a:cxn>
              <a:cxn ang="0">
                <a:pos x="74" y="26"/>
              </a:cxn>
              <a:cxn ang="0">
                <a:pos x="49" y="26"/>
              </a:cxn>
              <a:cxn ang="0">
                <a:pos x="49" y="50"/>
              </a:cxn>
              <a:cxn ang="0">
                <a:pos x="25" y="75"/>
              </a:cxn>
              <a:cxn ang="0">
                <a:pos x="25" y="99"/>
              </a:cxn>
              <a:cxn ang="0">
                <a:pos x="25" y="124"/>
              </a:cxn>
              <a:cxn ang="0">
                <a:pos x="49" y="148"/>
              </a:cxn>
              <a:cxn ang="0">
                <a:pos x="25" y="124"/>
              </a:cxn>
              <a:cxn ang="0">
                <a:pos x="0" y="124"/>
              </a:cxn>
            </a:cxnLst>
            <a:rect l="0" t="0" r="r" b="b"/>
            <a:pathLst>
              <a:path w="74" h="148">
                <a:moveTo>
                  <a:pt x="74" y="0"/>
                </a:moveTo>
                <a:lnTo>
                  <a:pt x="74" y="26"/>
                </a:lnTo>
                <a:lnTo>
                  <a:pt x="49" y="26"/>
                </a:lnTo>
                <a:lnTo>
                  <a:pt x="49" y="50"/>
                </a:lnTo>
                <a:lnTo>
                  <a:pt x="25" y="75"/>
                </a:lnTo>
                <a:lnTo>
                  <a:pt x="25" y="99"/>
                </a:lnTo>
                <a:lnTo>
                  <a:pt x="25" y="124"/>
                </a:lnTo>
                <a:lnTo>
                  <a:pt x="49" y="148"/>
                </a:lnTo>
                <a:lnTo>
                  <a:pt x="25" y="124"/>
                </a:lnTo>
                <a:lnTo>
                  <a:pt x="0" y="124"/>
                </a:lnTo>
              </a:path>
            </a:pathLst>
          </a:custGeom>
          <a:noFill/>
          <a:ln w="3175">
            <a:solidFill>
              <a:srgbClr val="1DB2FB"/>
            </a:solidFill>
            <a:prstDash val="solid"/>
            <a:round/>
            <a:headEnd/>
            <a:tailEnd/>
          </a:ln>
        </p:spPr>
        <p:txBody>
          <a:bodyPr/>
          <a:lstStyle/>
          <a:p>
            <a:endParaRPr lang="en-US" dirty="0"/>
          </a:p>
        </p:txBody>
      </p:sp>
      <p:sp>
        <p:nvSpPr>
          <p:cNvPr id="647404" name="Freeform 236"/>
          <p:cNvSpPr>
            <a:spLocks/>
          </p:cNvSpPr>
          <p:nvPr/>
        </p:nvSpPr>
        <p:spPr bwMode="auto">
          <a:xfrm>
            <a:off x="1687513" y="4818063"/>
            <a:ext cx="38100" cy="44450"/>
          </a:xfrm>
          <a:custGeom>
            <a:avLst/>
            <a:gdLst/>
            <a:ahLst/>
            <a:cxnLst>
              <a:cxn ang="0">
                <a:pos x="99" y="0"/>
              </a:cxn>
              <a:cxn ang="0">
                <a:pos x="74" y="0"/>
              </a:cxn>
              <a:cxn ang="0">
                <a:pos x="74" y="26"/>
              </a:cxn>
              <a:cxn ang="0">
                <a:pos x="50" y="26"/>
              </a:cxn>
              <a:cxn ang="0">
                <a:pos x="50" y="0"/>
              </a:cxn>
              <a:cxn ang="0">
                <a:pos x="25" y="0"/>
              </a:cxn>
              <a:cxn ang="0">
                <a:pos x="25" y="26"/>
              </a:cxn>
              <a:cxn ang="0">
                <a:pos x="25" y="50"/>
              </a:cxn>
              <a:cxn ang="0">
                <a:pos x="0" y="50"/>
              </a:cxn>
              <a:cxn ang="0">
                <a:pos x="0" y="75"/>
              </a:cxn>
              <a:cxn ang="0">
                <a:pos x="0" y="99"/>
              </a:cxn>
              <a:cxn ang="0">
                <a:pos x="0" y="124"/>
              </a:cxn>
              <a:cxn ang="0">
                <a:pos x="0" y="99"/>
              </a:cxn>
              <a:cxn ang="0">
                <a:pos x="25" y="99"/>
              </a:cxn>
              <a:cxn ang="0">
                <a:pos x="0" y="75"/>
              </a:cxn>
              <a:cxn ang="0">
                <a:pos x="25" y="75"/>
              </a:cxn>
              <a:cxn ang="0">
                <a:pos x="50" y="50"/>
              </a:cxn>
              <a:cxn ang="0">
                <a:pos x="50" y="75"/>
              </a:cxn>
              <a:cxn ang="0">
                <a:pos x="50" y="50"/>
              </a:cxn>
            </a:cxnLst>
            <a:rect l="0" t="0" r="r" b="b"/>
            <a:pathLst>
              <a:path w="99" h="124">
                <a:moveTo>
                  <a:pt x="99" y="0"/>
                </a:moveTo>
                <a:lnTo>
                  <a:pt x="74" y="0"/>
                </a:lnTo>
                <a:lnTo>
                  <a:pt x="74" y="26"/>
                </a:lnTo>
                <a:lnTo>
                  <a:pt x="50" y="26"/>
                </a:lnTo>
                <a:lnTo>
                  <a:pt x="50" y="0"/>
                </a:lnTo>
                <a:lnTo>
                  <a:pt x="25" y="0"/>
                </a:lnTo>
                <a:lnTo>
                  <a:pt x="25" y="26"/>
                </a:lnTo>
                <a:lnTo>
                  <a:pt x="25" y="50"/>
                </a:lnTo>
                <a:lnTo>
                  <a:pt x="0" y="50"/>
                </a:lnTo>
                <a:lnTo>
                  <a:pt x="0" y="75"/>
                </a:lnTo>
                <a:lnTo>
                  <a:pt x="0" y="99"/>
                </a:lnTo>
                <a:lnTo>
                  <a:pt x="0" y="124"/>
                </a:lnTo>
                <a:lnTo>
                  <a:pt x="0" y="99"/>
                </a:lnTo>
                <a:lnTo>
                  <a:pt x="25" y="99"/>
                </a:lnTo>
                <a:lnTo>
                  <a:pt x="0" y="75"/>
                </a:lnTo>
                <a:lnTo>
                  <a:pt x="25" y="75"/>
                </a:lnTo>
                <a:lnTo>
                  <a:pt x="50" y="50"/>
                </a:lnTo>
                <a:lnTo>
                  <a:pt x="50" y="75"/>
                </a:lnTo>
                <a:lnTo>
                  <a:pt x="50" y="50"/>
                </a:lnTo>
              </a:path>
            </a:pathLst>
          </a:custGeom>
          <a:noFill/>
          <a:ln w="3175">
            <a:solidFill>
              <a:srgbClr val="1DB2FB"/>
            </a:solidFill>
            <a:prstDash val="solid"/>
            <a:round/>
            <a:headEnd/>
            <a:tailEnd/>
          </a:ln>
        </p:spPr>
        <p:txBody>
          <a:bodyPr/>
          <a:lstStyle/>
          <a:p>
            <a:endParaRPr lang="en-US" dirty="0"/>
          </a:p>
        </p:txBody>
      </p:sp>
      <p:sp>
        <p:nvSpPr>
          <p:cNvPr id="647405" name="Freeform 237"/>
          <p:cNvSpPr>
            <a:spLocks/>
          </p:cNvSpPr>
          <p:nvPr/>
        </p:nvSpPr>
        <p:spPr bwMode="auto">
          <a:xfrm>
            <a:off x="1668463" y="4835525"/>
            <a:ext cx="9525" cy="26988"/>
          </a:xfrm>
          <a:custGeom>
            <a:avLst/>
            <a:gdLst/>
            <a:ahLst/>
            <a:cxnLst>
              <a:cxn ang="0">
                <a:pos x="0" y="74"/>
              </a:cxn>
              <a:cxn ang="0">
                <a:pos x="25" y="74"/>
              </a:cxn>
              <a:cxn ang="0">
                <a:pos x="0" y="74"/>
              </a:cxn>
              <a:cxn ang="0">
                <a:pos x="0" y="49"/>
              </a:cxn>
              <a:cxn ang="0">
                <a:pos x="25" y="49"/>
              </a:cxn>
              <a:cxn ang="0">
                <a:pos x="0" y="49"/>
              </a:cxn>
              <a:cxn ang="0">
                <a:pos x="0" y="25"/>
              </a:cxn>
              <a:cxn ang="0">
                <a:pos x="25" y="25"/>
              </a:cxn>
              <a:cxn ang="0">
                <a:pos x="25" y="0"/>
              </a:cxn>
            </a:cxnLst>
            <a:rect l="0" t="0" r="r" b="b"/>
            <a:pathLst>
              <a:path w="25" h="74">
                <a:moveTo>
                  <a:pt x="0" y="74"/>
                </a:moveTo>
                <a:lnTo>
                  <a:pt x="25" y="74"/>
                </a:lnTo>
                <a:lnTo>
                  <a:pt x="0" y="74"/>
                </a:lnTo>
                <a:lnTo>
                  <a:pt x="0" y="49"/>
                </a:lnTo>
                <a:lnTo>
                  <a:pt x="25" y="49"/>
                </a:lnTo>
                <a:lnTo>
                  <a:pt x="0" y="49"/>
                </a:lnTo>
                <a:lnTo>
                  <a:pt x="0" y="25"/>
                </a:lnTo>
                <a:lnTo>
                  <a:pt x="25" y="25"/>
                </a:lnTo>
                <a:lnTo>
                  <a:pt x="25" y="0"/>
                </a:lnTo>
              </a:path>
            </a:pathLst>
          </a:custGeom>
          <a:noFill/>
          <a:ln w="3175">
            <a:solidFill>
              <a:srgbClr val="1DB2FB"/>
            </a:solidFill>
            <a:prstDash val="solid"/>
            <a:round/>
            <a:headEnd/>
            <a:tailEnd/>
          </a:ln>
        </p:spPr>
        <p:txBody>
          <a:bodyPr/>
          <a:lstStyle/>
          <a:p>
            <a:endParaRPr lang="en-US" dirty="0"/>
          </a:p>
        </p:txBody>
      </p:sp>
      <p:sp>
        <p:nvSpPr>
          <p:cNvPr id="647406" name="Freeform 238"/>
          <p:cNvSpPr>
            <a:spLocks/>
          </p:cNvSpPr>
          <p:nvPr/>
        </p:nvSpPr>
        <p:spPr bwMode="auto">
          <a:xfrm>
            <a:off x="1668463" y="4862513"/>
            <a:ext cx="9525" cy="1587"/>
          </a:xfrm>
          <a:custGeom>
            <a:avLst/>
            <a:gdLst/>
            <a:ahLst/>
            <a:cxnLst>
              <a:cxn ang="0">
                <a:pos x="0" y="0"/>
              </a:cxn>
              <a:cxn ang="0">
                <a:pos x="25" y="0"/>
              </a:cxn>
              <a:cxn ang="0">
                <a:pos x="0" y="0"/>
              </a:cxn>
            </a:cxnLst>
            <a:rect l="0" t="0" r="r" b="b"/>
            <a:pathLst>
              <a:path w="25">
                <a:moveTo>
                  <a:pt x="0" y="0"/>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407" name="Line 239"/>
          <p:cNvSpPr>
            <a:spLocks noChangeShapeType="1"/>
          </p:cNvSpPr>
          <p:nvPr/>
        </p:nvSpPr>
        <p:spPr bwMode="auto">
          <a:xfrm>
            <a:off x="1698625" y="4852988"/>
            <a:ext cx="1588" cy="9525"/>
          </a:xfrm>
          <a:prstGeom prst="line">
            <a:avLst/>
          </a:prstGeom>
          <a:noFill/>
          <a:ln w="3175">
            <a:solidFill>
              <a:srgbClr val="1DB2FB"/>
            </a:solidFill>
            <a:round/>
            <a:headEnd/>
            <a:tailEnd/>
          </a:ln>
        </p:spPr>
        <p:txBody>
          <a:bodyPr/>
          <a:lstStyle/>
          <a:p>
            <a:endParaRPr lang="en-US" dirty="0"/>
          </a:p>
        </p:txBody>
      </p:sp>
      <p:sp>
        <p:nvSpPr>
          <p:cNvPr id="647408" name="Freeform 240"/>
          <p:cNvSpPr>
            <a:spLocks/>
          </p:cNvSpPr>
          <p:nvPr/>
        </p:nvSpPr>
        <p:spPr bwMode="auto">
          <a:xfrm>
            <a:off x="1708150" y="4843463"/>
            <a:ext cx="7938" cy="9525"/>
          </a:xfrm>
          <a:custGeom>
            <a:avLst/>
            <a:gdLst/>
            <a:ahLst/>
            <a:cxnLst>
              <a:cxn ang="0">
                <a:pos x="24" y="0"/>
              </a:cxn>
              <a:cxn ang="0">
                <a:pos x="24" y="24"/>
              </a:cxn>
              <a:cxn ang="0">
                <a:pos x="0" y="24"/>
              </a:cxn>
              <a:cxn ang="0">
                <a:pos x="24" y="24"/>
              </a:cxn>
            </a:cxnLst>
            <a:rect l="0" t="0" r="r" b="b"/>
            <a:pathLst>
              <a:path w="24" h="24">
                <a:moveTo>
                  <a:pt x="24" y="0"/>
                </a:moveTo>
                <a:lnTo>
                  <a:pt x="24" y="24"/>
                </a:lnTo>
                <a:lnTo>
                  <a:pt x="0" y="24"/>
                </a:lnTo>
                <a:lnTo>
                  <a:pt x="24" y="24"/>
                </a:lnTo>
              </a:path>
            </a:pathLst>
          </a:custGeom>
          <a:noFill/>
          <a:ln w="3175">
            <a:solidFill>
              <a:srgbClr val="1DB2FB"/>
            </a:solidFill>
            <a:prstDash val="solid"/>
            <a:round/>
            <a:headEnd/>
            <a:tailEnd/>
          </a:ln>
        </p:spPr>
        <p:txBody>
          <a:bodyPr/>
          <a:lstStyle/>
          <a:p>
            <a:endParaRPr lang="en-US" dirty="0"/>
          </a:p>
        </p:txBody>
      </p:sp>
      <p:sp>
        <p:nvSpPr>
          <p:cNvPr id="647409" name="Line 241"/>
          <p:cNvSpPr>
            <a:spLocks noChangeShapeType="1"/>
          </p:cNvSpPr>
          <p:nvPr/>
        </p:nvSpPr>
        <p:spPr bwMode="auto">
          <a:xfrm>
            <a:off x="1716088" y="4852988"/>
            <a:ext cx="9525" cy="1587"/>
          </a:xfrm>
          <a:prstGeom prst="line">
            <a:avLst/>
          </a:prstGeom>
          <a:noFill/>
          <a:ln w="3175">
            <a:solidFill>
              <a:srgbClr val="1DB2FB"/>
            </a:solidFill>
            <a:round/>
            <a:headEnd/>
            <a:tailEnd/>
          </a:ln>
        </p:spPr>
        <p:txBody>
          <a:bodyPr/>
          <a:lstStyle/>
          <a:p>
            <a:endParaRPr lang="en-US" dirty="0"/>
          </a:p>
        </p:txBody>
      </p:sp>
      <p:sp>
        <p:nvSpPr>
          <p:cNvPr id="647410" name="Line 242"/>
          <p:cNvSpPr>
            <a:spLocks noChangeShapeType="1"/>
          </p:cNvSpPr>
          <p:nvPr/>
        </p:nvSpPr>
        <p:spPr bwMode="auto">
          <a:xfrm flipV="1">
            <a:off x="1725613" y="4843463"/>
            <a:ext cx="1587" cy="9525"/>
          </a:xfrm>
          <a:prstGeom prst="line">
            <a:avLst/>
          </a:prstGeom>
          <a:noFill/>
          <a:ln w="3175">
            <a:solidFill>
              <a:srgbClr val="1DB2FB"/>
            </a:solidFill>
            <a:round/>
            <a:headEnd/>
            <a:tailEnd/>
          </a:ln>
        </p:spPr>
        <p:txBody>
          <a:bodyPr/>
          <a:lstStyle/>
          <a:p>
            <a:endParaRPr lang="en-US" dirty="0"/>
          </a:p>
        </p:txBody>
      </p:sp>
      <p:sp>
        <p:nvSpPr>
          <p:cNvPr id="647411" name="Line 243"/>
          <p:cNvSpPr>
            <a:spLocks noChangeShapeType="1"/>
          </p:cNvSpPr>
          <p:nvPr/>
        </p:nvSpPr>
        <p:spPr bwMode="auto">
          <a:xfrm>
            <a:off x="1716088" y="4843463"/>
            <a:ext cx="9525" cy="1587"/>
          </a:xfrm>
          <a:prstGeom prst="line">
            <a:avLst/>
          </a:prstGeom>
          <a:noFill/>
          <a:ln w="3175">
            <a:solidFill>
              <a:srgbClr val="1DB2FB"/>
            </a:solidFill>
            <a:round/>
            <a:headEnd/>
            <a:tailEnd/>
          </a:ln>
        </p:spPr>
        <p:txBody>
          <a:bodyPr/>
          <a:lstStyle/>
          <a:p>
            <a:endParaRPr lang="en-US" dirty="0"/>
          </a:p>
        </p:txBody>
      </p:sp>
      <p:sp>
        <p:nvSpPr>
          <p:cNvPr id="647412" name="Freeform 244"/>
          <p:cNvSpPr>
            <a:spLocks/>
          </p:cNvSpPr>
          <p:nvPr/>
        </p:nvSpPr>
        <p:spPr bwMode="auto">
          <a:xfrm>
            <a:off x="1668463" y="4835525"/>
            <a:ext cx="9525" cy="7938"/>
          </a:xfrm>
          <a:custGeom>
            <a:avLst/>
            <a:gdLst/>
            <a:ahLst/>
            <a:cxnLst>
              <a:cxn ang="0">
                <a:pos x="0" y="25"/>
              </a:cxn>
              <a:cxn ang="0">
                <a:pos x="0" y="0"/>
              </a:cxn>
              <a:cxn ang="0">
                <a:pos x="25" y="0"/>
              </a:cxn>
            </a:cxnLst>
            <a:rect l="0" t="0" r="r" b="b"/>
            <a:pathLst>
              <a:path w="25" h="25">
                <a:moveTo>
                  <a:pt x="0" y="25"/>
                </a:move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413" name="Freeform 245"/>
          <p:cNvSpPr>
            <a:spLocks/>
          </p:cNvSpPr>
          <p:nvPr/>
        </p:nvSpPr>
        <p:spPr bwMode="auto">
          <a:xfrm>
            <a:off x="1658938" y="4835525"/>
            <a:ext cx="9525" cy="7938"/>
          </a:xfrm>
          <a:custGeom>
            <a:avLst/>
            <a:gdLst/>
            <a:ahLst/>
            <a:cxnLst>
              <a:cxn ang="0">
                <a:pos x="0" y="0"/>
              </a:cxn>
              <a:cxn ang="0">
                <a:pos x="0" y="25"/>
              </a:cxn>
              <a:cxn ang="0">
                <a:pos x="24" y="25"/>
              </a:cxn>
            </a:cxnLst>
            <a:rect l="0" t="0" r="r" b="b"/>
            <a:pathLst>
              <a:path w="24" h="25">
                <a:moveTo>
                  <a:pt x="0" y="0"/>
                </a:moveTo>
                <a:lnTo>
                  <a:pt x="0" y="25"/>
                </a:lnTo>
                <a:lnTo>
                  <a:pt x="24" y="25"/>
                </a:lnTo>
              </a:path>
            </a:pathLst>
          </a:custGeom>
          <a:noFill/>
          <a:ln w="3175">
            <a:solidFill>
              <a:srgbClr val="1DB2FB"/>
            </a:solidFill>
            <a:prstDash val="solid"/>
            <a:round/>
            <a:headEnd/>
            <a:tailEnd/>
          </a:ln>
        </p:spPr>
        <p:txBody>
          <a:bodyPr/>
          <a:lstStyle/>
          <a:p>
            <a:endParaRPr lang="en-US" dirty="0"/>
          </a:p>
        </p:txBody>
      </p:sp>
      <p:sp>
        <p:nvSpPr>
          <p:cNvPr id="647414" name="Freeform 246"/>
          <p:cNvSpPr>
            <a:spLocks/>
          </p:cNvSpPr>
          <p:nvPr/>
        </p:nvSpPr>
        <p:spPr bwMode="auto">
          <a:xfrm>
            <a:off x="1708150" y="4835525"/>
            <a:ext cx="7938" cy="7938"/>
          </a:xfrm>
          <a:custGeom>
            <a:avLst/>
            <a:gdLst/>
            <a:ahLst/>
            <a:cxnLst>
              <a:cxn ang="0">
                <a:pos x="0" y="0"/>
              </a:cxn>
              <a:cxn ang="0">
                <a:pos x="24" y="0"/>
              </a:cxn>
              <a:cxn ang="0">
                <a:pos x="24" y="25"/>
              </a:cxn>
            </a:cxnLst>
            <a:rect l="0" t="0" r="r" b="b"/>
            <a:pathLst>
              <a:path w="24" h="25">
                <a:moveTo>
                  <a:pt x="0" y="0"/>
                </a:moveTo>
                <a:lnTo>
                  <a:pt x="24" y="0"/>
                </a:lnTo>
                <a:lnTo>
                  <a:pt x="24" y="25"/>
                </a:lnTo>
              </a:path>
            </a:pathLst>
          </a:custGeom>
          <a:noFill/>
          <a:ln w="3175">
            <a:solidFill>
              <a:srgbClr val="1DB2FB"/>
            </a:solidFill>
            <a:prstDash val="solid"/>
            <a:round/>
            <a:headEnd/>
            <a:tailEnd/>
          </a:ln>
        </p:spPr>
        <p:txBody>
          <a:bodyPr/>
          <a:lstStyle/>
          <a:p>
            <a:endParaRPr lang="en-US" dirty="0"/>
          </a:p>
        </p:txBody>
      </p:sp>
      <p:sp>
        <p:nvSpPr>
          <p:cNvPr id="647415" name="Freeform 247"/>
          <p:cNvSpPr>
            <a:spLocks/>
          </p:cNvSpPr>
          <p:nvPr/>
        </p:nvSpPr>
        <p:spPr bwMode="auto">
          <a:xfrm>
            <a:off x="1658938" y="4826000"/>
            <a:ext cx="9525" cy="9525"/>
          </a:xfrm>
          <a:custGeom>
            <a:avLst/>
            <a:gdLst/>
            <a:ahLst/>
            <a:cxnLst>
              <a:cxn ang="0">
                <a:pos x="0" y="24"/>
              </a:cxn>
              <a:cxn ang="0">
                <a:pos x="0" y="0"/>
              </a:cxn>
              <a:cxn ang="0">
                <a:pos x="24" y="0"/>
              </a:cxn>
            </a:cxnLst>
            <a:rect l="0" t="0" r="r" b="b"/>
            <a:pathLst>
              <a:path w="24" h="24">
                <a:moveTo>
                  <a:pt x="0" y="24"/>
                </a:moveTo>
                <a:lnTo>
                  <a:pt x="0" y="0"/>
                </a:lnTo>
                <a:lnTo>
                  <a:pt x="24" y="0"/>
                </a:lnTo>
              </a:path>
            </a:pathLst>
          </a:custGeom>
          <a:noFill/>
          <a:ln w="3175">
            <a:solidFill>
              <a:srgbClr val="1DB2FB"/>
            </a:solidFill>
            <a:prstDash val="solid"/>
            <a:round/>
            <a:headEnd/>
            <a:tailEnd/>
          </a:ln>
        </p:spPr>
        <p:txBody>
          <a:bodyPr/>
          <a:lstStyle/>
          <a:p>
            <a:endParaRPr lang="en-US" dirty="0"/>
          </a:p>
        </p:txBody>
      </p:sp>
      <p:sp>
        <p:nvSpPr>
          <p:cNvPr id="647416" name="Freeform 248"/>
          <p:cNvSpPr>
            <a:spLocks/>
          </p:cNvSpPr>
          <p:nvPr/>
        </p:nvSpPr>
        <p:spPr bwMode="auto">
          <a:xfrm>
            <a:off x="1658938" y="4826000"/>
            <a:ext cx="9525" cy="9525"/>
          </a:xfrm>
          <a:custGeom>
            <a:avLst/>
            <a:gdLst/>
            <a:ahLst/>
            <a:cxnLst>
              <a:cxn ang="0">
                <a:pos x="24" y="0"/>
              </a:cxn>
              <a:cxn ang="0">
                <a:pos x="0" y="0"/>
              </a:cxn>
              <a:cxn ang="0">
                <a:pos x="0" y="24"/>
              </a:cxn>
            </a:cxnLst>
            <a:rect l="0" t="0" r="r" b="b"/>
            <a:pathLst>
              <a:path w="24" h="24">
                <a:moveTo>
                  <a:pt x="24" y="0"/>
                </a:moveTo>
                <a:lnTo>
                  <a:pt x="0" y="0"/>
                </a:lnTo>
                <a:lnTo>
                  <a:pt x="0" y="24"/>
                </a:lnTo>
              </a:path>
            </a:pathLst>
          </a:custGeom>
          <a:noFill/>
          <a:ln w="3175">
            <a:solidFill>
              <a:srgbClr val="1DB2FB"/>
            </a:solidFill>
            <a:prstDash val="solid"/>
            <a:round/>
            <a:headEnd/>
            <a:tailEnd/>
          </a:ln>
        </p:spPr>
        <p:txBody>
          <a:bodyPr/>
          <a:lstStyle/>
          <a:p>
            <a:endParaRPr lang="en-US" dirty="0"/>
          </a:p>
        </p:txBody>
      </p:sp>
      <p:sp>
        <p:nvSpPr>
          <p:cNvPr id="647417" name="Line 249"/>
          <p:cNvSpPr>
            <a:spLocks noChangeShapeType="1"/>
          </p:cNvSpPr>
          <p:nvPr/>
        </p:nvSpPr>
        <p:spPr bwMode="auto">
          <a:xfrm>
            <a:off x="1668463" y="4826000"/>
            <a:ext cx="9525" cy="1588"/>
          </a:xfrm>
          <a:prstGeom prst="line">
            <a:avLst/>
          </a:prstGeom>
          <a:noFill/>
          <a:ln w="3175">
            <a:solidFill>
              <a:srgbClr val="1DB2FB"/>
            </a:solidFill>
            <a:round/>
            <a:headEnd/>
            <a:tailEnd/>
          </a:ln>
        </p:spPr>
        <p:txBody>
          <a:bodyPr/>
          <a:lstStyle/>
          <a:p>
            <a:endParaRPr lang="en-US" dirty="0"/>
          </a:p>
        </p:txBody>
      </p:sp>
      <p:sp>
        <p:nvSpPr>
          <p:cNvPr id="647418" name="Line 250"/>
          <p:cNvSpPr>
            <a:spLocks noChangeShapeType="1"/>
          </p:cNvSpPr>
          <p:nvPr/>
        </p:nvSpPr>
        <p:spPr bwMode="auto">
          <a:xfrm flipV="1">
            <a:off x="1668463" y="4818063"/>
            <a:ext cx="1587" cy="7937"/>
          </a:xfrm>
          <a:prstGeom prst="line">
            <a:avLst/>
          </a:prstGeom>
          <a:noFill/>
          <a:ln w="3175">
            <a:solidFill>
              <a:srgbClr val="1DB2FB"/>
            </a:solidFill>
            <a:round/>
            <a:headEnd/>
            <a:tailEnd/>
          </a:ln>
        </p:spPr>
        <p:txBody>
          <a:bodyPr/>
          <a:lstStyle/>
          <a:p>
            <a:endParaRPr lang="en-US" dirty="0"/>
          </a:p>
        </p:txBody>
      </p:sp>
      <p:sp>
        <p:nvSpPr>
          <p:cNvPr id="647419" name="Line 251"/>
          <p:cNvSpPr>
            <a:spLocks noChangeShapeType="1"/>
          </p:cNvSpPr>
          <p:nvPr/>
        </p:nvSpPr>
        <p:spPr bwMode="auto">
          <a:xfrm>
            <a:off x="1668463" y="4818063"/>
            <a:ext cx="1587" cy="7937"/>
          </a:xfrm>
          <a:prstGeom prst="line">
            <a:avLst/>
          </a:prstGeom>
          <a:noFill/>
          <a:ln w="3175">
            <a:solidFill>
              <a:srgbClr val="1DB2FB"/>
            </a:solidFill>
            <a:round/>
            <a:headEnd/>
            <a:tailEnd/>
          </a:ln>
        </p:spPr>
        <p:txBody>
          <a:bodyPr/>
          <a:lstStyle/>
          <a:p>
            <a:endParaRPr lang="en-US" dirty="0"/>
          </a:p>
        </p:txBody>
      </p:sp>
      <p:sp>
        <p:nvSpPr>
          <p:cNvPr id="647420" name="Freeform 252"/>
          <p:cNvSpPr>
            <a:spLocks/>
          </p:cNvSpPr>
          <p:nvPr/>
        </p:nvSpPr>
        <p:spPr bwMode="auto">
          <a:xfrm>
            <a:off x="1708150" y="4810125"/>
            <a:ext cx="17463" cy="15875"/>
          </a:xfrm>
          <a:custGeom>
            <a:avLst/>
            <a:gdLst/>
            <a:ahLst/>
            <a:cxnLst>
              <a:cxn ang="0">
                <a:pos x="0" y="0"/>
              </a:cxn>
              <a:cxn ang="0">
                <a:pos x="0" y="25"/>
              </a:cxn>
              <a:cxn ang="0">
                <a:pos x="0" y="51"/>
              </a:cxn>
              <a:cxn ang="0">
                <a:pos x="24" y="25"/>
              </a:cxn>
              <a:cxn ang="0">
                <a:pos x="0" y="25"/>
              </a:cxn>
              <a:cxn ang="0">
                <a:pos x="24" y="25"/>
              </a:cxn>
              <a:cxn ang="0">
                <a:pos x="49" y="25"/>
              </a:cxn>
            </a:cxnLst>
            <a:rect l="0" t="0" r="r" b="b"/>
            <a:pathLst>
              <a:path w="49" h="51">
                <a:moveTo>
                  <a:pt x="0" y="0"/>
                </a:moveTo>
                <a:lnTo>
                  <a:pt x="0" y="25"/>
                </a:lnTo>
                <a:lnTo>
                  <a:pt x="0" y="51"/>
                </a:lnTo>
                <a:lnTo>
                  <a:pt x="24" y="25"/>
                </a:lnTo>
                <a:lnTo>
                  <a:pt x="0" y="25"/>
                </a:lnTo>
                <a:lnTo>
                  <a:pt x="24" y="25"/>
                </a:lnTo>
                <a:lnTo>
                  <a:pt x="49" y="25"/>
                </a:lnTo>
              </a:path>
            </a:pathLst>
          </a:custGeom>
          <a:noFill/>
          <a:ln w="3175">
            <a:solidFill>
              <a:srgbClr val="1DB2FB"/>
            </a:solidFill>
            <a:prstDash val="solid"/>
            <a:round/>
            <a:headEnd/>
            <a:tailEnd/>
          </a:ln>
        </p:spPr>
        <p:txBody>
          <a:bodyPr/>
          <a:lstStyle/>
          <a:p>
            <a:endParaRPr lang="en-US" dirty="0"/>
          </a:p>
        </p:txBody>
      </p:sp>
      <p:sp>
        <p:nvSpPr>
          <p:cNvPr id="647421" name="Line 253"/>
          <p:cNvSpPr>
            <a:spLocks noChangeShapeType="1"/>
          </p:cNvSpPr>
          <p:nvPr/>
        </p:nvSpPr>
        <p:spPr bwMode="auto">
          <a:xfrm flipH="1">
            <a:off x="1668463" y="4818063"/>
            <a:ext cx="9525" cy="1587"/>
          </a:xfrm>
          <a:prstGeom prst="line">
            <a:avLst/>
          </a:prstGeom>
          <a:noFill/>
          <a:ln w="3175">
            <a:solidFill>
              <a:srgbClr val="1DB2FB"/>
            </a:solidFill>
            <a:round/>
            <a:headEnd/>
            <a:tailEnd/>
          </a:ln>
        </p:spPr>
        <p:txBody>
          <a:bodyPr/>
          <a:lstStyle/>
          <a:p>
            <a:endParaRPr lang="en-US" dirty="0"/>
          </a:p>
        </p:txBody>
      </p:sp>
      <p:sp>
        <p:nvSpPr>
          <p:cNvPr id="647422" name="Line 254"/>
          <p:cNvSpPr>
            <a:spLocks noChangeShapeType="1"/>
          </p:cNvSpPr>
          <p:nvPr/>
        </p:nvSpPr>
        <p:spPr bwMode="auto">
          <a:xfrm>
            <a:off x="1668463" y="4818063"/>
            <a:ext cx="9525" cy="1587"/>
          </a:xfrm>
          <a:prstGeom prst="line">
            <a:avLst/>
          </a:prstGeom>
          <a:noFill/>
          <a:ln w="3175">
            <a:solidFill>
              <a:srgbClr val="1DB2FB"/>
            </a:solidFill>
            <a:round/>
            <a:headEnd/>
            <a:tailEnd/>
          </a:ln>
        </p:spPr>
        <p:txBody>
          <a:bodyPr/>
          <a:lstStyle/>
          <a:p>
            <a:endParaRPr lang="en-US" dirty="0"/>
          </a:p>
        </p:txBody>
      </p:sp>
      <p:sp>
        <p:nvSpPr>
          <p:cNvPr id="647423" name="Line 255"/>
          <p:cNvSpPr>
            <a:spLocks noChangeShapeType="1"/>
          </p:cNvSpPr>
          <p:nvPr/>
        </p:nvSpPr>
        <p:spPr bwMode="auto">
          <a:xfrm>
            <a:off x="1677988" y="4818063"/>
            <a:ext cx="9525" cy="1587"/>
          </a:xfrm>
          <a:prstGeom prst="line">
            <a:avLst/>
          </a:prstGeom>
          <a:noFill/>
          <a:ln w="3175">
            <a:solidFill>
              <a:srgbClr val="1DB2FB"/>
            </a:solidFill>
            <a:round/>
            <a:headEnd/>
            <a:tailEnd/>
          </a:ln>
        </p:spPr>
        <p:txBody>
          <a:bodyPr/>
          <a:lstStyle/>
          <a:p>
            <a:endParaRPr lang="en-US" dirty="0"/>
          </a:p>
        </p:txBody>
      </p:sp>
      <p:sp>
        <p:nvSpPr>
          <p:cNvPr id="647424" name="Line 256"/>
          <p:cNvSpPr>
            <a:spLocks noChangeShapeType="1"/>
          </p:cNvSpPr>
          <p:nvPr/>
        </p:nvSpPr>
        <p:spPr bwMode="auto">
          <a:xfrm flipH="1">
            <a:off x="1677988" y="4818063"/>
            <a:ext cx="9525" cy="1587"/>
          </a:xfrm>
          <a:prstGeom prst="line">
            <a:avLst/>
          </a:prstGeom>
          <a:noFill/>
          <a:ln w="3175">
            <a:solidFill>
              <a:srgbClr val="1DB2FB"/>
            </a:solidFill>
            <a:round/>
            <a:headEnd/>
            <a:tailEnd/>
          </a:ln>
        </p:spPr>
        <p:txBody>
          <a:bodyPr/>
          <a:lstStyle/>
          <a:p>
            <a:endParaRPr lang="en-US" dirty="0"/>
          </a:p>
        </p:txBody>
      </p:sp>
      <p:sp>
        <p:nvSpPr>
          <p:cNvPr id="647425" name="Line 257"/>
          <p:cNvSpPr>
            <a:spLocks noChangeShapeType="1"/>
          </p:cNvSpPr>
          <p:nvPr/>
        </p:nvSpPr>
        <p:spPr bwMode="auto">
          <a:xfrm>
            <a:off x="1687513" y="4818063"/>
            <a:ext cx="11112" cy="1587"/>
          </a:xfrm>
          <a:prstGeom prst="line">
            <a:avLst/>
          </a:prstGeom>
          <a:noFill/>
          <a:ln w="3175">
            <a:solidFill>
              <a:srgbClr val="1DB2FB"/>
            </a:solidFill>
            <a:round/>
            <a:headEnd/>
            <a:tailEnd/>
          </a:ln>
        </p:spPr>
        <p:txBody>
          <a:bodyPr/>
          <a:lstStyle/>
          <a:p>
            <a:endParaRPr lang="en-US" dirty="0"/>
          </a:p>
        </p:txBody>
      </p:sp>
      <p:sp>
        <p:nvSpPr>
          <p:cNvPr id="647426" name="Line 258"/>
          <p:cNvSpPr>
            <a:spLocks noChangeShapeType="1"/>
          </p:cNvSpPr>
          <p:nvPr/>
        </p:nvSpPr>
        <p:spPr bwMode="auto">
          <a:xfrm flipV="1">
            <a:off x="1698625" y="4810125"/>
            <a:ext cx="9525" cy="7938"/>
          </a:xfrm>
          <a:prstGeom prst="line">
            <a:avLst/>
          </a:prstGeom>
          <a:noFill/>
          <a:ln w="3175">
            <a:solidFill>
              <a:srgbClr val="1DB2FB"/>
            </a:solidFill>
            <a:round/>
            <a:headEnd/>
            <a:tailEnd/>
          </a:ln>
        </p:spPr>
        <p:txBody>
          <a:bodyPr/>
          <a:lstStyle/>
          <a:p>
            <a:endParaRPr lang="en-US" dirty="0"/>
          </a:p>
        </p:txBody>
      </p:sp>
      <p:sp>
        <p:nvSpPr>
          <p:cNvPr id="647427" name="Line 259"/>
          <p:cNvSpPr>
            <a:spLocks noChangeShapeType="1"/>
          </p:cNvSpPr>
          <p:nvPr/>
        </p:nvSpPr>
        <p:spPr bwMode="auto">
          <a:xfrm flipV="1">
            <a:off x="1687513" y="4810125"/>
            <a:ext cx="1587" cy="7938"/>
          </a:xfrm>
          <a:prstGeom prst="line">
            <a:avLst/>
          </a:prstGeom>
          <a:noFill/>
          <a:ln w="3175">
            <a:solidFill>
              <a:srgbClr val="1DB2FB"/>
            </a:solidFill>
            <a:round/>
            <a:headEnd/>
            <a:tailEnd/>
          </a:ln>
        </p:spPr>
        <p:txBody>
          <a:bodyPr/>
          <a:lstStyle/>
          <a:p>
            <a:endParaRPr lang="en-US" dirty="0"/>
          </a:p>
        </p:txBody>
      </p:sp>
      <p:sp>
        <p:nvSpPr>
          <p:cNvPr id="647428" name="Line 260"/>
          <p:cNvSpPr>
            <a:spLocks noChangeShapeType="1"/>
          </p:cNvSpPr>
          <p:nvPr/>
        </p:nvSpPr>
        <p:spPr bwMode="auto">
          <a:xfrm>
            <a:off x="1687513" y="4810125"/>
            <a:ext cx="1587" cy="7938"/>
          </a:xfrm>
          <a:prstGeom prst="line">
            <a:avLst/>
          </a:prstGeom>
          <a:noFill/>
          <a:ln w="3175">
            <a:solidFill>
              <a:srgbClr val="1DB2FB"/>
            </a:solidFill>
            <a:round/>
            <a:headEnd/>
            <a:tailEnd/>
          </a:ln>
        </p:spPr>
        <p:txBody>
          <a:bodyPr/>
          <a:lstStyle/>
          <a:p>
            <a:endParaRPr lang="en-US" dirty="0"/>
          </a:p>
        </p:txBody>
      </p:sp>
      <p:sp>
        <p:nvSpPr>
          <p:cNvPr id="647429" name="Freeform 261"/>
          <p:cNvSpPr>
            <a:spLocks/>
          </p:cNvSpPr>
          <p:nvPr/>
        </p:nvSpPr>
        <p:spPr bwMode="auto">
          <a:xfrm>
            <a:off x="1687513" y="4800600"/>
            <a:ext cx="11112" cy="17463"/>
          </a:xfrm>
          <a:custGeom>
            <a:avLst/>
            <a:gdLst/>
            <a:ahLst/>
            <a:cxnLst>
              <a:cxn ang="0">
                <a:pos x="0" y="49"/>
              </a:cxn>
              <a:cxn ang="0">
                <a:pos x="0" y="24"/>
              </a:cxn>
              <a:cxn ang="0">
                <a:pos x="25" y="24"/>
              </a:cxn>
              <a:cxn ang="0">
                <a:pos x="25" y="0"/>
              </a:cxn>
              <a:cxn ang="0">
                <a:pos x="25" y="24"/>
              </a:cxn>
              <a:cxn ang="0">
                <a:pos x="25" y="49"/>
              </a:cxn>
            </a:cxnLst>
            <a:rect l="0" t="0" r="r" b="b"/>
            <a:pathLst>
              <a:path w="25" h="49">
                <a:moveTo>
                  <a:pt x="0" y="49"/>
                </a:moveTo>
                <a:lnTo>
                  <a:pt x="0" y="24"/>
                </a:lnTo>
                <a:lnTo>
                  <a:pt x="25" y="24"/>
                </a:lnTo>
                <a:lnTo>
                  <a:pt x="25" y="0"/>
                </a:lnTo>
                <a:lnTo>
                  <a:pt x="25" y="24"/>
                </a:lnTo>
                <a:lnTo>
                  <a:pt x="25" y="49"/>
                </a:lnTo>
              </a:path>
            </a:pathLst>
          </a:custGeom>
          <a:noFill/>
          <a:ln w="3175">
            <a:solidFill>
              <a:srgbClr val="1DB2FB"/>
            </a:solidFill>
            <a:prstDash val="solid"/>
            <a:round/>
            <a:headEnd/>
            <a:tailEnd/>
          </a:ln>
        </p:spPr>
        <p:txBody>
          <a:bodyPr/>
          <a:lstStyle/>
          <a:p>
            <a:endParaRPr lang="en-US" dirty="0"/>
          </a:p>
        </p:txBody>
      </p:sp>
      <p:sp>
        <p:nvSpPr>
          <p:cNvPr id="647430" name="Freeform 262"/>
          <p:cNvSpPr>
            <a:spLocks/>
          </p:cNvSpPr>
          <p:nvPr/>
        </p:nvSpPr>
        <p:spPr bwMode="auto">
          <a:xfrm>
            <a:off x="1600200" y="4835525"/>
            <a:ext cx="68263" cy="26988"/>
          </a:xfrm>
          <a:custGeom>
            <a:avLst/>
            <a:gdLst/>
            <a:ahLst/>
            <a:cxnLst>
              <a:cxn ang="0">
                <a:pos x="25" y="49"/>
              </a:cxn>
              <a:cxn ang="0">
                <a:pos x="0" y="25"/>
              </a:cxn>
              <a:cxn ang="0">
                <a:pos x="25" y="0"/>
              </a:cxn>
              <a:cxn ang="0">
                <a:pos x="49" y="0"/>
              </a:cxn>
              <a:cxn ang="0">
                <a:pos x="74" y="25"/>
              </a:cxn>
              <a:cxn ang="0">
                <a:pos x="100" y="49"/>
              </a:cxn>
              <a:cxn ang="0">
                <a:pos x="100" y="25"/>
              </a:cxn>
              <a:cxn ang="0">
                <a:pos x="124" y="25"/>
              </a:cxn>
              <a:cxn ang="0">
                <a:pos x="124" y="49"/>
              </a:cxn>
              <a:cxn ang="0">
                <a:pos x="124" y="74"/>
              </a:cxn>
              <a:cxn ang="0">
                <a:pos x="149" y="74"/>
              </a:cxn>
              <a:cxn ang="0">
                <a:pos x="173" y="74"/>
              </a:cxn>
              <a:cxn ang="0">
                <a:pos x="149" y="49"/>
              </a:cxn>
              <a:cxn ang="0">
                <a:pos x="173" y="49"/>
              </a:cxn>
              <a:cxn ang="0">
                <a:pos x="173" y="25"/>
              </a:cxn>
              <a:cxn ang="0">
                <a:pos x="149" y="25"/>
              </a:cxn>
              <a:cxn ang="0">
                <a:pos x="149" y="0"/>
              </a:cxn>
            </a:cxnLst>
            <a:rect l="0" t="0" r="r" b="b"/>
            <a:pathLst>
              <a:path w="173" h="74">
                <a:moveTo>
                  <a:pt x="25" y="49"/>
                </a:moveTo>
                <a:lnTo>
                  <a:pt x="0" y="25"/>
                </a:lnTo>
                <a:lnTo>
                  <a:pt x="25" y="0"/>
                </a:lnTo>
                <a:lnTo>
                  <a:pt x="49" y="0"/>
                </a:lnTo>
                <a:lnTo>
                  <a:pt x="74" y="25"/>
                </a:lnTo>
                <a:lnTo>
                  <a:pt x="100" y="49"/>
                </a:lnTo>
                <a:lnTo>
                  <a:pt x="100" y="25"/>
                </a:lnTo>
                <a:lnTo>
                  <a:pt x="124" y="25"/>
                </a:lnTo>
                <a:lnTo>
                  <a:pt x="124" y="49"/>
                </a:lnTo>
                <a:lnTo>
                  <a:pt x="124" y="74"/>
                </a:lnTo>
                <a:lnTo>
                  <a:pt x="149" y="74"/>
                </a:lnTo>
                <a:lnTo>
                  <a:pt x="173" y="74"/>
                </a:lnTo>
                <a:lnTo>
                  <a:pt x="149" y="49"/>
                </a:lnTo>
                <a:lnTo>
                  <a:pt x="173" y="49"/>
                </a:lnTo>
                <a:lnTo>
                  <a:pt x="173" y="25"/>
                </a:lnTo>
                <a:lnTo>
                  <a:pt x="149" y="25"/>
                </a:lnTo>
                <a:lnTo>
                  <a:pt x="149" y="0"/>
                </a:lnTo>
              </a:path>
            </a:pathLst>
          </a:custGeom>
          <a:noFill/>
          <a:ln w="3175">
            <a:solidFill>
              <a:srgbClr val="1DB2FB"/>
            </a:solidFill>
            <a:prstDash val="solid"/>
            <a:round/>
            <a:headEnd/>
            <a:tailEnd/>
          </a:ln>
        </p:spPr>
        <p:txBody>
          <a:bodyPr/>
          <a:lstStyle/>
          <a:p>
            <a:endParaRPr lang="en-US" dirty="0"/>
          </a:p>
        </p:txBody>
      </p:sp>
      <p:sp>
        <p:nvSpPr>
          <p:cNvPr id="647431" name="Line 263"/>
          <p:cNvSpPr>
            <a:spLocks noChangeShapeType="1"/>
          </p:cNvSpPr>
          <p:nvPr/>
        </p:nvSpPr>
        <p:spPr bwMode="auto">
          <a:xfrm flipV="1">
            <a:off x="1668463" y="4810125"/>
            <a:ext cx="1587" cy="7938"/>
          </a:xfrm>
          <a:prstGeom prst="line">
            <a:avLst/>
          </a:prstGeom>
          <a:noFill/>
          <a:ln w="3175">
            <a:solidFill>
              <a:srgbClr val="1DB2FB"/>
            </a:solidFill>
            <a:round/>
            <a:headEnd/>
            <a:tailEnd/>
          </a:ln>
        </p:spPr>
        <p:txBody>
          <a:bodyPr/>
          <a:lstStyle/>
          <a:p>
            <a:endParaRPr lang="en-US" dirty="0"/>
          </a:p>
        </p:txBody>
      </p:sp>
      <p:sp>
        <p:nvSpPr>
          <p:cNvPr id="647432" name="Line 264"/>
          <p:cNvSpPr>
            <a:spLocks noChangeShapeType="1"/>
          </p:cNvSpPr>
          <p:nvPr/>
        </p:nvSpPr>
        <p:spPr bwMode="auto">
          <a:xfrm>
            <a:off x="1668463" y="4810125"/>
            <a:ext cx="1587" cy="7938"/>
          </a:xfrm>
          <a:prstGeom prst="line">
            <a:avLst/>
          </a:prstGeom>
          <a:noFill/>
          <a:ln w="3175">
            <a:solidFill>
              <a:srgbClr val="1DB2FB"/>
            </a:solidFill>
            <a:round/>
            <a:headEnd/>
            <a:tailEnd/>
          </a:ln>
        </p:spPr>
        <p:txBody>
          <a:bodyPr/>
          <a:lstStyle/>
          <a:p>
            <a:endParaRPr lang="en-US" dirty="0"/>
          </a:p>
        </p:txBody>
      </p:sp>
      <p:sp>
        <p:nvSpPr>
          <p:cNvPr id="647433" name="Line 265"/>
          <p:cNvSpPr>
            <a:spLocks noChangeShapeType="1"/>
          </p:cNvSpPr>
          <p:nvPr/>
        </p:nvSpPr>
        <p:spPr bwMode="auto">
          <a:xfrm>
            <a:off x="1687513" y="4810125"/>
            <a:ext cx="1587" cy="7938"/>
          </a:xfrm>
          <a:prstGeom prst="line">
            <a:avLst/>
          </a:prstGeom>
          <a:noFill/>
          <a:ln w="3175">
            <a:solidFill>
              <a:srgbClr val="1DB2FB"/>
            </a:solidFill>
            <a:round/>
            <a:headEnd/>
            <a:tailEnd/>
          </a:ln>
        </p:spPr>
        <p:txBody>
          <a:bodyPr/>
          <a:lstStyle/>
          <a:p>
            <a:endParaRPr lang="en-US" dirty="0"/>
          </a:p>
        </p:txBody>
      </p:sp>
      <p:sp>
        <p:nvSpPr>
          <p:cNvPr id="647434" name="Freeform 266"/>
          <p:cNvSpPr>
            <a:spLocks/>
          </p:cNvSpPr>
          <p:nvPr/>
        </p:nvSpPr>
        <p:spPr bwMode="auto">
          <a:xfrm>
            <a:off x="1677988" y="4800600"/>
            <a:ext cx="9525" cy="9525"/>
          </a:xfrm>
          <a:custGeom>
            <a:avLst/>
            <a:gdLst/>
            <a:ahLst/>
            <a:cxnLst>
              <a:cxn ang="0">
                <a:pos x="24" y="24"/>
              </a:cxn>
              <a:cxn ang="0">
                <a:pos x="0" y="24"/>
              </a:cxn>
              <a:cxn ang="0">
                <a:pos x="0" y="0"/>
              </a:cxn>
              <a:cxn ang="0">
                <a:pos x="0" y="24"/>
              </a:cxn>
              <a:cxn ang="0">
                <a:pos x="24" y="24"/>
              </a:cxn>
            </a:cxnLst>
            <a:rect l="0" t="0" r="r" b="b"/>
            <a:pathLst>
              <a:path w="24" h="24">
                <a:moveTo>
                  <a:pt x="24" y="24"/>
                </a:moveTo>
                <a:lnTo>
                  <a:pt x="0" y="24"/>
                </a:lnTo>
                <a:lnTo>
                  <a:pt x="0" y="0"/>
                </a:lnTo>
                <a:lnTo>
                  <a:pt x="0" y="24"/>
                </a:lnTo>
                <a:lnTo>
                  <a:pt x="24" y="24"/>
                </a:lnTo>
              </a:path>
            </a:pathLst>
          </a:custGeom>
          <a:noFill/>
          <a:ln w="3175">
            <a:solidFill>
              <a:srgbClr val="1DB2FB"/>
            </a:solidFill>
            <a:prstDash val="solid"/>
            <a:round/>
            <a:headEnd/>
            <a:tailEnd/>
          </a:ln>
        </p:spPr>
        <p:txBody>
          <a:bodyPr/>
          <a:lstStyle/>
          <a:p>
            <a:endParaRPr lang="en-US" dirty="0"/>
          </a:p>
        </p:txBody>
      </p:sp>
      <p:sp>
        <p:nvSpPr>
          <p:cNvPr id="647435" name="Line 267"/>
          <p:cNvSpPr>
            <a:spLocks noChangeShapeType="1"/>
          </p:cNvSpPr>
          <p:nvPr/>
        </p:nvSpPr>
        <p:spPr bwMode="auto">
          <a:xfrm flipV="1">
            <a:off x="1708150" y="4800600"/>
            <a:ext cx="1588" cy="9525"/>
          </a:xfrm>
          <a:prstGeom prst="line">
            <a:avLst/>
          </a:prstGeom>
          <a:noFill/>
          <a:ln w="3175">
            <a:solidFill>
              <a:srgbClr val="1DB2FB"/>
            </a:solidFill>
            <a:round/>
            <a:headEnd/>
            <a:tailEnd/>
          </a:ln>
        </p:spPr>
        <p:txBody>
          <a:bodyPr/>
          <a:lstStyle/>
          <a:p>
            <a:endParaRPr lang="en-US" dirty="0"/>
          </a:p>
        </p:txBody>
      </p:sp>
      <p:sp>
        <p:nvSpPr>
          <p:cNvPr id="647436" name="Line 268"/>
          <p:cNvSpPr>
            <a:spLocks noChangeShapeType="1"/>
          </p:cNvSpPr>
          <p:nvPr/>
        </p:nvSpPr>
        <p:spPr bwMode="auto">
          <a:xfrm flipV="1">
            <a:off x="1668463" y="4800600"/>
            <a:ext cx="1587" cy="9525"/>
          </a:xfrm>
          <a:prstGeom prst="line">
            <a:avLst/>
          </a:prstGeom>
          <a:noFill/>
          <a:ln w="3175">
            <a:solidFill>
              <a:srgbClr val="1DB2FB"/>
            </a:solidFill>
            <a:round/>
            <a:headEnd/>
            <a:tailEnd/>
          </a:ln>
        </p:spPr>
        <p:txBody>
          <a:bodyPr/>
          <a:lstStyle/>
          <a:p>
            <a:endParaRPr lang="en-US" dirty="0"/>
          </a:p>
        </p:txBody>
      </p:sp>
      <p:sp>
        <p:nvSpPr>
          <p:cNvPr id="647437" name="Line 269"/>
          <p:cNvSpPr>
            <a:spLocks noChangeShapeType="1"/>
          </p:cNvSpPr>
          <p:nvPr/>
        </p:nvSpPr>
        <p:spPr bwMode="auto">
          <a:xfrm>
            <a:off x="1668463" y="4800600"/>
            <a:ext cx="1587" cy="9525"/>
          </a:xfrm>
          <a:prstGeom prst="line">
            <a:avLst/>
          </a:prstGeom>
          <a:noFill/>
          <a:ln w="3175">
            <a:solidFill>
              <a:srgbClr val="1DB2FB"/>
            </a:solidFill>
            <a:round/>
            <a:headEnd/>
            <a:tailEnd/>
          </a:ln>
        </p:spPr>
        <p:txBody>
          <a:bodyPr/>
          <a:lstStyle/>
          <a:p>
            <a:endParaRPr lang="en-US" dirty="0"/>
          </a:p>
        </p:txBody>
      </p:sp>
      <p:sp>
        <p:nvSpPr>
          <p:cNvPr id="647438" name="Line 270"/>
          <p:cNvSpPr>
            <a:spLocks noChangeShapeType="1"/>
          </p:cNvSpPr>
          <p:nvPr/>
        </p:nvSpPr>
        <p:spPr bwMode="auto">
          <a:xfrm flipH="1">
            <a:off x="1677988" y="4800600"/>
            <a:ext cx="9525" cy="1588"/>
          </a:xfrm>
          <a:prstGeom prst="line">
            <a:avLst/>
          </a:prstGeom>
          <a:noFill/>
          <a:ln w="3175">
            <a:solidFill>
              <a:srgbClr val="1DB2FB"/>
            </a:solidFill>
            <a:round/>
            <a:headEnd/>
            <a:tailEnd/>
          </a:ln>
        </p:spPr>
        <p:txBody>
          <a:bodyPr/>
          <a:lstStyle/>
          <a:p>
            <a:endParaRPr lang="en-US" dirty="0"/>
          </a:p>
        </p:txBody>
      </p:sp>
      <p:sp>
        <p:nvSpPr>
          <p:cNvPr id="647439" name="Freeform 271"/>
          <p:cNvSpPr>
            <a:spLocks/>
          </p:cNvSpPr>
          <p:nvPr/>
        </p:nvSpPr>
        <p:spPr bwMode="auto">
          <a:xfrm>
            <a:off x="1677988" y="4862513"/>
            <a:ext cx="98425" cy="26987"/>
          </a:xfrm>
          <a:custGeom>
            <a:avLst/>
            <a:gdLst/>
            <a:ahLst/>
            <a:cxnLst>
              <a:cxn ang="0">
                <a:pos x="49" y="0"/>
              </a:cxn>
              <a:cxn ang="0">
                <a:pos x="24" y="0"/>
              </a:cxn>
              <a:cxn ang="0">
                <a:pos x="24" y="24"/>
              </a:cxn>
              <a:cxn ang="0">
                <a:pos x="0" y="24"/>
              </a:cxn>
              <a:cxn ang="0">
                <a:pos x="24" y="49"/>
              </a:cxn>
              <a:cxn ang="0">
                <a:pos x="49" y="49"/>
              </a:cxn>
              <a:cxn ang="0">
                <a:pos x="24" y="49"/>
              </a:cxn>
              <a:cxn ang="0">
                <a:pos x="49" y="74"/>
              </a:cxn>
              <a:cxn ang="0">
                <a:pos x="74" y="74"/>
              </a:cxn>
              <a:cxn ang="0">
                <a:pos x="74" y="49"/>
              </a:cxn>
              <a:cxn ang="0">
                <a:pos x="98" y="49"/>
              </a:cxn>
              <a:cxn ang="0">
                <a:pos x="123" y="24"/>
              </a:cxn>
              <a:cxn ang="0">
                <a:pos x="148" y="24"/>
              </a:cxn>
              <a:cxn ang="0">
                <a:pos x="248" y="24"/>
              </a:cxn>
            </a:cxnLst>
            <a:rect l="0" t="0" r="r" b="b"/>
            <a:pathLst>
              <a:path w="248" h="74">
                <a:moveTo>
                  <a:pt x="49" y="0"/>
                </a:moveTo>
                <a:lnTo>
                  <a:pt x="24" y="0"/>
                </a:lnTo>
                <a:lnTo>
                  <a:pt x="24" y="24"/>
                </a:lnTo>
                <a:lnTo>
                  <a:pt x="0" y="24"/>
                </a:lnTo>
                <a:lnTo>
                  <a:pt x="24" y="49"/>
                </a:lnTo>
                <a:lnTo>
                  <a:pt x="49" y="49"/>
                </a:lnTo>
                <a:lnTo>
                  <a:pt x="24" y="49"/>
                </a:lnTo>
                <a:lnTo>
                  <a:pt x="49" y="74"/>
                </a:lnTo>
                <a:lnTo>
                  <a:pt x="74" y="74"/>
                </a:lnTo>
                <a:lnTo>
                  <a:pt x="74" y="49"/>
                </a:lnTo>
                <a:lnTo>
                  <a:pt x="98" y="49"/>
                </a:lnTo>
                <a:lnTo>
                  <a:pt x="123" y="24"/>
                </a:lnTo>
                <a:lnTo>
                  <a:pt x="148" y="24"/>
                </a:lnTo>
                <a:lnTo>
                  <a:pt x="248" y="24"/>
                </a:lnTo>
              </a:path>
            </a:pathLst>
          </a:custGeom>
          <a:noFill/>
          <a:ln w="3175">
            <a:solidFill>
              <a:srgbClr val="1DB2FB"/>
            </a:solidFill>
            <a:prstDash val="solid"/>
            <a:round/>
            <a:headEnd/>
            <a:tailEnd/>
          </a:ln>
        </p:spPr>
        <p:txBody>
          <a:bodyPr/>
          <a:lstStyle/>
          <a:p>
            <a:endParaRPr lang="en-US" dirty="0"/>
          </a:p>
        </p:txBody>
      </p:sp>
      <p:sp>
        <p:nvSpPr>
          <p:cNvPr id="647440" name="Line 272"/>
          <p:cNvSpPr>
            <a:spLocks noChangeShapeType="1"/>
          </p:cNvSpPr>
          <p:nvPr/>
        </p:nvSpPr>
        <p:spPr bwMode="auto">
          <a:xfrm>
            <a:off x="1687513" y="4791075"/>
            <a:ext cx="1587" cy="9525"/>
          </a:xfrm>
          <a:prstGeom prst="line">
            <a:avLst/>
          </a:prstGeom>
          <a:noFill/>
          <a:ln w="3175">
            <a:solidFill>
              <a:srgbClr val="1DB2FB"/>
            </a:solidFill>
            <a:round/>
            <a:headEnd/>
            <a:tailEnd/>
          </a:ln>
        </p:spPr>
        <p:txBody>
          <a:bodyPr/>
          <a:lstStyle/>
          <a:p>
            <a:endParaRPr lang="en-US" dirty="0"/>
          </a:p>
        </p:txBody>
      </p:sp>
      <p:sp>
        <p:nvSpPr>
          <p:cNvPr id="647441" name="Freeform 273"/>
          <p:cNvSpPr>
            <a:spLocks/>
          </p:cNvSpPr>
          <p:nvPr/>
        </p:nvSpPr>
        <p:spPr bwMode="auto">
          <a:xfrm>
            <a:off x="1785938" y="4987925"/>
            <a:ext cx="47625" cy="19050"/>
          </a:xfrm>
          <a:custGeom>
            <a:avLst/>
            <a:gdLst/>
            <a:ahLst/>
            <a:cxnLst>
              <a:cxn ang="0">
                <a:pos x="124" y="26"/>
              </a:cxn>
              <a:cxn ang="0">
                <a:pos x="99" y="50"/>
              </a:cxn>
              <a:cxn ang="0">
                <a:pos x="75" y="50"/>
              </a:cxn>
              <a:cxn ang="0">
                <a:pos x="49" y="50"/>
              </a:cxn>
              <a:cxn ang="0">
                <a:pos x="49" y="26"/>
              </a:cxn>
              <a:cxn ang="0">
                <a:pos x="25" y="26"/>
              </a:cxn>
              <a:cxn ang="0">
                <a:pos x="0" y="0"/>
              </a:cxn>
            </a:cxnLst>
            <a:rect l="0" t="0" r="r" b="b"/>
            <a:pathLst>
              <a:path w="124" h="50">
                <a:moveTo>
                  <a:pt x="124" y="26"/>
                </a:moveTo>
                <a:lnTo>
                  <a:pt x="99" y="50"/>
                </a:lnTo>
                <a:lnTo>
                  <a:pt x="75" y="50"/>
                </a:lnTo>
                <a:lnTo>
                  <a:pt x="49" y="50"/>
                </a:lnTo>
                <a:lnTo>
                  <a:pt x="49" y="26"/>
                </a:lnTo>
                <a:lnTo>
                  <a:pt x="25" y="26"/>
                </a:lnTo>
                <a:lnTo>
                  <a:pt x="0" y="0"/>
                </a:lnTo>
              </a:path>
            </a:pathLst>
          </a:custGeom>
          <a:noFill/>
          <a:ln w="3175">
            <a:solidFill>
              <a:srgbClr val="1DB2FB"/>
            </a:solidFill>
            <a:prstDash val="solid"/>
            <a:round/>
            <a:headEnd/>
            <a:tailEnd/>
          </a:ln>
        </p:spPr>
        <p:txBody>
          <a:bodyPr/>
          <a:lstStyle/>
          <a:p>
            <a:endParaRPr lang="en-US" dirty="0"/>
          </a:p>
        </p:txBody>
      </p:sp>
      <p:sp>
        <p:nvSpPr>
          <p:cNvPr id="647442" name="Freeform 274"/>
          <p:cNvSpPr>
            <a:spLocks/>
          </p:cNvSpPr>
          <p:nvPr/>
        </p:nvSpPr>
        <p:spPr bwMode="auto">
          <a:xfrm>
            <a:off x="1776413" y="4908550"/>
            <a:ext cx="28575" cy="79375"/>
          </a:xfrm>
          <a:custGeom>
            <a:avLst/>
            <a:gdLst/>
            <a:ahLst/>
            <a:cxnLst>
              <a:cxn ang="0">
                <a:pos x="49" y="223"/>
              </a:cxn>
              <a:cxn ang="0">
                <a:pos x="24" y="198"/>
              </a:cxn>
              <a:cxn ang="0">
                <a:pos x="0" y="198"/>
              </a:cxn>
              <a:cxn ang="0">
                <a:pos x="0" y="174"/>
              </a:cxn>
              <a:cxn ang="0">
                <a:pos x="0" y="149"/>
              </a:cxn>
              <a:cxn ang="0">
                <a:pos x="24" y="149"/>
              </a:cxn>
              <a:cxn ang="0">
                <a:pos x="49" y="149"/>
              </a:cxn>
              <a:cxn ang="0">
                <a:pos x="73" y="149"/>
              </a:cxn>
              <a:cxn ang="0">
                <a:pos x="73" y="125"/>
              </a:cxn>
              <a:cxn ang="0">
                <a:pos x="49" y="125"/>
              </a:cxn>
              <a:cxn ang="0">
                <a:pos x="24" y="125"/>
              </a:cxn>
              <a:cxn ang="0">
                <a:pos x="24" y="100"/>
              </a:cxn>
              <a:cxn ang="0">
                <a:pos x="0" y="100"/>
              </a:cxn>
              <a:cxn ang="0">
                <a:pos x="0" y="74"/>
              </a:cxn>
              <a:cxn ang="0">
                <a:pos x="24" y="74"/>
              </a:cxn>
              <a:cxn ang="0">
                <a:pos x="0" y="74"/>
              </a:cxn>
              <a:cxn ang="0">
                <a:pos x="24" y="74"/>
              </a:cxn>
              <a:cxn ang="0">
                <a:pos x="0" y="74"/>
              </a:cxn>
              <a:cxn ang="0">
                <a:pos x="0" y="50"/>
              </a:cxn>
              <a:cxn ang="0">
                <a:pos x="24" y="50"/>
              </a:cxn>
              <a:cxn ang="0">
                <a:pos x="0" y="50"/>
              </a:cxn>
              <a:cxn ang="0">
                <a:pos x="24" y="50"/>
              </a:cxn>
              <a:cxn ang="0">
                <a:pos x="24" y="25"/>
              </a:cxn>
              <a:cxn ang="0">
                <a:pos x="0" y="25"/>
              </a:cxn>
              <a:cxn ang="0">
                <a:pos x="49" y="25"/>
              </a:cxn>
              <a:cxn ang="0">
                <a:pos x="49" y="0"/>
              </a:cxn>
            </a:cxnLst>
            <a:rect l="0" t="0" r="r" b="b"/>
            <a:pathLst>
              <a:path w="73" h="223">
                <a:moveTo>
                  <a:pt x="49" y="223"/>
                </a:moveTo>
                <a:lnTo>
                  <a:pt x="24" y="198"/>
                </a:lnTo>
                <a:lnTo>
                  <a:pt x="0" y="198"/>
                </a:lnTo>
                <a:lnTo>
                  <a:pt x="0" y="174"/>
                </a:lnTo>
                <a:lnTo>
                  <a:pt x="0" y="149"/>
                </a:lnTo>
                <a:lnTo>
                  <a:pt x="24" y="149"/>
                </a:lnTo>
                <a:lnTo>
                  <a:pt x="49" y="149"/>
                </a:lnTo>
                <a:lnTo>
                  <a:pt x="73" y="149"/>
                </a:lnTo>
                <a:lnTo>
                  <a:pt x="73" y="125"/>
                </a:lnTo>
                <a:lnTo>
                  <a:pt x="49" y="125"/>
                </a:lnTo>
                <a:lnTo>
                  <a:pt x="24" y="125"/>
                </a:lnTo>
                <a:lnTo>
                  <a:pt x="24" y="100"/>
                </a:lnTo>
                <a:lnTo>
                  <a:pt x="0" y="100"/>
                </a:lnTo>
                <a:lnTo>
                  <a:pt x="0" y="74"/>
                </a:lnTo>
                <a:lnTo>
                  <a:pt x="24" y="74"/>
                </a:lnTo>
                <a:lnTo>
                  <a:pt x="0" y="74"/>
                </a:lnTo>
                <a:lnTo>
                  <a:pt x="24" y="74"/>
                </a:lnTo>
                <a:lnTo>
                  <a:pt x="0" y="74"/>
                </a:lnTo>
                <a:lnTo>
                  <a:pt x="0" y="50"/>
                </a:lnTo>
                <a:lnTo>
                  <a:pt x="24" y="50"/>
                </a:lnTo>
                <a:lnTo>
                  <a:pt x="0" y="50"/>
                </a:lnTo>
                <a:lnTo>
                  <a:pt x="24" y="50"/>
                </a:lnTo>
                <a:lnTo>
                  <a:pt x="24" y="25"/>
                </a:lnTo>
                <a:lnTo>
                  <a:pt x="0" y="25"/>
                </a:lnTo>
                <a:lnTo>
                  <a:pt x="49" y="25"/>
                </a:lnTo>
                <a:lnTo>
                  <a:pt x="49" y="0"/>
                </a:lnTo>
              </a:path>
            </a:pathLst>
          </a:custGeom>
          <a:noFill/>
          <a:ln w="3175">
            <a:solidFill>
              <a:srgbClr val="1DB2FB"/>
            </a:solidFill>
            <a:prstDash val="solid"/>
            <a:round/>
            <a:headEnd/>
            <a:tailEnd/>
          </a:ln>
        </p:spPr>
        <p:txBody>
          <a:bodyPr/>
          <a:lstStyle/>
          <a:p>
            <a:endParaRPr lang="en-US" dirty="0"/>
          </a:p>
        </p:txBody>
      </p:sp>
      <p:sp>
        <p:nvSpPr>
          <p:cNvPr id="647443" name="Freeform 275"/>
          <p:cNvSpPr>
            <a:spLocks/>
          </p:cNvSpPr>
          <p:nvPr/>
        </p:nvSpPr>
        <p:spPr bwMode="auto">
          <a:xfrm>
            <a:off x="1716088" y="4872038"/>
            <a:ext cx="146050" cy="36512"/>
          </a:xfrm>
          <a:custGeom>
            <a:avLst/>
            <a:gdLst/>
            <a:ahLst/>
            <a:cxnLst>
              <a:cxn ang="0">
                <a:pos x="199" y="99"/>
              </a:cxn>
              <a:cxn ang="0">
                <a:pos x="174" y="99"/>
              </a:cxn>
              <a:cxn ang="0">
                <a:pos x="174" y="74"/>
              </a:cxn>
              <a:cxn ang="0">
                <a:pos x="199" y="74"/>
              </a:cxn>
              <a:cxn ang="0">
                <a:pos x="174" y="74"/>
              </a:cxn>
              <a:cxn ang="0">
                <a:pos x="174" y="50"/>
              </a:cxn>
              <a:cxn ang="0">
                <a:pos x="150" y="50"/>
              </a:cxn>
              <a:cxn ang="0">
                <a:pos x="150" y="25"/>
              </a:cxn>
              <a:cxn ang="0">
                <a:pos x="124" y="25"/>
              </a:cxn>
              <a:cxn ang="0">
                <a:pos x="150" y="25"/>
              </a:cxn>
              <a:cxn ang="0">
                <a:pos x="150" y="50"/>
              </a:cxn>
              <a:cxn ang="0">
                <a:pos x="124" y="50"/>
              </a:cxn>
              <a:cxn ang="0">
                <a:pos x="99" y="50"/>
              </a:cxn>
              <a:cxn ang="0">
                <a:pos x="75" y="50"/>
              </a:cxn>
              <a:cxn ang="0">
                <a:pos x="50" y="50"/>
              </a:cxn>
              <a:cxn ang="0">
                <a:pos x="50" y="25"/>
              </a:cxn>
              <a:cxn ang="0">
                <a:pos x="25" y="25"/>
              </a:cxn>
              <a:cxn ang="0">
                <a:pos x="25" y="50"/>
              </a:cxn>
              <a:cxn ang="0">
                <a:pos x="25" y="74"/>
              </a:cxn>
              <a:cxn ang="0">
                <a:pos x="0" y="74"/>
              </a:cxn>
              <a:cxn ang="0">
                <a:pos x="0" y="50"/>
              </a:cxn>
              <a:cxn ang="0">
                <a:pos x="0" y="25"/>
              </a:cxn>
              <a:cxn ang="0">
                <a:pos x="25" y="25"/>
              </a:cxn>
              <a:cxn ang="0">
                <a:pos x="50" y="0"/>
              </a:cxn>
              <a:cxn ang="0">
                <a:pos x="75" y="0"/>
              </a:cxn>
              <a:cxn ang="0">
                <a:pos x="99" y="0"/>
              </a:cxn>
              <a:cxn ang="0">
                <a:pos x="150" y="0"/>
              </a:cxn>
              <a:cxn ang="0">
                <a:pos x="323" y="0"/>
              </a:cxn>
              <a:cxn ang="0">
                <a:pos x="347" y="0"/>
              </a:cxn>
              <a:cxn ang="0">
                <a:pos x="372" y="0"/>
              </a:cxn>
            </a:cxnLst>
            <a:rect l="0" t="0" r="r" b="b"/>
            <a:pathLst>
              <a:path w="372" h="99">
                <a:moveTo>
                  <a:pt x="199" y="99"/>
                </a:moveTo>
                <a:lnTo>
                  <a:pt x="174" y="99"/>
                </a:lnTo>
                <a:lnTo>
                  <a:pt x="174" y="74"/>
                </a:lnTo>
                <a:lnTo>
                  <a:pt x="199" y="74"/>
                </a:lnTo>
                <a:lnTo>
                  <a:pt x="174" y="74"/>
                </a:lnTo>
                <a:lnTo>
                  <a:pt x="174" y="50"/>
                </a:lnTo>
                <a:lnTo>
                  <a:pt x="150" y="50"/>
                </a:lnTo>
                <a:lnTo>
                  <a:pt x="150" y="25"/>
                </a:lnTo>
                <a:lnTo>
                  <a:pt x="124" y="25"/>
                </a:lnTo>
                <a:lnTo>
                  <a:pt x="150" y="25"/>
                </a:lnTo>
                <a:lnTo>
                  <a:pt x="150" y="50"/>
                </a:lnTo>
                <a:lnTo>
                  <a:pt x="124" y="50"/>
                </a:lnTo>
                <a:lnTo>
                  <a:pt x="99" y="50"/>
                </a:lnTo>
                <a:lnTo>
                  <a:pt x="75" y="50"/>
                </a:lnTo>
                <a:lnTo>
                  <a:pt x="50" y="50"/>
                </a:lnTo>
                <a:lnTo>
                  <a:pt x="50" y="25"/>
                </a:lnTo>
                <a:lnTo>
                  <a:pt x="25" y="25"/>
                </a:lnTo>
                <a:lnTo>
                  <a:pt x="25" y="50"/>
                </a:lnTo>
                <a:lnTo>
                  <a:pt x="25" y="74"/>
                </a:lnTo>
                <a:lnTo>
                  <a:pt x="0" y="74"/>
                </a:lnTo>
                <a:lnTo>
                  <a:pt x="0" y="50"/>
                </a:lnTo>
                <a:lnTo>
                  <a:pt x="0" y="25"/>
                </a:lnTo>
                <a:lnTo>
                  <a:pt x="25" y="25"/>
                </a:lnTo>
                <a:lnTo>
                  <a:pt x="50" y="0"/>
                </a:lnTo>
                <a:lnTo>
                  <a:pt x="75" y="0"/>
                </a:lnTo>
                <a:lnTo>
                  <a:pt x="99" y="0"/>
                </a:lnTo>
                <a:lnTo>
                  <a:pt x="150" y="0"/>
                </a:lnTo>
                <a:lnTo>
                  <a:pt x="323" y="0"/>
                </a:lnTo>
                <a:lnTo>
                  <a:pt x="347" y="0"/>
                </a:lnTo>
                <a:lnTo>
                  <a:pt x="372" y="0"/>
                </a:lnTo>
              </a:path>
            </a:pathLst>
          </a:custGeom>
          <a:noFill/>
          <a:ln w="3175">
            <a:solidFill>
              <a:srgbClr val="1DB2FB"/>
            </a:solidFill>
            <a:prstDash val="solid"/>
            <a:round/>
            <a:headEnd/>
            <a:tailEnd/>
          </a:ln>
        </p:spPr>
        <p:txBody>
          <a:bodyPr/>
          <a:lstStyle/>
          <a:p>
            <a:endParaRPr lang="en-US" dirty="0"/>
          </a:p>
        </p:txBody>
      </p:sp>
      <p:sp>
        <p:nvSpPr>
          <p:cNvPr id="647444" name="Line 276"/>
          <p:cNvSpPr>
            <a:spLocks noChangeShapeType="1"/>
          </p:cNvSpPr>
          <p:nvPr/>
        </p:nvSpPr>
        <p:spPr bwMode="auto">
          <a:xfrm flipH="1">
            <a:off x="1687513" y="4791075"/>
            <a:ext cx="11112" cy="1588"/>
          </a:xfrm>
          <a:prstGeom prst="line">
            <a:avLst/>
          </a:prstGeom>
          <a:noFill/>
          <a:ln w="3175">
            <a:solidFill>
              <a:srgbClr val="1DB2FB"/>
            </a:solidFill>
            <a:round/>
            <a:headEnd/>
            <a:tailEnd/>
          </a:ln>
        </p:spPr>
        <p:txBody>
          <a:bodyPr/>
          <a:lstStyle/>
          <a:p>
            <a:endParaRPr lang="en-US" dirty="0"/>
          </a:p>
        </p:txBody>
      </p:sp>
      <p:sp>
        <p:nvSpPr>
          <p:cNvPr id="647445" name="Freeform 277"/>
          <p:cNvSpPr>
            <a:spLocks/>
          </p:cNvSpPr>
          <p:nvPr/>
        </p:nvSpPr>
        <p:spPr bwMode="auto">
          <a:xfrm>
            <a:off x="1725613" y="4414838"/>
            <a:ext cx="311150" cy="46037"/>
          </a:xfrm>
          <a:custGeom>
            <a:avLst/>
            <a:gdLst/>
            <a:ahLst/>
            <a:cxnLst>
              <a:cxn ang="0">
                <a:pos x="0" y="123"/>
              </a:cxn>
              <a:cxn ang="0">
                <a:pos x="25" y="123"/>
              </a:cxn>
              <a:cxn ang="0">
                <a:pos x="149" y="123"/>
              </a:cxn>
              <a:cxn ang="0">
                <a:pos x="174" y="123"/>
              </a:cxn>
              <a:cxn ang="0">
                <a:pos x="198" y="123"/>
              </a:cxn>
              <a:cxn ang="0">
                <a:pos x="396" y="123"/>
              </a:cxn>
              <a:cxn ang="0">
                <a:pos x="420" y="123"/>
              </a:cxn>
              <a:cxn ang="0">
                <a:pos x="445" y="98"/>
              </a:cxn>
              <a:cxn ang="0">
                <a:pos x="471" y="98"/>
              </a:cxn>
              <a:cxn ang="0">
                <a:pos x="495" y="98"/>
              </a:cxn>
              <a:cxn ang="0">
                <a:pos x="520" y="98"/>
              </a:cxn>
              <a:cxn ang="0">
                <a:pos x="520" y="73"/>
              </a:cxn>
              <a:cxn ang="0">
                <a:pos x="544" y="73"/>
              </a:cxn>
              <a:cxn ang="0">
                <a:pos x="593" y="73"/>
              </a:cxn>
              <a:cxn ang="0">
                <a:pos x="618" y="73"/>
              </a:cxn>
              <a:cxn ang="0">
                <a:pos x="667" y="49"/>
              </a:cxn>
              <a:cxn ang="0">
                <a:pos x="693" y="49"/>
              </a:cxn>
              <a:cxn ang="0">
                <a:pos x="717" y="24"/>
              </a:cxn>
              <a:cxn ang="0">
                <a:pos x="742" y="24"/>
              </a:cxn>
              <a:cxn ang="0">
                <a:pos x="766" y="24"/>
              </a:cxn>
              <a:cxn ang="0">
                <a:pos x="791" y="0"/>
              </a:cxn>
            </a:cxnLst>
            <a:rect l="0" t="0" r="r" b="b"/>
            <a:pathLst>
              <a:path w="791" h="123">
                <a:moveTo>
                  <a:pt x="0" y="123"/>
                </a:moveTo>
                <a:lnTo>
                  <a:pt x="25" y="123"/>
                </a:lnTo>
                <a:lnTo>
                  <a:pt x="149" y="123"/>
                </a:lnTo>
                <a:lnTo>
                  <a:pt x="174" y="123"/>
                </a:lnTo>
                <a:lnTo>
                  <a:pt x="198" y="123"/>
                </a:lnTo>
                <a:lnTo>
                  <a:pt x="396" y="123"/>
                </a:lnTo>
                <a:lnTo>
                  <a:pt x="420" y="123"/>
                </a:lnTo>
                <a:lnTo>
                  <a:pt x="445" y="98"/>
                </a:lnTo>
                <a:lnTo>
                  <a:pt x="471" y="98"/>
                </a:lnTo>
                <a:lnTo>
                  <a:pt x="495" y="98"/>
                </a:lnTo>
                <a:lnTo>
                  <a:pt x="520" y="98"/>
                </a:lnTo>
                <a:lnTo>
                  <a:pt x="520" y="73"/>
                </a:lnTo>
                <a:lnTo>
                  <a:pt x="544" y="73"/>
                </a:lnTo>
                <a:lnTo>
                  <a:pt x="593" y="73"/>
                </a:lnTo>
                <a:lnTo>
                  <a:pt x="618" y="73"/>
                </a:lnTo>
                <a:lnTo>
                  <a:pt x="667" y="49"/>
                </a:lnTo>
                <a:lnTo>
                  <a:pt x="693" y="49"/>
                </a:lnTo>
                <a:lnTo>
                  <a:pt x="717" y="24"/>
                </a:lnTo>
                <a:lnTo>
                  <a:pt x="742" y="24"/>
                </a:lnTo>
                <a:lnTo>
                  <a:pt x="766" y="24"/>
                </a:lnTo>
                <a:lnTo>
                  <a:pt x="791" y="0"/>
                </a:lnTo>
              </a:path>
            </a:pathLst>
          </a:custGeom>
          <a:noFill/>
          <a:ln w="3175">
            <a:solidFill>
              <a:srgbClr val="1DB2FB"/>
            </a:solidFill>
            <a:prstDash val="solid"/>
            <a:round/>
            <a:headEnd/>
            <a:tailEnd/>
          </a:ln>
        </p:spPr>
        <p:txBody>
          <a:bodyPr/>
          <a:lstStyle/>
          <a:p>
            <a:endParaRPr lang="en-US" dirty="0"/>
          </a:p>
        </p:txBody>
      </p:sp>
      <p:grpSp>
        <p:nvGrpSpPr>
          <p:cNvPr id="7" name="Group 278"/>
          <p:cNvGrpSpPr>
            <a:grpSpLocks/>
          </p:cNvGrpSpPr>
          <p:nvPr/>
        </p:nvGrpSpPr>
        <p:grpSpPr bwMode="auto">
          <a:xfrm>
            <a:off x="2036763" y="4308475"/>
            <a:ext cx="396875" cy="106363"/>
            <a:chOff x="1041" y="2779"/>
            <a:chExt cx="253" cy="74"/>
          </a:xfrm>
        </p:grpSpPr>
        <p:sp>
          <p:nvSpPr>
            <p:cNvPr id="647447" name="Freeform 279"/>
            <p:cNvSpPr>
              <a:spLocks/>
            </p:cNvSpPr>
            <p:nvPr/>
          </p:nvSpPr>
          <p:spPr bwMode="auto">
            <a:xfrm>
              <a:off x="1041" y="2779"/>
              <a:ext cx="204" cy="74"/>
            </a:xfrm>
            <a:custGeom>
              <a:avLst/>
              <a:gdLst/>
              <a:ahLst/>
              <a:cxnLst>
                <a:cxn ang="0">
                  <a:pos x="0" y="296"/>
                </a:cxn>
                <a:cxn ang="0">
                  <a:pos x="74" y="271"/>
                </a:cxn>
                <a:cxn ang="0">
                  <a:pos x="123" y="222"/>
                </a:cxn>
                <a:cxn ang="0">
                  <a:pos x="147" y="222"/>
                </a:cxn>
                <a:cxn ang="0">
                  <a:pos x="198" y="222"/>
                </a:cxn>
                <a:cxn ang="0">
                  <a:pos x="222" y="222"/>
                </a:cxn>
                <a:cxn ang="0">
                  <a:pos x="247" y="222"/>
                </a:cxn>
                <a:cxn ang="0">
                  <a:pos x="247" y="196"/>
                </a:cxn>
                <a:cxn ang="0">
                  <a:pos x="271" y="196"/>
                </a:cxn>
                <a:cxn ang="0">
                  <a:pos x="271" y="172"/>
                </a:cxn>
                <a:cxn ang="0">
                  <a:pos x="320" y="123"/>
                </a:cxn>
                <a:cxn ang="0">
                  <a:pos x="345" y="123"/>
                </a:cxn>
                <a:cxn ang="0">
                  <a:pos x="395" y="123"/>
                </a:cxn>
                <a:cxn ang="0">
                  <a:pos x="445" y="98"/>
                </a:cxn>
                <a:cxn ang="0">
                  <a:pos x="470" y="98"/>
                </a:cxn>
                <a:cxn ang="0">
                  <a:pos x="519" y="98"/>
                </a:cxn>
                <a:cxn ang="0">
                  <a:pos x="544" y="73"/>
                </a:cxn>
                <a:cxn ang="0">
                  <a:pos x="618" y="73"/>
                </a:cxn>
                <a:cxn ang="0">
                  <a:pos x="717" y="73"/>
                </a:cxn>
                <a:cxn ang="0">
                  <a:pos x="741" y="49"/>
                </a:cxn>
                <a:cxn ang="0">
                  <a:pos x="766" y="24"/>
                </a:cxn>
                <a:cxn ang="0">
                  <a:pos x="790" y="24"/>
                </a:cxn>
                <a:cxn ang="0">
                  <a:pos x="815" y="0"/>
                </a:cxn>
              </a:cxnLst>
              <a:rect l="0" t="0" r="r" b="b"/>
              <a:pathLst>
                <a:path w="815" h="296">
                  <a:moveTo>
                    <a:pt x="0" y="296"/>
                  </a:moveTo>
                  <a:lnTo>
                    <a:pt x="74" y="271"/>
                  </a:lnTo>
                  <a:lnTo>
                    <a:pt x="123" y="222"/>
                  </a:lnTo>
                  <a:lnTo>
                    <a:pt x="147" y="222"/>
                  </a:lnTo>
                  <a:lnTo>
                    <a:pt x="198" y="222"/>
                  </a:lnTo>
                  <a:lnTo>
                    <a:pt x="222" y="222"/>
                  </a:lnTo>
                  <a:lnTo>
                    <a:pt x="247" y="222"/>
                  </a:lnTo>
                  <a:lnTo>
                    <a:pt x="247" y="196"/>
                  </a:lnTo>
                  <a:lnTo>
                    <a:pt x="271" y="196"/>
                  </a:lnTo>
                  <a:lnTo>
                    <a:pt x="271" y="172"/>
                  </a:lnTo>
                  <a:lnTo>
                    <a:pt x="320" y="123"/>
                  </a:lnTo>
                  <a:lnTo>
                    <a:pt x="345" y="123"/>
                  </a:lnTo>
                  <a:lnTo>
                    <a:pt x="395" y="123"/>
                  </a:lnTo>
                  <a:lnTo>
                    <a:pt x="445" y="98"/>
                  </a:lnTo>
                  <a:lnTo>
                    <a:pt x="470" y="98"/>
                  </a:lnTo>
                  <a:lnTo>
                    <a:pt x="519" y="98"/>
                  </a:lnTo>
                  <a:lnTo>
                    <a:pt x="544" y="73"/>
                  </a:lnTo>
                  <a:lnTo>
                    <a:pt x="618" y="73"/>
                  </a:lnTo>
                  <a:lnTo>
                    <a:pt x="717" y="73"/>
                  </a:lnTo>
                  <a:lnTo>
                    <a:pt x="741" y="49"/>
                  </a:lnTo>
                  <a:lnTo>
                    <a:pt x="766" y="24"/>
                  </a:lnTo>
                  <a:lnTo>
                    <a:pt x="790" y="24"/>
                  </a:lnTo>
                  <a:lnTo>
                    <a:pt x="815" y="0"/>
                  </a:lnTo>
                </a:path>
              </a:pathLst>
            </a:custGeom>
            <a:noFill/>
            <a:ln w="3175">
              <a:solidFill>
                <a:srgbClr val="1DB2FB"/>
              </a:solidFill>
              <a:prstDash val="solid"/>
              <a:round/>
              <a:headEnd/>
              <a:tailEnd/>
            </a:ln>
          </p:spPr>
          <p:txBody>
            <a:bodyPr/>
            <a:lstStyle/>
            <a:p>
              <a:endParaRPr lang="en-US" dirty="0"/>
            </a:p>
          </p:txBody>
        </p:sp>
        <p:sp>
          <p:nvSpPr>
            <p:cNvPr id="647448" name="Freeform 280"/>
            <p:cNvSpPr>
              <a:spLocks/>
            </p:cNvSpPr>
            <p:nvPr/>
          </p:nvSpPr>
          <p:spPr bwMode="auto">
            <a:xfrm>
              <a:off x="1282" y="2779"/>
              <a:ext cx="12" cy="1"/>
            </a:xfrm>
            <a:custGeom>
              <a:avLst/>
              <a:gdLst/>
              <a:ahLst/>
              <a:cxnLst>
                <a:cxn ang="0">
                  <a:pos x="0" y="0"/>
                </a:cxn>
                <a:cxn ang="0">
                  <a:pos x="25" y="0"/>
                </a:cxn>
                <a:cxn ang="0">
                  <a:pos x="49" y="0"/>
                </a:cxn>
              </a:cxnLst>
              <a:rect l="0" t="0" r="r" b="b"/>
              <a:pathLst>
                <a:path w="49">
                  <a:moveTo>
                    <a:pt x="0" y="0"/>
                  </a:moveTo>
                  <a:lnTo>
                    <a:pt x="25" y="0"/>
                  </a:lnTo>
                  <a:lnTo>
                    <a:pt x="49" y="0"/>
                  </a:lnTo>
                </a:path>
              </a:pathLst>
            </a:custGeom>
            <a:noFill/>
            <a:ln w="3175">
              <a:solidFill>
                <a:srgbClr val="1DB2FB"/>
              </a:solidFill>
              <a:prstDash val="solid"/>
              <a:round/>
              <a:headEnd/>
              <a:tailEnd/>
            </a:ln>
          </p:spPr>
          <p:txBody>
            <a:bodyPr/>
            <a:lstStyle/>
            <a:p>
              <a:endParaRPr lang="en-US" dirty="0"/>
            </a:p>
          </p:txBody>
        </p:sp>
        <p:sp>
          <p:nvSpPr>
            <p:cNvPr id="647449" name="Freeform 281"/>
            <p:cNvSpPr>
              <a:spLocks/>
            </p:cNvSpPr>
            <p:nvPr/>
          </p:nvSpPr>
          <p:spPr bwMode="auto">
            <a:xfrm>
              <a:off x="1263" y="2779"/>
              <a:ext cx="19" cy="1"/>
            </a:xfrm>
            <a:custGeom>
              <a:avLst/>
              <a:gdLst/>
              <a:ahLst/>
              <a:cxnLst>
                <a:cxn ang="0">
                  <a:pos x="0" y="0"/>
                </a:cxn>
                <a:cxn ang="0">
                  <a:pos x="24" y="0"/>
                </a:cxn>
                <a:cxn ang="0">
                  <a:pos x="49" y="0"/>
                </a:cxn>
                <a:cxn ang="0">
                  <a:pos x="73" y="0"/>
                </a:cxn>
              </a:cxnLst>
              <a:rect l="0" t="0" r="r" b="b"/>
              <a:pathLst>
                <a:path w="73">
                  <a:moveTo>
                    <a:pt x="0" y="0"/>
                  </a:moveTo>
                  <a:lnTo>
                    <a:pt x="24" y="0"/>
                  </a:lnTo>
                  <a:lnTo>
                    <a:pt x="49" y="0"/>
                  </a:lnTo>
                  <a:lnTo>
                    <a:pt x="73" y="0"/>
                  </a:lnTo>
                </a:path>
              </a:pathLst>
            </a:custGeom>
            <a:noFill/>
            <a:ln w="3175">
              <a:solidFill>
                <a:srgbClr val="1DB2FB"/>
              </a:solidFill>
              <a:prstDash val="solid"/>
              <a:round/>
              <a:headEnd/>
              <a:tailEnd/>
            </a:ln>
          </p:spPr>
          <p:txBody>
            <a:bodyPr/>
            <a:lstStyle/>
            <a:p>
              <a:endParaRPr lang="en-US" dirty="0"/>
            </a:p>
          </p:txBody>
        </p:sp>
        <p:sp>
          <p:nvSpPr>
            <p:cNvPr id="647450" name="Freeform 282"/>
            <p:cNvSpPr>
              <a:spLocks/>
            </p:cNvSpPr>
            <p:nvPr/>
          </p:nvSpPr>
          <p:spPr bwMode="auto">
            <a:xfrm>
              <a:off x="1245" y="2779"/>
              <a:ext cx="18" cy="1"/>
            </a:xfrm>
            <a:custGeom>
              <a:avLst/>
              <a:gdLst/>
              <a:ahLst/>
              <a:cxnLst>
                <a:cxn ang="0">
                  <a:pos x="0" y="0"/>
                </a:cxn>
                <a:cxn ang="0">
                  <a:pos x="25" y="0"/>
                </a:cxn>
                <a:cxn ang="0">
                  <a:pos x="50" y="0"/>
                </a:cxn>
                <a:cxn ang="0">
                  <a:pos x="75" y="0"/>
                </a:cxn>
              </a:cxnLst>
              <a:rect l="0" t="0" r="r" b="b"/>
              <a:pathLst>
                <a:path w="75">
                  <a:moveTo>
                    <a:pt x="0" y="0"/>
                  </a:moveTo>
                  <a:lnTo>
                    <a:pt x="25" y="0"/>
                  </a:lnTo>
                  <a:lnTo>
                    <a:pt x="50" y="0"/>
                  </a:lnTo>
                  <a:lnTo>
                    <a:pt x="75" y="0"/>
                  </a:lnTo>
                </a:path>
              </a:pathLst>
            </a:custGeom>
            <a:noFill/>
            <a:ln w="3175">
              <a:solidFill>
                <a:srgbClr val="1DB2FB"/>
              </a:solidFill>
              <a:prstDash val="solid"/>
              <a:round/>
              <a:headEnd/>
              <a:tailEnd/>
            </a:ln>
          </p:spPr>
          <p:txBody>
            <a:bodyPr/>
            <a:lstStyle/>
            <a:p>
              <a:endParaRPr lang="en-US" dirty="0"/>
            </a:p>
          </p:txBody>
        </p:sp>
      </p:grpSp>
      <p:sp>
        <p:nvSpPr>
          <p:cNvPr id="647451" name="Freeform 283"/>
          <p:cNvSpPr>
            <a:spLocks/>
          </p:cNvSpPr>
          <p:nvPr/>
        </p:nvSpPr>
        <p:spPr bwMode="auto">
          <a:xfrm>
            <a:off x="2589213" y="4217988"/>
            <a:ext cx="96837" cy="36512"/>
          </a:xfrm>
          <a:custGeom>
            <a:avLst/>
            <a:gdLst/>
            <a:ahLst/>
            <a:cxnLst>
              <a:cxn ang="0">
                <a:pos x="0" y="98"/>
              </a:cxn>
              <a:cxn ang="0">
                <a:pos x="24" y="98"/>
              </a:cxn>
              <a:cxn ang="0">
                <a:pos x="73" y="49"/>
              </a:cxn>
              <a:cxn ang="0">
                <a:pos x="122" y="49"/>
              </a:cxn>
              <a:cxn ang="0">
                <a:pos x="122" y="24"/>
              </a:cxn>
              <a:cxn ang="0">
                <a:pos x="223" y="0"/>
              </a:cxn>
              <a:cxn ang="0">
                <a:pos x="247" y="0"/>
              </a:cxn>
            </a:cxnLst>
            <a:rect l="0" t="0" r="r" b="b"/>
            <a:pathLst>
              <a:path w="247" h="98">
                <a:moveTo>
                  <a:pt x="0" y="98"/>
                </a:moveTo>
                <a:lnTo>
                  <a:pt x="24" y="98"/>
                </a:lnTo>
                <a:lnTo>
                  <a:pt x="73" y="49"/>
                </a:lnTo>
                <a:lnTo>
                  <a:pt x="122" y="49"/>
                </a:lnTo>
                <a:lnTo>
                  <a:pt x="122" y="24"/>
                </a:lnTo>
                <a:lnTo>
                  <a:pt x="223" y="0"/>
                </a:lnTo>
                <a:lnTo>
                  <a:pt x="247" y="0"/>
                </a:lnTo>
              </a:path>
            </a:pathLst>
          </a:custGeom>
          <a:noFill/>
          <a:ln w="3175">
            <a:solidFill>
              <a:srgbClr val="1DB2FB"/>
            </a:solidFill>
            <a:prstDash val="solid"/>
            <a:round/>
            <a:headEnd/>
            <a:tailEnd/>
          </a:ln>
        </p:spPr>
        <p:txBody>
          <a:bodyPr/>
          <a:lstStyle/>
          <a:p>
            <a:endParaRPr lang="en-US" dirty="0"/>
          </a:p>
        </p:txBody>
      </p:sp>
      <p:sp>
        <p:nvSpPr>
          <p:cNvPr id="647452" name="Freeform 284"/>
          <p:cNvSpPr>
            <a:spLocks/>
          </p:cNvSpPr>
          <p:nvPr/>
        </p:nvSpPr>
        <p:spPr bwMode="auto">
          <a:xfrm>
            <a:off x="2686050" y="4173538"/>
            <a:ext cx="19050" cy="44450"/>
          </a:xfrm>
          <a:custGeom>
            <a:avLst/>
            <a:gdLst/>
            <a:ahLst/>
            <a:cxnLst>
              <a:cxn ang="0">
                <a:pos x="0" y="124"/>
              </a:cxn>
              <a:cxn ang="0">
                <a:pos x="0" y="99"/>
              </a:cxn>
              <a:cxn ang="0">
                <a:pos x="49" y="49"/>
              </a:cxn>
              <a:cxn ang="0">
                <a:pos x="49" y="24"/>
              </a:cxn>
              <a:cxn ang="0">
                <a:pos x="49" y="0"/>
              </a:cxn>
            </a:cxnLst>
            <a:rect l="0" t="0" r="r" b="b"/>
            <a:pathLst>
              <a:path w="49" h="124">
                <a:moveTo>
                  <a:pt x="0" y="124"/>
                </a:moveTo>
                <a:lnTo>
                  <a:pt x="0" y="99"/>
                </a:lnTo>
                <a:lnTo>
                  <a:pt x="49" y="49"/>
                </a:lnTo>
                <a:lnTo>
                  <a:pt x="49" y="24"/>
                </a:lnTo>
                <a:lnTo>
                  <a:pt x="49" y="0"/>
                </a:lnTo>
              </a:path>
            </a:pathLst>
          </a:custGeom>
          <a:noFill/>
          <a:ln w="3175">
            <a:solidFill>
              <a:srgbClr val="1DB2FB"/>
            </a:solidFill>
            <a:prstDash val="solid"/>
            <a:round/>
            <a:headEnd/>
            <a:tailEnd/>
          </a:ln>
        </p:spPr>
        <p:txBody>
          <a:bodyPr/>
          <a:lstStyle/>
          <a:p>
            <a:endParaRPr lang="en-US" dirty="0"/>
          </a:p>
        </p:txBody>
      </p:sp>
      <p:sp>
        <p:nvSpPr>
          <p:cNvPr id="647453" name="Freeform 285"/>
          <p:cNvSpPr>
            <a:spLocks/>
          </p:cNvSpPr>
          <p:nvPr/>
        </p:nvSpPr>
        <p:spPr bwMode="auto">
          <a:xfrm>
            <a:off x="2705100" y="4065588"/>
            <a:ext cx="20638" cy="107950"/>
          </a:xfrm>
          <a:custGeom>
            <a:avLst/>
            <a:gdLst/>
            <a:ahLst/>
            <a:cxnLst>
              <a:cxn ang="0">
                <a:pos x="0" y="297"/>
              </a:cxn>
              <a:cxn ang="0">
                <a:pos x="0" y="272"/>
              </a:cxn>
              <a:cxn ang="0">
                <a:pos x="25" y="248"/>
              </a:cxn>
              <a:cxn ang="0">
                <a:pos x="25" y="223"/>
              </a:cxn>
              <a:cxn ang="0">
                <a:pos x="25" y="199"/>
              </a:cxn>
              <a:cxn ang="0">
                <a:pos x="51" y="174"/>
              </a:cxn>
              <a:cxn ang="0">
                <a:pos x="51" y="147"/>
              </a:cxn>
              <a:cxn ang="0">
                <a:pos x="51" y="123"/>
              </a:cxn>
              <a:cxn ang="0">
                <a:pos x="51" y="98"/>
              </a:cxn>
              <a:cxn ang="0">
                <a:pos x="51" y="49"/>
              </a:cxn>
              <a:cxn ang="0">
                <a:pos x="51" y="24"/>
              </a:cxn>
              <a:cxn ang="0">
                <a:pos x="51" y="0"/>
              </a:cxn>
            </a:cxnLst>
            <a:rect l="0" t="0" r="r" b="b"/>
            <a:pathLst>
              <a:path w="51" h="297">
                <a:moveTo>
                  <a:pt x="0" y="297"/>
                </a:moveTo>
                <a:lnTo>
                  <a:pt x="0" y="272"/>
                </a:lnTo>
                <a:lnTo>
                  <a:pt x="25" y="248"/>
                </a:lnTo>
                <a:lnTo>
                  <a:pt x="25" y="223"/>
                </a:lnTo>
                <a:lnTo>
                  <a:pt x="25" y="199"/>
                </a:lnTo>
                <a:lnTo>
                  <a:pt x="51" y="174"/>
                </a:lnTo>
                <a:lnTo>
                  <a:pt x="51" y="147"/>
                </a:lnTo>
                <a:lnTo>
                  <a:pt x="51" y="123"/>
                </a:lnTo>
                <a:lnTo>
                  <a:pt x="51" y="98"/>
                </a:lnTo>
                <a:lnTo>
                  <a:pt x="51" y="49"/>
                </a:lnTo>
                <a:lnTo>
                  <a:pt x="51" y="24"/>
                </a:lnTo>
                <a:lnTo>
                  <a:pt x="51" y="0"/>
                </a:lnTo>
              </a:path>
            </a:pathLst>
          </a:custGeom>
          <a:noFill/>
          <a:ln w="3175">
            <a:solidFill>
              <a:srgbClr val="1DB2FB"/>
            </a:solidFill>
            <a:prstDash val="solid"/>
            <a:round/>
            <a:headEnd/>
            <a:tailEnd/>
          </a:ln>
        </p:spPr>
        <p:txBody>
          <a:bodyPr/>
          <a:lstStyle/>
          <a:p>
            <a:endParaRPr lang="en-US" dirty="0"/>
          </a:p>
        </p:txBody>
      </p:sp>
      <p:sp>
        <p:nvSpPr>
          <p:cNvPr id="647454" name="Freeform 286"/>
          <p:cNvSpPr>
            <a:spLocks/>
          </p:cNvSpPr>
          <p:nvPr/>
        </p:nvSpPr>
        <p:spPr bwMode="auto">
          <a:xfrm>
            <a:off x="2725738" y="3995738"/>
            <a:ext cx="7937" cy="69850"/>
          </a:xfrm>
          <a:custGeom>
            <a:avLst/>
            <a:gdLst/>
            <a:ahLst/>
            <a:cxnLst>
              <a:cxn ang="0">
                <a:pos x="0" y="198"/>
              </a:cxn>
              <a:cxn ang="0">
                <a:pos x="0" y="173"/>
              </a:cxn>
              <a:cxn ang="0">
                <a:pos x="0" y="149"/>
              </a:cxn>
              <a:cxn ang="0">
                <a:pos x="0" y="100"/>
              </a:cxn>
              <a:cxn ang="0">
                <a:pos x="0" y="74"/>
              </a:cxn>
              <a:cxn ang="0">
                <a:pos x="24" y="49"/>
              </a:cxn>
              <a:cxn ang="0">
                <a:pos x="24" y="25"/>
              </a:cxn>
              <a:cxn ang="0">
                <a:pos x="24" y="0"/>
              </a:cxn>
            </a:cxnLst>
            <a:rect l="0" t="0" r="r" b="b"/>
            <a:pathLst>
              <a:path w="24" h="198">
                <a:moveTo>
                  <a:pt x="0" y="198"/>
                </a:moveTo>
                <a:lnTo>
                  <a:pt x="0" y="173"/>
                </a:lnTo>
                <a:lnTo>
                  <a:pt x="0" y="149"/>
                </a:lnTo>
                <a:lnTo>
                  <a:pt x="0" y="100"/>
                </a:lnTo>
                <a:lnTo>
                  <a:pt x="0" y="74"/>
                </a:lnTo>
                <a:lnTo>
                  <a:pt x="24" y="49"/>
                </a:lnTo>
                <a:lnTo>
                  <a:pt x="24" y="25"/>
                </a:lnTo>
                <a:lnTo>
                  <a:pt x="24" y="0"/>
                </a:lnTo>
              </a:path>
            </a:pathLst>
          </a:custGeom>
          <a:noFill/>
          <a:ln w="3175">
            <a:solidFill>
              <a:srgbClr val="1DB2FB"/>
            </a:solidFill>
            <a:prstDash val="solid"/>
            <a:round/>
            <a:headEnd/>
            <a:tailEnd/>
          </a:ln>
        </p:spPr>
        <p:txBody>
          <a:bodyPr/>
          <a:lstStyle/>
          <a:p>
            <a:endParaRPr lang="en-US" dirty="0"/>
          </a:p>
        </p:txBody>
      </p:sp>
      <p:sp>
        <p:nvSpPr>
          <p:cNvPr id="647455" name="Freeform 287"/>
          <p:cNvSpPr>
            <a:spLocks/>
          </p:cNvSpPr>
          <p:nvPr/>
        </p:nvSpPr>
        <p:spPr bwMode="auto">
          <a:xfrm>
            <a:off x="2433638" y="4254500"/>
            <a:ext cx="155575" cy="53975"/>
          </a:xfrm>
          <a:custGeom>
            <a:avLst/>
            <a:gdLst/>
            <a:ahLst/>
            <a:cxnLst>
              <a:cxn ang="0">
                <a:pos x="0" y="149"/>
              </a:cxn>
              <a:cxn ang="0">
                <a:pos x="25" y="149"/>
              </a:cxn>
              <a:cxn ang="0">
                <a:pos x="25" y="124"/>
              </a:cxn>
              <a:cxn ang="0">
                <a:pos x="51" y="124"/>
              </a:cxn>
              <a:cxn ang="0">
                <a:pos x="51" y="98"/>
              </a:cxn>
              <a:cxn ang="0">
                <a:pos x="51" y="74"/>
              </a:cxn>
              <a:cxn ang="0">
                <a:pos x="75" y="49"/>
              </a:cxn>
              <a:cxn ang="0">
                <a:pos x="100" y="49"/>
              </a:cxn>
              <a:cxn ang="0">
                <a:pos x="124" y="49"/>
              </a:cxn>
              <a:cxn ang="0">
                <a:pos x="149" y="25"/>
              </a:cxn>
              <a:cxn ang="0">
                <a:pos x="173" y="25"/>
              </a:cxn>
              <a:cxn ang="0">
                <a:pos x="198" y="0"/>
              </a:cxn>
              <a:cxn ang="0">
                <a:pos x="247" y="25"/>
              </a:cxn>
              <a:cxn ang="0">
                <a:pos x="297" y="0"/>
              </a:cxn>
              <a:cxn ang="0">
                <a:pos x="322" y="0"/>
              </a:cxn>
              <a:cxn ang="0">
                <a:pos x="346" y="0"/>
              </a:cxn>
              <a:cxn ang="0">
                <a:pos x="371" y="0"/>
              </a:cxn>
              <a:cxn ang="0">
                <a:pos x="396" y="0"/>
              </a:cxn>
            </a:cxnLst>
            <a:rect l="0" t="0" r="r" b="b"/>
            <a:pathLst>
              <a:path w="396" h="149">
                <a:moveTo>
                  <a:pt x="0" y="149"/>
                </a:moveTo>
                <a:lnTo>
                  <a:pt x="25" y="149"/>
                </a:lnTo>
                <a:lnTo>
                  <a:pt x="25" y="124"/>
                </a:lnTo>
                <a:lnTo>
                  <a:pt x="51" y="124"/>
                </a:lnTo>
                <a:lnTo>
                  <a:pt x="51" y="98"/>
                </a:lnTo>
                <a:lnTo>
                  <a:pt x="51" y="74"/>
                </a:lnTo>
                <a:lnTo>
                  <a:pt x="75" y="49"/>
                </a:lnTo>
                <a:lnTo>
                  <a:pt x="100" y="49"/>
                </a:lnTo>
                <a:lnTo>
                  <a:pt x="124" y="49"/>
                </a:lnTo>
                <a:lnTo>
                  <a:pt x="149" y="25"/>
                </a:lnTo>
                <a:lnTo>
                  <a:pt x="173" y="25"/>
                </a:lnTo>
                <a:lnTo>
                  <a:pt x="198" y="0"/>
                </a:lnTo>
                <a:lnTo>
                  <a:pt x="247" y="25"/>
                </a:lnTo>
                <a:lnTo>
                  <a:pt x="297" y="0"/>
                </a:lnTo>
                <a:lnTo>
                  <a:pt x="322" y="0"/>
                </a:lnTo>
                <a:lnTo>
                  <a:pt x="346" y="0"/>
                </a:lnTo>
                <a:lnTo>
                  <a:pt x="371" y="0"/>
                </a:lnTo>
                <a:lnTo>
                  <a:pt x="396" y="0"/>
                </a:lnTo>
              </a:path>
            </a:pathLst>
          </a:custGeom>
          <a:noFill/>
          <a:ln w="3175">
            <a:solidFill>
              <a:srgbClr val="1DB2FB"/>
            </a:solidFill>
            <a:prstDash val="solid"/>
            <a:round/>
            <a:headEnd/>
            <a:tailEnd/>
          </a:ln>
        </p:spPr>
        <p:txBody>
          <a:bodyPr/>
          <a:lstStyle/>
          <a:p>
            <a:endParaRPr lang="en-US" dirty="0"/>
          </a:p>
        </p:txBody>
      </p:sp>
      <p:grpSp>
        <p:nvGrpSpPr>
          <p:cNvPr id="8" name="Group 288"/>
          <p:cNvGrpSpPr>
            <a:grpSpLocks/>
          </p:cNvGrpSpPr>
          <p:nvPr/>
        </p:nvGrpSpPr>
        <p:grpSpPr bwMode="auto">
          <a:xfrm>
            <a:off x="3683000" y="1720850"/>
            <a:ext cx="1296988" cy="1333500"/>
            <a:chOff x="2091" y="994"/>
            <a:chExt cx="827" cy="920"/>
          </a:xfrm>
        </p:grpSpPr>
        <p:sp>
          <p:nvSpPr>
            <p:cNvPr id="647457" name="Freeform 289"/>
            <p:cNvSpPr>
              <a:spLocks/>
            </p:cNvSpPr>
            <p:nvPr/>
          </p:nvSpPr>
          <p:spPr bwMode="auto">
            <a:xfrm>
              <a:off x="2677" y="1685"/>
              <a:ext cx="19" cy="7"/>
            </a:xfrm>
            <a:custGeom>
              <a:avLst/>
              <a:gdLst/>
              <a:ahLst/>
              <a:cxnLst>
                <a:cxn ang="0">
                  <a:pos x="75" y="25"/>
                </a:cxn>
                <a:cxn ang="0">
                  <a:pos x="25" y="25"/>
                </a:cxn>
                <a:cxn ang="0">
                  <a:pos x="0" y="0"/>
                </a:cxn>
              </a:cxnLst>
              <a:rect l="0" t="0" r="r" b="b"/>
              <a:pathLst>
                <a:path w="75" h="25">
                  <a:moveTo>
                    <a:pt x="75" y="25"/>
                  </a:move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458" name="Line 290"/>
            <p:cNvSpPr>
              <a:spLocks noChangeShapeType="1"/>
            </p:cNvSpPr>
            <p:nvPr/>
          </p:nvSpPr>
          <p:spPr bwMode="auto">
            <a:xfrm flipH="1" flipV="1">
              <a:off x="2257" y="1685"/>
              <a:ext cx="7" cy="7"/>
            </a:xfrm>
            <a:prstGeom prst="line">
              <a:avLst/>
            </a:prstGeom>
            <a:noFill/>
            <a:ln w="3175">
              <a:solidFill>
                <a:srgbClr val="1DB2FB"/>
              </a:solidFill>
              <a:round/>
              <a:headEnd/>
              <a:tailEnd/>
            </a:ln>
          </p:spPr>
          <p:txBody>
            <a:bodyPr/>
            <a:lstStyle/>
            <a:p>
              <a:endParaRPr lang="en-US" dirty="0"/>
            </a:p>
          </p:txBody>
        </p:sp>
        <p:sp>
          <p:nvSpPr>
            <p:cNvPr id="647459" name="Freeform 291"/>
            <p:cNvSpPr>
              <a:spLocks/>
            </p:cNvSpPr>
            <p:nvPr/>
          </p:nvSpPr>
          <p:spPr bwMode="auto">
            <a:xfrm>
              <a:off x="2332" y="1661"/>
              <a:ext cx="12" cy="31"/>
            </a:xfrm>
            <a:custGeom>
              <a:avLst/>
              <a:gdLst/>
              <a:ahLst/>
              <a:cxnLst>
                <a:cxn ang="0">
                  <a:pos x="0" y="124"/>
                </a:cxn>
                <a:cxn ang="0">
                  <a:pos x="25" y="99"/>
                </a:cxn>
                <a:cxn ang="0">
                  <a:pos x="49" y="75"/>
                </a:cxn>
                <a:cxn ang="0">
                  <a:pos x="49" y="50"/>
                </a:cxn>
                <a:cxn ang="0">
                  <a:pos x="49" y="25"/>
                </a:cxn>
                <a:cxn ang="0">
                  <a:pos x="49" y="0"/>
                </a:cxn>
              </a:cxnLst>
              <a:rect l="0" t="0" r="r" b="b"/>
              <a:pathLst>
                <a:path w="49" h="124">
                  <a:moveTo>
                    <a:pt x="0" y="124"/>
                  </a:moveTo>
                  <a:lnTo>
                    <a:pt x="25" y="99"/>
                  </a:lnTo>
                  <a:lnTo>
                    <a:pt x="49" y="75"/>
                  </a:lnTo>
                  <a:lnTo>
                    <a:pt x="49" y="50"/>
                  </a:lnTo>
                  <a:lnTo>
                    <a:pt x="49" y="25"/>
                  </a:lnTo>
                  <a:lnTo>
                    <a:pt x="49" y="0"/>
                  </a:lnTo>
                </a:path>
              </a:pathLst>
            </a:custGeom>
            <a:noFill/>
            <a:ln w="3175">
              <a:solidFill>
                <a:srgbClr val="1DB2FB"/>
              </a:solidFill>
              <a:prstDash val="solid"/>
              <a:round/>
              <a:headEnd/>
              <a:tailEnd/>
            </a:ln>
          </p:spPr>
          <p:txBody>
            <a:bodyPr/>
            <a:lstStyle/>
            <a:p>
              <a:endParaRPr lang="en-US" dirty="0"/>
            </a:p>
          </p:txBody>
        </p:sp>
        <p:sp>
          <p:nvSpPr>
            <p:cNvPr id="647460" name="Freeform 292"/>
            <p:cNvSpPr>
              <a:spLocks/>
            </p:cNvSpPr>
            <p:nvPr/>
          </p:nvSpPr>
          <p:spPr bwMode="auto">
            <a:xfrm>
              <a:off x="2671" y="1679"/>
              <a:ext cx="6" cy="6"/>
            </a:xfrm>
            <a:custGeom>
              <a:avLst/>
              <a:gdLst/>
              <a:ahLst/>
              <a:cxnLst>
                <a:cxn ang="0">
                  <a:pos x="24" y="24"/>
                </a:cxn>
                <a:cxn ang="0">
                  <a:pos x="24" y="0"/>
                </a:cxn>
                <a:cxn ang="0">
                  <a:pos x="0" y="0"/>
                </a:cxn>
              </a:cxnLst>
              <a:rect l="0" t="0" r="r" b="b"/>
              <a:pathLst>
                <a:path w="24" h="24">
                  <a:moveTo>
                    <a:pt x="24" y="24"/>
                  </a:move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461" name="Freeform 293"/>
            <p:cNvSpPr>
              <a:spLocks/>
            </p:cNvSpPr>
            <p:nvPr/>
          </p:nvSpPr>
          <p:spPr bwMode="auto">
            <a:xfrm>
              <a:off x="2251" y="1673"/>
              <a:ext cx="6" cy="12"/>
            </a:xfrm>
            <a:custGeom>
              <a:avLst/>
              <a:gdLst/>
              <a:ahLst/>
              <a:cxnLst>
                <a:cxn ang="0">
                  <a:pos x="24" y="49"/>
                </a:cxn>
                <a:cxn ang="0">
                  <a:pos x="0" y="25"/>
                </a:cxn>
                <a:cxn ang="0">
                  <a:pos x="0" y="0"/>
                </a:cxn>
              </a:cxnLst>
              <a:rect l="0" t="0" r="r" b="b"/>
              <a:pathLst>
                <a:path w="24" h="49">
                  <a:moveTo>
                    <a:pt x="24" y="49"/>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462" name="Freeform 294"/>
            <p:cNvSpPr>
              <a:spLocks/>
            </p:cNvSpPr>
            <p:nvPr/>
          </p:nvSpPr>
          <p:spPr bwMode="auto">
            <a:xfrm>
              <a:off x="2659" y="1661"/>
              <a:ext cx="12" cy="18"/>
            </a:xfrm>
            <a:custGeom>
              <a:avLst/>
              <a:gdLst/>
              <a:ahLst/>
              <a:cxnLst>
                <a:cxn ang="0">
                  <a:pos x="49" y="75"/>
                </a:cxn>
                <a:cxn ang="0">
                  <a:pos x="24" y="50"/>
                </a:cxn>
                <a:cxn ang="0">
                  <a:pos x="24" y="25"/>
                </a:cxn>
                <a:cxn ang="0">
                  <a:pos x="0" y="0"/>
                </a:cxn>
              </a:cxnLst>
              <a:rect l="0" t="0" r="r" b="b"/>
              <a:pathLst>
                <a:path w="49" h="75">
                  <a:moveTo>
                    <a:pt x="49" y="75"/>
                  </a:moveTo>
                  <a:lnTo>
                    <a:pt x="24" y="50"/>
                  </a:lnTo>
                  <a:lnTo>
                    <a:pt x="24" y="25"/>
                  </a:lnTo>
                  <a:lnTo>
                    <a:pt x="0" y="0"/>
                  </a:lnTo>
                </a:path>
              </a:pathLst>
            </a:custGeom>
            <a:noFill/>
            <a:ln w="3175">
              <a:solidFill>
                <a:srgbClr val="1DB2FB"/>
              </a:solidFill>
              <a:prstDash val="solid"/>
              <a:round/>
              <a:headEnd/>
              <a:tailEnd/>
            </a:ln>
          </p:spPr>
          <p:txBody>
            <a:bodyPr/>
            <a:lstStyle/>
            <a:p>
              <a:endParaRPr lang="en-US" dirty="0"/>
            </a:p>
          </p:txBody>
        </p:sp>
        <p:sp>
          <p:nvSpPr>
            <p:cNvPr id="647463" name="Line 295"/>
            <p:cNvSpPr>
              <a:spLocks noChangeShapeType="1"/>
            </p:cNvSpPr>
            <p:nvPr/>
          </p:nvSpPr>
          <p:spPr bwMode="auto">
            <a:xfrm flipV="1">
              <a:off x="2251" y="1667"/>
              <a:ext cx="1" cy="6"/>
            </a:xfrm>
            <a:prstGeom prst="line">
              <a:avLst/>
            </a:prstGeom>
            <a:noFill/>
            <a:ln w="3175">
              <a:solidFill>
                <a:srgbClr val="1DB2FB"/>
              </a:solidFill>
              <a:round/>
              <a:headEnd/>
              <a:tailEnd/>
            </a:ln>
          </p:spPr>
          <p:txBody>
            <a:bodyPr/>
            <a:lstStyle/>
            <a:p>
              <a:endParaRPr lang="en-US" dirty="0"/>
            </a:p>
          </p:txBody>
        </p:sp>
        <p:sp>
          <p:nvSpPr>
            <p:cNvPr id="647464" name="Freeform 296"/>
            <p:cNvSpPr>
              <a:spLocks/>
            </p:cNvSpPr>
            <p:nvPr/>
          </p:nvSpPr>
          <p:spPr bwMode="auto">
            <a:xfrm>
              <a:off x="2091" y="1649"/>
              <a:ext cx="12" cy="18"/>
            </a:xfrm>
            <a:custGeom>
              <a:avLst/>
              <a:gdLst/>
              <a:ahLst/>
              <a:cxnLst>
                <a:cxn ang="0">
                  <a:pos x="0" y="74"/>
                </a:cxn>
                <a:cxn ang="0">
                  <a:pos x="0" y="49"/>
                </a:cxn>
                <a:cxn ang="0">
                  <a:pos x="25" y="24"/>
                </a:cxn>
                <a:cxn ang="0">
                  <a:pos x="49" y="0"/>
                </a:cxn>
              </a:cxnLst>
              <a:rect l="0" t="0" r="r" b="b"/>
              <a:pathLst>
                <a:path w="49" h="74">
                  <a:moveTo>
                    <a:pt x="0" y="74"/>
                  </a:moveTo>
                  <a:lnTo>
                    <a:pt x="0" y="49"/>
                  </a:lnTo>
                  <a:lnTo>
                    <a:pt x="25" y="24"/>
                  </a:lnTo>
                  <a:lnTo>
                    <a:pt x="49" y="0"/>
                  </a:lnTo>
                </a:path>
              </a:pathLst>
            </a:custGeom>
            <a:noFill/>
            <a:ln w="3175">
              <a:solidFill>
                <a:srgbClr val="1DB2FB"/>
              </a:solidFill>
              <a:prstDash val="solid"/>
              <a:round/>
              <a:headEnd/>
              <a:tailEnd/>
            </a:ln>
          </p:spPr>
          <p:txBody>
            <a:bodyPr/>
            <a:lstStyle/>
            <a:p>
              <a:endParaRPr lang="en-US" dirty="0"/>
            </a:p>
          </p:txBody>
        </p:sp>
        <p:sp>
          <p:nvSpPr>
            <p:cNvPr id="647465" name="Freeform 297"/>
            <p:cNvSpPr>
              <a:spLocks/>
            </p:cNvSpPr>
            <p:nvPr/>
          </p:nvSpPr>
          <p:spPr bwMode="auto">
            <a:xfrm>
              <a:off x="2245" y="1655"/>
              <a:ext cx="6" cy="12"/>
            </a:xfrm>
            <a:custGeom>
              <a:avLst/>
              <a:gdLst/>
              <a:ahLst/>
              <a:cxnLst>
                <a:cxn ang="0">
                  <a:pos x="25" y="50"/>
                </a:cxn>
                <a:cxn ang="0">
                  <a:pos x="25" y="25"/>
                </a:cxn>
                <a:cxn ang="0">
                  <a:pos x="0" y="25"/>
                </a:cxn>
                <a:cxn ang="0">
                  <a:pos x="0" y="0"/>
                </a:cxn>
              </a:cxnLst>
              <a:rect l="0" t="0" r="r" b="b"/>
              <a:pathLst>
                <a:path w="25" h="50">
                  <a:moveTo>
                    <a:pt x="25" y="50"/>
                  </a:move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466" name="Freeform 298"/>
            <p:cNvSpPr>
              <a:spLocks/>
            </p:cNvSpPr>
            <p:nvPr/>
          </p:nvSpPr>
          <p:spPr bwMode="auto">
            <a:xfrm>
              <a:off x="2227" y="1642"/>
              <a:ext cx="18" cy="19"/>
            </a:xfrm>
            <a:custGeom>
              <a:avLst/>
              <a:gdLst/>
              <a:ahLst/>
              <a:cxnLst>
                <a:cxn ang="0">
                  <a:pos x="75" y="49"/>
                </a:cxn>
                <a:cxn ang="0">
                  <a:pos x="50" y="74"/>
                </a:cxn>
                <a:cxn ang="0">
                  <a:pos x="24" y="74"/>
                </a:cxn>
                <a:cxn ang="0">
                  <a:pos x="0" y="74"/>
                </a:cxn>
                <a:cxn ang="0">
                  <a:pos x="0" y="49"/>
                </a:cxn>
                <a:cxn ang="0">
                  <a:pos x="0" y="0"/>
                </a:cxn>
              </a:cxnLst>
              <a:rect l="0" t="0" r="r" b="b"/>
              <a:pathLst>
                <a:path w="75" h="74">
                  <a:moveTo>
                    <a:pt x="75" y="49"/>
                  </a:moveTo>
                  <a:lnTo>
                    <a:pt x="50" y="74"/>
                  </a:lnTo>
                  <a:lnTo>
                    <a:pt x="24" y="74"/>
                  </a:lnTo>
                  <a:lnTo>
                    <a:pt x="0" y="74"/>
                  </a:lnTo>
                  <a:lnTo>
                    <a:pt x="0" y="49"/>
                  </a:lnTo>
                  <a:lnTo>
                    <a:pt x="0" y="0"/>
                  </a:lnTo>
                </a:path>
              </a:pathLst>
            </a:custGeom>
            <a:noFill/>
            <a:ln w="3175">
              <a:solidFill>
                <a:srgbClr val="1DB2FB"/>
              </a:solidFill>
              <a:prstDash val="solid"/>
              <a:round/>
              <a:headEnd/>
              <a:tailEnd/>
            </a:ln>
          </p:spPr>
          <p:txBody>
            <a:bodyPr/>
            <a:lstStyle/>
            <a:p>
              <a:endParaRPr lang="en-US" dirty="0"/>
            </a:p>
          </p:txBody>
        </p:sp>
        <p:sp>
          <p:nvSpPr>
            <p:cNvPr id="647467" name="Line 299"/>
            <p:cNvSpPr>
              <a:spLocks noChangeShapeType="1"/>
            </p:cNvSpPr>
            <p:nvPr/>
          </p:nvSpPr>
          <p:spPr bwMode="auto">
            <a:xfrm flipH="1" flipV="1">
              <a:off x="2653" y="1655"/>
              <a:ext cx="6" cy="6"/>
            </a:xfrm>
            <a:prstGeom prst="line">
              <a:avLst/>
            </a:prstGeom>
            <a:noFill/>
            <a:ln w="3175">
              <a:solidFill>
                <a:srgbClr val="1DB2FB"/>
              </a:solidFill>
              <a:round/>
              <a:headEnd/>
              <a:tailEnd/>
            </a:ln>
          </p:spPr>
          <p:txBody>
            <a:bodyPr/>
            <a:lstStyle/>
            <a:p>
              <a:endParaRPr lang="en-US" dirty="0"/>
            </a:p>
          </p:txBody>
        </p:sp>
        <p:sp>
          <p:nvSpPr>
            <p:cNvPr id="647468" name="Freeform 300"/>
            <p:cNvSpPr>
              <a:spLocks/>
            </p:cNvSpPr>
            <p:nvPr/>
          </p:nvSpPr>
          <p:spPr bwMode="auto">
            <a:xfrm>
              <a:off x="2332" y="1630"/>
              <a:ext cx="12" cy="31"/>
            </a:xfrm>
            <a:custGeom>
              <a:avLst/>
              <a:gdLst/>
              <a:ahLst/>
              <a:cxnLst>
                <a:cxn ang="0">
                  <a:pos x="49" y="123"/>
                </a:cxn>
                <a:cxn ang="0">
                  <a:pos x="25" y="123"/>
                </a:cxn>
                <a:cxn ang="0">
                  <a:pos x="25" y="98"/>
                </a:cxn>
                <a:cxn ang="0">
                  <a:pos x="25" y="74"/>
                </a:cxn>
                <a:cxn ang="0">
                  <a:pos x="49" y="74"/>
                </a:cxn>
                <a:cxn ang="0">
                  <a:pos x="25" y="49"/>
                </a:cxn>
                <a:cxn ang="0">
                  <a:pos x="25" y="25"/>
                </a:cxn>
                <a:cxn ang="0">
                  <a:pos x="0" y="25"/>
                </a:cxn>
                <a:cxn ang="0">
                  <a:pos x="0" y="0"/>
                </a:cxn>
              </a:cxnLst>
              <a:rect l="0" t="0" r="r" b="b"/>
              <a:pathLst>
                <a:path w="49" h="123">
                  <a:moveTo>
                    <a:pt x="49" y="123"/>
                  </a:moveTo>
                  <a:lnTo>
                    <a:pt x="25" y="123"/>
                  </a:lnTo>
                  <a:lnTo>
                    <a:pt x="25" y="98"/>
                  </a:lnTo>
                  <a:lnTo>
                    <a:pt x="25" y="74"/>
                  </a:lnTo>
                  <a:lnTo>
                    <a:pt x="49" y="74"/>
                  </a:lnTo>
                  <a:lnTo>
                    <a:pt x="25" y="49"/>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469" name="Freeform 301"/>
            <p:cNvSpPr>
              <a:spLocks/>
            </p:cNvSpPr>
            <p:nvPr/>
          </p:nvSpPr>
          <p:spPr bwMode="auto">
            <a:xfrm>
              <a:off x="2640" y="1642"/>
              <a:ext cx="13" cy="13"/>
            </a:xfrm>
            <a:custGeom>
              <a:avLst/>
              <a:gdLst/>
              <a:ahLst/>
              <a:cxnLst>
                <a:cxn ang="0">
                  <a:pos x="49" y="49"/>
                </a:cxn>
                <a:cxn ang="0">
                  <a:pos x="49" y="25"/>
                </a:cxn>
                <a:cxn ang="0">
                  <a:pos x="24" y="25"/>
                </a:cxn>
                <a:cxn ang="0">
                  <a:pos x="24" y="0"/>
                </a:cxn>
                <a:cxn ang="0">
                  <a:pos x="0" y="0"/>
                </a:cxn>
              </a:cxnLst>
              <a:rect l="0" t="0" r="r" b="b"/>
              <a:pathLst>
                <a:path w="49" h="49">
                  <a:moveTo>
                    <a:pt x="49" y="49"/>
                  </a:moveTo>
                  <a:lnTo>
                    <a:pt x="49" y="25"/>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470" name="Freeform 302"/>
            <p:cNvSpPr>
              <a:spLocks/>
            </p:cNvSpPr>
            <p:nvPr/>
          </p:nvSpPr>
          <p:spPr bwMode="auto">
            <a:xfrm>
              <a:off x="2103" y="1636"/>
              <a:ext cx="19" cy="19"/>
            </a:xfrm>
            <a:custGeom>
              <a:avLst/>
              <a:gdLst/>
              <a:ahLst/>
              <a:cxnLst>
                <a:cxn ang="0">
                  <a:pos x="0" y="49"/>
                </a:cxn>
                <a:cxn ang="0">
                  <a:pos x="25" y="73"/>
                </a:cxn>
                <a:cxn ang="0">
                  <a:pos x="25" y="49"/>
                </a:cxn>
                <a:cxn ang="0">
                  <a:pos x="49" y="49"/>
                </a:cxn>
                <a:cxn ang="0">
                  <a:pos x="25" y="24"/>
                </a:cxn>
                <a:cxn ang="0">
                  <a:pos x="49" y="24"/>
                </a:cxn>
                <a:cxn ang="0">
                  <a:pos x="49" y="0"/>
                </a:cxn>
                <a:cxn ang="0">
                  <a:pos x="75" y="0"/>
                </a:cxn>
              </a:cxnLst>
              <a:rect l="0" t="0" r="r" b="b"/>
              <a:pathLst>
                <a:path w="75" h="73">
                  <a:moveTo>
                    <a:pt x="0" y="49"/>
                  </a:moveTo>
                  <a:lnTo>
                    <a:pt x="25" y="73"/>
                  </a:lnTo>
                  <a:lnTo>
                    <a:pt x="25" y="49"/>
                  </a:lnTo>
                  <a:lnTo>
                    <a:pt x="49" y="49"/>
                  </a:lnTo>
                  <a:lnTo>
                    <a:pt x="25" y="24"/>
                  </a:lnTo>
                  <a:lnTo>
                    <a:pt x="49" y="24"/>
                  </a:lnTo>
                  <a:lnTo>
                    <a:pt x="49" y="0"/>
                  </a:lnTo>
                  <a:lnTo>
                    <a:pt x="75" y="0"/>
                  </a:lnTo>
                </a:path>
              </a:pathLst>
            </a:custGeom>
            <a:noFill/>
            <a:ln w="3175">
              <a:solidFill>
                <a:srgbClr val="1DB2FB"/>
              </a:solidFill>
              <a:prstDash val="solid"/>
              <a:round/>
              <a:headEnd/>
              <a:tailEnd/>
            </a:ln>
          </p:spPr>
          <p:txBody>
            <a:bodyPr/>
            <a:lstStyle/>
            <a:p>
              <a:endParaRPr lang="en-US" dirty="0"/>
            </a:p>
          </p:txBody>
        </p:sp>
        <p:sp>
          <p:nvSpPr>
            <p:cNvPr id="647471" name="Freeform 303"/>
            <p:cNvSpPr>
              <a:spLocks/>
            </p:cNvSpPr>
            <p:nvPr/>
          </p:nvSpPr>
          <p:spPr bwMode="auto">
            <a:xfrm>
              <a:off x="2789" y="1636"/>
              <a:ext cx="6" cy="13"/>
            </a:xfrm>
            <a:custGeom>
              <a:avLst/>
              <a:gdLst/>
              <a:ahLst/>
              <a:cxnLst>
                <a:cxn ang="0">
                  <a:pos x="24" y="49"/>
                </a:cxn>
                <a:cxn ang="0">
                  <a:pos x="24" y="24"/>
                </a:cxn>
                <a:cxn ang="0">
                  <a:pos x="0" y="24"/>
                </a:cxn>
                <a:cxn ang="0">
                  <a:pos x="0" y="0"/>
                </a:cxn>
              </a:cxnLst>
              <a:rect l="0" t="0" r="r" b="b"/>
              <a:pathLst>
                <a:path w="24" h="49">
                  <a:moveTo>
                    <a:pt x="24" y="49"/>
                  </a:moveTo>
                  <a:lnTo>
                    <a:pt x="24"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472" name="Freeform 304"/>
            <p:cNvSpPr>
              <a:spLocks/>
            </p:cNvSpPr>
            <p:nvPr/>
          </p:nvSpPr>
          <p:spPr bwMode="auto">
            <a:xfrm>
              <a:off x="2227" y="1630"/>
              <a:ext cx="1" cy="12"/>
            </a:xfrm>
            <a:custGeom>
              <a:avLst/>
              <a:gdLst/>
              <a:ahLst/>
              <a:cxnLst>
                <a:cxn ang="0">
                  <a:pos x="0" y="49"/>
                </a:cxn>
                <a:cxn ang="0">
                  <a:pos x="0" y="25"/>
                </a:cxn>
                <a:cxn ang="0">
                  <a:pos x="0" y="0"/>
                </a:cxn>
              </a:cxnLst>
              <a:rect l="0" t="0" r="r" b="b"/>
              <a:pathLst>
                <a:path h="49">
                  <a:moveTo>
                    <a:pt x="0" y="49"/>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473" name="Line 305"/>
            <p:cNvSpPr>
              <a:spLocks noChangeShapeType="1"/>
            </p:cNvSpPr>
            <p:nvPr/>
          </p:nvSpPr>
          <p:spPr bwMode="auto">
            <a:xfrm flipV="1">
              <a:off x="2640" y="1636"/>
              <a:ext cx="1" cy="6"/>
            </a:xfrm>
            <a:prstGeom prst="line">
              <a:avLst/>
            </a:prstGeom>
            <a:noFill/>
            <a:ln w="3175">
              <a:solidFill>
                <a:srgbClr val="1DB2FB"/>
              </a:solidFill>
              <a:round/>
              <a:headEnd/>
              <a:tailEnd/>
            </a:ln>
          </p:spPr>
          <p:txBody>
            <a:bodyPr/>
            <a:lstStyle/>
            <a:p>
              <a:endParaRPr lang="en-US" dirty="0"/>
            </a:p>
          </p:txBody>
        </p:sp>
        <p:sp>
          <p:nvSpPr>
            <p:cNvPr id="647474" name="Freeform 306"/>
            <p:cNvSpPr>
              <a:spLocks/>
            </p:cNvSpPr>
            <p:nvPr/>
          </p:nvSpPr>
          <p:spPr bwMode="auto">
            <a:xfrm>
              <a:off x="2782" y="1624"/>
              <a:ext cx="7" cy="12"/>
            </a:xfrm>
            <a:custGeom>
              <a:avLst/>
              <a:gdLst/>
              <a:ahLst/>
              <a:cxnLst>
                <a:cxn ang="0">
                  <a:pos x="26" y="49"/>
                </a:cxn>
                <a:cxn ang="0">
                  <a:pos x="0" y="49"/>
                </a:cxn>
                <a:cxn ang="0">
                  <a:pos x="0" y="24"/>
                </a:cxn>
                <a:cxn ang="0">
                  <a:pos x="0" y="0"/>
                </a:cxn>
              </a:cxnLst>
              <a:rect l="0" t="0" r="r" b="b"/>
              <a:pathLst>
                <a:path w="26" h="49">
                  <a:moveTo>
                    <a:pt x="26" y="49"/>
                  </a:move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475" name="Freeform 307"/>
            <p:cNvSpPr>
              <a:spLocks/>
            </p:cNvSpPr>
            <p:nvPr/>
          </p:nvSpPr>
          <p:spPr bwMode="auto">
            <a:xfrm>
              <a:off x="2628" y="1624"/>
              <a:ext cx="12" cy="12"/>
            </a:xfrm>
            <a:custGeom>
              <a:avLst/>
              <a:gdLst/>
              <a:ahLst/>
              <a:cxnLst>
                <a:cxn ang="0">
                  <a:pos x="50" y="49"/>
                </a:cxn>
                <a:cxn ang="0">
                  <a:pos x="24" y="24"/>
                </a:cxn>
                <a:cxn ang="0">
                  <a:pos x="0" y="24"/>
                </a:cxn>
                <a:cxn ang="0">
                  <a:pos x="0" y="0"/>
                </a:cxn>
              </a:cxnLst>
              <a:rect l="0" t="0" r="r" b="b"/>
              <a:pathLst>
                <a:path w="50" h="49">
                  <a:moveTo>
                    <a:pt x="50" y="49"/>
                  </a:moveTo>
                  <a:lnTo>
                    <a:pt x="24"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476" name="Freeform 308"/>
            <p:cNvSpPr>
              <a:spLocks/>
            </p:cNvSpPr>
            <p:nvPr/>
          </p:nvSpPr>
          <p:spPr bwMode="auto">
            <a:xfrm>
              <a:off x="2115" y="1605"/>
              <a:ext cx="19" cy="31"/>
            </a:xfrm>
            <a:custGeom>
              <a:avLst/>
              <a:gdLst/>
              <a:ahLst/>
              <a:cxnLst>
                <a:cxn ang="0">
                  <a:pos x="26" y="124"/>
                </a:cxn>
                <a:cxn ang="0">
                  <a:pos x="0" y="99"/>
                </a:cxn>
                <a:cxn ang="0">
                  <a:pos x="0" y="75"/>
                </a:cxn>
                <a:cxn ang="0">
                  <a:pos x="0" y="50"/>
                </a:cxn>
                <a:cxn ang="0">
                  <a:pos x="26" y="50"/>
                </a:cxn>
                <a:cxn ang="0">
                  <a:pos x="26" y="25"/>
                </a:cxn>
                <a:cxn ang="0">
                  <a:pos x="50" y="25"/>
                </a:cxn>
                <a:cxn ang="0">
                  <a:pos x="50" y="0"/>
                </a:cxn>
                <a:cxn ang="0">
                  <a:pos x="75" y="0"/>
                </a:cxn>
              </a:cxnLst>
              <a:rect l="0" t="0" r="r" b="b"/>
              <a:pathLst>
                <a:path w="75" h="124">
                  <a:moveTo>
                    <a:pt x="26" y="124"/>
                  </a:moveTo>
                  <a:lnTo>
                    <a:pt x="0" y="99"/>
                  </a:lnTo>
                  <a:lnTo>
                    <a:pt x="0" y="75"/>
                  </a:lnTo>
                  <a:lnTo>
                    <a:pt x="0" y="50"/>
                  </a:lnTo>
                  <a:lnTo>
                    <a:pt x="26" y="50"/>
                  </a:lnTo>
                  <a:lnTo>
                    <a:pt x="26" y="25"/>
                  </a:lnTo>
                  <a:lnTo>
                    <a:pt x="50" y="25"/>
                  </a:lnTo>
                  <a:lnTo>
                    <a:pt x="50" y="0"/>
                  </a:lnTo>
                  <a:lnTo>
                    <a:pt x="75" y="0"/>
                  </a:lnTo>
                </a:path>
              </a:pathLst>
            </a:custGeom>
            <a:noFill/>
            <a:ln w="3175">
              <a:solidFill>
                <a:srgbClr val="1DB2FB"/>
              </a:solidFill>
              <a:prstDash val="solid"/>
              <a:round/>
              <a:headEnd/>
              <a:tailEnd/>
            </a:ln>
          </p:spPr>
          <p:txBody>
            <a:bodyPr/>
            <a:lstStyle/>
            <a:p>
              <a:endParaRPr lang="en-US" dirty="0"/>
            </a:p>
          </p:txBody>
        </p:sp>
        <p:sp>
          <p:nvSpPr>
            <p:cNvPr id="647477" name="Freeform 309"/>
            <p:cNvSpPr>
              <a:spLocks/>
            </p:cNvSpPr>
            <p:nvPr/>
          </p:nvSpPr>
          <p:spPr bwMode="auto">
            <a:xfrm>
              <a:off x="2220" y="1618"/>
              <a:ext cx="7" cy="12"/>
            </a:xfrm>
            <a:custGeom>
              <a:avLst/>
              <a:gdLst/>
              <a:ahLst/>
              <a:cxnLst>
                <a:cxn ang="0">
                  <a:pos x="25" y="49"/>
                </a:cxn>
                <a:cxn ang="0">
                  <a:pos x="25" y="25"/>
                </a:cxn>
                <a:cxn ang="0">
                  <a:pos x="0" y="0"/>
                </a:cxn>
              </a:cxnLst>
              <a:rect l="0" t="0" r="r" b="b"/>
              <a:pathLst>
                <a:path w="25" h="49">
                  <a:moveTo>
                    <a:pt x="25" y="49"/>
                  </a:move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478" name="Freeform 310"/>
            <p:cNvSpPr>
              <a:spLocks/>
            </p:cNvSpPr>
            <p:nvPr/>
          </p:nvSpPr>
          <p:spPr bwMode="auto">
            <a:xfrm>
              <a:off x="2326" y="1605"/>
              <a:ext cx="6" cy="25"/>
            </a:xfrm>
            <a:custGeom>
              <a:avLst/>
              <a:gdLst/>
              <a:ahLst/>
              <a:cxnLst>
                <a:cxn ang="0">
                  <a:pos x="24" y="99"/>
                </a:cxn>
                <a:cxn ang="0">
                  <a:pos x="24" y="75"/>
                </a:cxn>
                <a:cxn ang="0">
                  <a:pos x="0" y="75"/>
                </a:cxn>
                <a:cxn ang="0">
                  <a:pos x="0" y="50"/>
                </a:cxn>
                <a:cxn ang="0">
                  <a:pos x="0" y="25"/>
                </a:cxn>
                <a:cxn ang="0">
                  <a:pos x="0" y="0"/>
                </a:cxn>
              </a:cxnLst>
              <a:rect l="0" t="0" r="r" b="b"/>
              <a:pathLst>
                <a:path w="24" h="99">
                  <a:moveTo>
                    <a:pt x="24" y="99"/>
                  </a:moveTo>
                  <a:lnTo>
                    <a:pt x="24" y="75"/>
                  </a:lnTo>
                  <a:lnTo>
                    <a:pt x="0" y="75"/>
                  </a:lnTo>
                  <a:lnTo>
                    <a:pt x="0" y="50"/>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479" name="Freeform 311"/>
            <p:cNvSpPr>
              <a:spLocks/>
            </p:cNvSpPr>
            <p:nvPr/>
          </p:nvSpPr>
          <p:spPr bwMode="auto">
            <a:xfrm>
              <a:off x="2751" y="1593"/>
              <a:ext cx="31" cy="31"/>
            </a:xfrm>
            <a:custGeom>
              <a:avLst/>
              <a:gdLst/>
              <a:ahLst/>
              <a:cxnLst>
                <a:cxn ang="0">
                  <a:pos x="124" y="124"/>
                </a:cxn>
                <a:cxn ang="0">
                  <a:pos x="124" y="99"/>
                </a:cxn>
                <a:cxn ang="0">
                  <a:pos x="99" y="99"/>
                </a:cxn>
                <a:cxn ang="0">
                  <a:pos x="75" y="74"/>
                </a:cxn>
                <a:cxn ang="0">
                  <a:pos x="50" y="49"/>
                </a:cxn>
                <a:cxn ang="0">
                  <a:pos x="26" y="24"/>
                </a:cxn>
                <a:cxn ang="0">
                  <a:pos x="26" y="0"/>
                </a:cxn>
                <a:cxn ang="0">
                  <a:pos x="0" y="0"/>
                </a:cxn>
              </a:cxnLst>
              <a:rect l="0" t="0" r="r" b="b"/>
              <a:pathLst>
                <a:path w="124" h="124">
                  <a:moveTo>
                    <a:pt x="124" y="124"/>
                  </a:moveTo>
                  <a:lnTo>
                    <a:pt x="124" y="99"/>
                  </a:lnTo>
                  <a:lnTo>
                    <a:pt x="99" y="99"/>
                  </a:lnTo>
                  <a:lnTo>
                    <a:pt x="75" y="74"/>
                  </a:lnTo>
                  <a:lnTo>
                    <a:pt x="50" y="49"/>
                  </a:lnTo>
                  <a:lnTo>
                    <a:pt x="26" y="24"/>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480" name="Line 312"/>
            <p:cNvSpPr>
              <a:spLocks noChangeShapeType="1"/>
            </p:cNvSpPr>
            <p:nvPr/>
          </p:nvSpPr>
          <p:spPr bwMode="auto">
            <a:xfrm flipV="1">
              <a:off x="2628" y="1618"/>
              <a:ext cx="1" cy="6"/>
            </a:xfrm>
            <a:prstGeom prst="line">
              <a:avLst/>
            </a:prstGeom>
            <a:noFill/>
            <a:ln w="3175">
              <a:solidFill>
                <a:srgbClr val="1DB2FB"/>
              </a:solidFill>
              <a:round/>
              <a:headEnd/>
              <a:tailEnd/>
            </a:ln>
          </p:spPr>
          <p:txBody>
            <a:bodyPr/>
            <a:lstStyle/>
            <a:p>
              <a:endParaRPr lang="en-US" dirty="0"/>
            </a:p>
          </p:txBody>
        </p:sp>
        <p:sp>
          <p:nvSpPr>
            <p:cNvPr id="647481" name="Freeform 313"/>
            <p:cNvSpPr>
              <a:spLocks/>
            </p:cNvSpPr>
            <p:nvPr/>
          </p:nvSpPr>
          <p:spPr bwMode="auto">
            <a:xfrm>
              <a:off x="2622" y="1611"/>
              <a:ext cx="6" cy="7"/>
            </a:xfrm>
            <a:custGeom>
              <a:avLst/>
              <a:gdLst/>
              <a:ahLst/>
              <a:cxnLst>
                <a:cxn ang="0">
                  <a:pos x="25" y="25"/>
                </a:cxn>
                <a:cxn ang="0">
                  <a:pos x="0" y="25"/>
                </a:cxn>
                <a:cxn ang="0">
                  <a:pos x="0" y="0"/>
                </a:cxn>
              </a:cxnLst>
              <a:rect l="0" t="0" r="r" b="b"/>
              <a:pathLst>
                <a:path w="25" h="25">
                  <a:moveTo>
                    <a:pt x="25" y="25"/>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482" name="Freeform 314"/>
            <p:cNvSpPr>
              <a:spLocks/>
            </p:cNvSpPr>
            <p:nvPr/>
          </p:nvSpPr>
          <p:spPr bwMode="auto">
            <a:xfrm>
              <a:off x="2214" y="1599"/>
              <a:ext cx="6" cy="19"/>
            </a:xfrm>
            <a:custGeom>
              <a:avLst/>
              <a:gdLst/>
              <a:ahLst/>
              <a:cxnLst>
                <a:cxn ang="0">
                  <a:pos x="25" y="75"/>
                </a:cxn>
                <a:cxn ang="0">
                  <a:pos x="25" y="50"/>
                </a:cxn>
                <a:cxn ang="0">
                  <a:pos x="25" y="25"/>
                </a:cxn>
                <a:cxn ang="0">
                  <a:pos x="0" y="25"/>
                </a:cxn>
                <a:cxn ang="0">
                  <a:pos x="0" y="0"/>
                </a:cxn>
              </a:cxnLst>
              <a:rect l="0" t="0" r="r" b="b"/>
              <a:pathLst>
                <a:path w="25" h="75">
                  <a:moveTo>
                    <a:pt x="25" y="75"/>
                  </a:moveTo>
                  <a:lnTo>
                    <a:pt x="25" y="50"/>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483" name="Line 315"/>
            <p:cNvSpPr>
              <a:spLocks noChangeShapeType="1"/>
            </p:cNvSpPr>
            <p:nvPr/>
          </p:nvSpPr>
          <p:spPr bwMode="auto">
            <a:xfrm flipH="1">
              <a:off x="2616" y="1611"/>
              <a:ext cx="6" cy="1"/>
            </a:xfrm>
            <a:prstGeom prst="line">
              <a:avLst/>
            </a:prstGeom>
            <a:noFill/>
            <a:ln w="3175">
              <a:solidFill>
                <a:srgbClr val="1DB2FB"/>
              </a:solidFill>
              <a:round/>
              <a:headEnd/>
              <a:tailEnd/>
            </a:ln>
          </p:spPr>
          <p:txBody>
            <a:bodyPr/>
            <a:lstStyle/>
            <a:p>
              <a:endParaRPr lang="en-US" dirty="0"/>
            </a:p>
          </p:txBody>
        </p:sp>
        <p:sp>
          <p:nvSpPr>
            <p:cNvPr id="647484" name="Line 316"/>
            <p:cNvSpPr>
              <a:spLocks noChangeShapeType="1"/>
            </p:cNvSpPr>
            <p:nvPr/>
          </p:nvSpPr>
          <p:spPr bwMode="auto">
            <a:xfrm flipV="1">
              <a:off x="2616" y="1605"/>
              <a:ext cx="1" cy="6"/>
            </a:xfrm>
            <a:prstGeom prst="line">
              <a:avLst/>
            </a:prstGeom>
            <a:noFill/>
            <a:ln w="3175">
              <a:solidFill>
                <a:srgbClr val="1DB2FB"/>
              </a:solidFill>
              <a:round/>
              <a:headEnd/>
              <a:tailEnd/>
            </a:ln>
          </p:spPr>
          <p:txBody>
            <a:bodyPr/>
            <a:lstStyle/>
            <a:p>
              <a:endParaRPr lang="en-US" dirty="0"/>
            </a:p>
          </p:txBody>
        </p:sp>
        <p:sp>
          <p:nvSpPr>
            <p:cNvPr id="647485" name="Freeform 317"/>
            <p:cNvSpPr>
              <a:spLocks/>
            </p:cNvSpPr>
            <p:nvPr/>
          </p:nvSpPr>
          <p:spPr bwMode="auto">
            <a:xfrm>
              <a:off x="2245" y="1544"/>
              <a:ext cx="81" cy="61"/>
            </a:xfrm>
            <a:custGeom>
              <a:avLst/>
              <a:gdLst/>
              <a:ahLst/>
              <a:cxnLst>
                <a:cxn ang="0">
                  <a:pos x="321" y="247"/>
                </a:cxn>
                <a:cxn ang="0">
                  <a:pos x="296" y="247"/>
                </a:cxn>
                <a:cxn ang="0">
                  <a:pos x="272" y="247"/>
                </a:cxn>
                <a:cxn ang="0">
                  <a:pos x="247" y="247"/>
                </a:cxn>
                <a:cxn ang="0">
                  <a:pos x="247" y="222"/>
                </a:cxn>
                <a:cxn ang="0">
                  <a:pos x="247" y="198"/>
                </a:cxn>
                <a:cxn ang="0">
                  <a:pos x="247" y="173"/>
                </a:cxn>
                <a:cxn ang="0">
                  <a:pos x="222" y="173"/>
                </a:cxn>
                <a:cxn ang="0">
                  <a:pos x="198" y="173"/>
                </a:cxn>
                <a:cxn ang="0">
                  <a:pos x="198" y="148"/>
                </a:cxn>
                <a:cxn ang="0">
                  <a:pos x="198" y="124"/>
                </a:cxn>
                <a:cxn ang="0">
                  <a:pos x="172" y="99"/>
                </a:cxn>
                <a:cxn ang="0">
                  <a:pos x="148" y="99"/>
                </a:cxn>
                <a:cxn ang="0">
                  <a:pos x="123" y="75"/>
                </a:cxn>
                <a:cxn ang="0">
                  <a:pos x="99" y="75"/>
                </a:cxn>
                <a:cxn ang="0">
                  <a:pos x="74" y="75"/>
                </a:cxn>
                <a:cxn ang="0">
                  <a:pos x="74" y="50"/>
                </a:cxn>
                <a:cxn ang="0">
                  <a:pos x="49" y="50"/>
                </a:cxn>
                <a:cxn ang="0">
                  <a:pos x="49" y="26"/>
                </a:cxn>
                <a:cxn ang="0">
                  <a:pos x="25" y="26"/>
                </a:cxn>
                <a:cxn ang="0">
                  <a:pos x="25" y="0"/>
                </a:cxn>
                <a:cxn ang="0">
                  <a:pos x="0" y="0"/>
                </a:cxn>
              </a:cxnLst>
              <a:rect l="0" t="0" r="r" b="b"/>
              <a:pathLst>
                <a:path w="321" h="247">
                  <a:moveTo>
                    <a:pt x="321" y="247"/>
                  </a:moveTo>
                  <a:lnTo>
                    <a:pt x="296" y="247"/>
                  </a:lnTo>
                  <a:lnTo>
                    <a:pt x="272" y="247"/>
                  </a:lnTo>
                  <a:lnTo>
                    <a:pt x="247" y="247"/>
                  </a:lnTo>
                  <a:lnTo>
                    <a:pt x="247" y="222"/>
                  </a:lnTo>
                  <a:lnTo>
                    <a:pt x="247" y="198"/>
                  </a:lnTo>
                  <a:lnTo>
                    <a:pt x="247" y="173"/>
                  </a:lnTo>
                  <a:lnTo>
                    <a:pt x="222" y="173"/>
                  </a:lnTo>
                  <a:lnTo>
                    <a:pt x="198" y="173"/>
                  </a:lnTo>
                  <a:lnTo>
                    <a:pt x="198" y="148"/>
                  </a:lnTo>
                  <a:lnTo>
                    <a:pt x="198" y="124"/>
                  </a:lnTo>
                  <a:lnTo>
                    <a:pt x="172" y="99"/>
                  </a:lnTo>
                  <a:lnTo>
                    <a:pt x="148" y="99"/>
                  </a:lnTo>
                  <a:lnTo>
                    <a:pt x="123" y="75"/>
                  </a:lnTo>
                  <a:lnTo>
                    <a:pt x="99" y="75"/>
                  </a:lnTo>
                  <a:lnTo>
                    <a:pt x="74" y="75"/>
                  </a:lnTo>
                  <a:lnTo>
                    <a:pt x="74" y="50"/>
                  </a:lnTo>
                  <a:lnTo>
                    <a:pt x="49" y="50"/>
                  </a:lnTo>
                  <a:lnTo>
                    <a:pt x="49" y="26"/>
                  </a:lnTo>
                  <a:lnTo>
                    <a:pt x="25" y="26"/>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486" name="Freeform 318"/>
            <p:cNvSpPr>
              <a:spLocks/>
            </p:cNvSpPr>
            <p:nvPr/>
          </p:nvSpPr>
          <p:spPr bwMode="auto">
            <a:xfrm>
              <a:off x="2128" y="1587"/>
              <a:ext cx="6" cy="18"/>
            </a:xfrm>
            <a:custGeom>
              <a:avLst/>
              <a:gdLst/>
              <a:ahLst/>
              <a:cxnLst>
                <a:cxn ang="0">
                  <a:pos x="25" y="74"/>
                </a:cxn>
                <a:cxn ang="0">
                  <a:pos x="0" y="74"/>
                </a:cxn>
                <a:cxn ang="0">
                  <a:pos x="0" y="49"/>
                </a:cxn>
                <a:cxn ang="0">
                  <a:pos x="0" y="25"/>
                </a:cxn>
                <a:cxn ang="0">
                  <a:pos x="0" y="0"/>
                </a:cxn>
                <a:cxn ang="0">
                  <a:pos x="25" y="0"/>
                </a:cxn>
              </a:cxnLst>
              <a:rect l="0" t="0" r="r" b="b"/>
              <a:pathLst>
                <a:path w="25" h="74">
                  <a:moveTo>
                    <a:pt x="25" y="74"/>
                  </a:moveTo>
                  <a:lnTo>
                    <a:pt x="0" y="74"/>
                  </a:lnTo>
                  <a:lnTo>
                    <a:pt x="0" y="49"/>
                  </a:lnTo>
                  <a:lnTo>
                    <a:pt x="0" y="25"/>
                  </a:ln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487" name="Freeform 319"/>
            <p:cNvSpPr>
              <a:spLocks/>
            </p:cNvSpPr>
            <p:nvPr/>
          </p:nvSpPr>
          <p:spPr bwMode="auto">
            <a:xfrm>
              <a:off x="2610" y="1599"/>
              <a:ext cx="6" cy="6"/>
            </a:xfrm>
            <a:custGeom>
              <a:avLst/>
              <a:gdLst/>
              <a:ahLst/>
              <a:cxnLst>
                <a:cxn ang="0">
                  <a:pos x="25" y="25"/>
                </a:cxn>
                <a:cxn ang="0">
                  <a:pos x="0" y="25"/>
                </a:cxn>
                <a:cxn ang="0">
                  <a:pos x="0" y="0"/>
                </a:cxn>
              </a:cxnLst>
              <a:rect l="0" t="0" r="r" b="b"/>
              <a:pathLst>
                <a:path w="25" h="25">
                  <a:moveTo>
                    <a:pt x="25" y="25"/>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488" name="Freeform 320"/>
            <p:cNvSpPr>
              <a:spLocks/>
            </p:cNvSpPr>
            <p:nvPr/>
          </p:nvSpPr>
          <p:spPr bwMode="auto">
            <a:xfrm>
              <a:off x="2573" y="1581"/>
              <a:ext cx="37" cy="18"/>
            </a:xfrm>
            <a:custGeom>
              <a:avLst/>
              <a:gdLst/>
              <a:ahLst/>
              <a:cxnLst>
                <a:cxn ang="0">
                  <a:pos x="148" y="74"/>
                </a:cxn>
                <a:cxn ang="0">
                  <a:pos x="123" y="74"/>
                </a:cxn>
                <a:cxn ang="0">
                  <a:pos x="123" y="50"/>
                </a:cxn>
                <a:cxn ang="0">
                  <a:pos x="99" y="50"/>
                </a:cxn>
                <a:cxn ang="0">
                  <a:pos x="74" y="25"/>
                </a:cxn>
                <a:cxn ang="0">
                  <a:pos x="50" y="0"/>
                </a:cxn>
                <a:cxn ang="0">
                  <a:pos x="25" y="0"/>
                </a:cxn>
                <a:cxn ang="0">
                  <a:pos x="0" y="0"/>
                </a:cxn>
              </a:cxnLst>
              <a:rect l="0" t="0" r="r" b="b"/>
              <a:pathLst>
                <a:path w="148" h="74">
                  <a:moveTo>
                    <a:pt x="148" y="74"/>
                  </a:moveTo>
                  <a:lnTo>
                    <a:pt x="123" y="74"/>
                  </a:lnTo>
                  <a:lnTo>
                    <a:pt x="123" y="50"/>
                  </a:lnTo>
                  <a:lnTo>
                    <a:pt x="99" y="50"/>
                  </a:lnTo>
                  <a:lnTo>
                    <a:pt x="74" y="25"/>
                  </a:lnTo>
                  <a:lnTo>
                    <a:pt x="50"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489" name="Freeform 321"/>
            <p:cNvSpPr>
              <a:spLocks/>
            </p:cNvSpPr>
            <p:nvPr/>
          </p:nvSpPr>
          <p:spPr bwMode="auto">
            <a:xfrm>
              <a:off x="2208" y="1537"/>
              <a:ext cx="6" cy="62"/>
            </a:xfrm>
            <a:custGeom>
              <a:avLst/>
              <a:gdLst/>
              <a:ahLst/>
              <a:cxnLst>
                <a:cxn ang="0">
                  <a:pos x="24" y="247"/>
                </a:cxn>
                <a:cxn ang="0">
                  <a:pos x="24" y="223"/>
                </a:cxn>
                <a:cxn ang="0">
                  <a:pos x="0" y="223"/>
                </a:cxn>
                <a:cxn ang="0">
                  <a:pos x="0" y="198"/>
                </a:cxn>
                <a:cxn ang="0">
                  <a:pos x="0" y="173"/>
                </a:cxn>
                <a:cxn ang="0">
                  <a:pos x="0" y="149"/>
                </a:cxn>
                <a:cxn ang="0">
                  <a:pos x="0" y="124"/>
                </a:cxn>
                <a:cxn ang="0">
                  <a:pos x="0" y="100"/>
                </a:cxn>
                <a:cxn ang="0">
                  <a:pos x="0" y="75"/>
                </a:cxn>
                <a:cxn ang="0">
                  <a:pos x="0" y="51"/>
                </a:cxn>
                <a:cxn ang="0">
                  <a:pos x="0" y="25"/>
                </a:cxn>
                <a:cxn ang="0">
                  <a:pos x="0" y="0"/>
                </a:cxn>
              </a:cxnLst>
              <a:rect l="0" t="0" r="r" b="b"/>
              <a:pathLst>
                <a:path w="24" h="247">
                  <a:moveTo>
                    <a:pt x="24" y="247"/>
                  </a:moveTo>
                  <a:lnTo>
                    <a:pt x="24" y="223"/>
                  </a:lnTo>
                  <a:lnTo>
                    <a:pt x="0" y="223"/>
                  </a:lnTo>
                  <a:lnTo>
                    <a:pt x="0" y="198"/>
                  </a:lnTo>
                  <a:lnTo>
                    <a:pt x="0" y="173"/>
                  </a:lnTo>
                  <a:lnTo>
                    <a:pt x="0" y="149"/>
                  </a:lnTo>
                  <a:lnTo>
                    <a:pt x="0" y="124"/>
                  </a:lnTo>
                  <a:lnTo>
                    <a:pt x="0" y="100"/>
                  </a:lnTo>
                  <a:lnTo>
                    <a:pt x="0" y="75"/>
                  </a:lnTo>
                  <a:lnTo>
                    <a:pt x="0" y="51"/>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490" name="Line 322"/>
            <p:cNvSpPr>
              <a:spLocks noChangeShapeType="1"/>
            </p:cNvSpPr>
            <p:nvPr/>
          </p:nvSpPr>
          <p:spPr bwMode="auto">
            <a:xfrm flipH="1" flipV="1">
              <a:off x="2745" y="1587"/>
              <a:ext cx="6" cy="6"/>
            </a:xfrm>
            <a:prstGeom prst="line">
              <a:avLst/>
            </a:prstGeom>
            <a:noFill/>
            <a:ln w="3175">
              <a:solidFill>
                <a:srgbClr val="1DB2FB"/>
              </a:solidFill>
              <a:round/>
              <a:headEnd/>
              <a:tailEnd/>
            </a:ln>
          </p:spPr>
          <p:txBody>
            <a:bodyPr/>
            <a:lstStyle/>
            <a:p>
              <a:endParaRPr lang="en-US" dirty="0"/>
            </a:p>
          </p:txBody>
        </p:sp>
        <p:sp>
          <p:nvSpPr>
            <p:cNvPr id="647491" name="Freeform 323"/>
            <p:cNvSpPr>
              <a:spLocks/>
            </p:cNvSpPr>
            <p:nvPr/>
          </p:nvSpPr>
          <p:spPr bwMode="auto">
            <a:xfrm>
              <a:off x="2134" y="1550"/>
              <a:ext cx="25" cy="37"/>
            </a:xfrm>
            <a:custGeom>
              <a:avLst/>
              <a:gdLst/>
              <a:ahLst/>
              <a:cxnLst>
                <a:cxn ang="0">
                  <a:pos x="0" y="147"/>
                </a:cxn>
                <a:cxn ang="0">
                  <a:pos x="25" y="147"/>
                </a:cxn>
                <a:cxn ang="0">
                  <a:pos x="25" y="122"/>
                </a:cxn>
                <a:cxn ang="0">
                  <a:pos x="49" y="122"/>
                </a:cxn>
                <a:cxn ang="0">
                  <a:pos x="49" y="98"/>
                </a:cxn>
                <a:cxn ang="0">
                  <a:pos x="74" y="98"/>
                </a:cxn>
                <a:cxn ang="0">
                  <a:pos x="74" y="73"/>
                </a:cxn>
                <a:cxn ang="0">
                  <a:pos x="74" y="49"/>
                </a:cxn>
                <a:cxn ang="0">
                  <a:pos x="74" y="24"/>
                </a:cxn>
                <a:cxn ang="0">
                  <a:pos x="74" y="0"/>
                </a:cxn>
                <a:cxn ang="0">
                  <a:pos x="98" y="0"/>
                </a:cxn>
              </a:cxnLst>
              <a:rect l="0" t="0" r="r" b="b"/>
              <a:pathLst>
                <a:path w="98" h="147">
                  <a:moveTo>
                    <a:pt x="0" y="147"/>
                  </a:moveTo>
                  <a:lnTo>
                    <a:pt x="25" y="147"/>
                  </a:lnTo>
                  <a:lnTo>
                    <a:pt x="25" y="122"/>
                  </a:lnTo>
                  <a:lnTo>
                    <a:pt x="49" y="122"/>
                  </a:lnTo>
                  <a:lnTo>
                    <a:pt x="49" y="98"/>
                  </a:lnTo>
                  <a:lnTo>
                    <a:pt x="74" y="98"/>
                  </a:lnTo>
                  <a:lnTo>
                    <a:pt x="74" y="73"/>
                  </a:lnTo>
                  <a:lnTo>
                    <a:pt x="74" y="49"/>
                  </a:lnTo>
                  <a:lnTo>
                    <a:pt x="74" y="24"/>
                  </a:lnTo>
                  <a:lnTo>
                    <a:pt x="74" y="0"/>
                  </a:lnTo>
                  <a:lnTo>
                    <a:pt x="98" y="0"/>
                  </a:lnTo>
                </a:path>
              </a:pathLst>
            </a:custGeom>
            <a:noFill/>
            <a:ln w="3175">
              <a:solidFill>
                <a:srgbClr val="1DB2FB"/>
              </a:solidFill>
              <a:prstDash val="solid"/>
              <a:round/>
              <a:headEnd/>
              <a:tailEnd/>
            </a:ln>
          </p:spPr>
          <p:txBody>
            <a:bodyPr/>
            <a:lstStyle/>
            <a:p>
              <a:endParaRPr lang="en-US" dirty="0"/>
            </a:p>
          </p:txBody>
        </p:sp>
        <p:sp>
          <p:nvSpPr>
            <p:cNvPr id="647492" name="Line 324"/>
            <p:cNvSpPr>
              <a:spLocks noChangeShapeType="1"/>
            </p:cNvSpPr>
            <p:nvPr/>
          </p:nvSpPr>
          <p:spPr bwMode="auto">
            <a:xfrm flipV="1">
              <a:off x="2745" y="1581"/>
              <a:ext cx="1" cy="6"/>
            </a:xfrm>
            <a:prstGeom prst="line">
              <a:avLst/>
            </a:prstGeom>
            <a:noFill/>
            <a:ln w="3175">
              <a:solidFill>
                <a:srgbClr val="1DB2FB"/>
              </a:solidFill>
              <a:round/>
              <a:headEnd/>
              <a:tailEnd/>
            </a:ln>
          </p:spPr>
          <p:txBody>
            <a:bodyPr/>
            <a:lstStyle/>
            <a:p>
              <a:endParaRPr lang="en-US" dirty="0"/>
            </a:p>
          </p:txBody>
        </p:sp>
        <p:sp>
          <p:nvSpPr>
            <p:cNvPr id="647493" name="Freeform 325"/>
            <p:cNvSpPr>
              <a:spLocks/>
            </p:cNvSpPr>
            <p:nvPr/>
          </p:nvSpPr>
          <p:spPr bwMode="auto">
            <a:xfrm>
              <a:off x="2733" y="1568"/>
              <a:ext cx="12" cy="13"/>
            </a:xfrm>
            <a:custGeom>
              <a:avLst/>
              <a:gdLst/>
              <a:ahLst/>
              <a:cxnLst>
                <a:cxn ang="0">
                  <a:pos x="50" y="49"/>
                </a:cxn>
                <a:cxn ang="0">
                  <a:pos x="25" y="49"/>
                </a:cxn>
                <a:cxn ang="0">
                  <a:pos x="25" y="25"/>
                </a:cxn>
                <a:cxn ang="0">
                  <a:pos x="25" y="0"/>
                </a:cxn>
                <a:cxn ang="0">
                  <a:pos x="0" y="0"/>
                </a:cxn>
              </a:cxnLst>
              <a:rect l="0" t="0" r="r" b="b"/>
              <a:pathLst>
                <a:path w="50" h="49">
                  <a:moveTo>
                    <a:pt x="50" y="49"/>
                  </a:moveTo>
                  <a:lnTo>
                    <a:pt x="25" y="49"/>
                  </a:ln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494" name="Line 326"/>
            <p:cNvSpPr>
              <a:spLocks noChangeShapeType="1"/>
            </p:cNvSpPr>
            <p:nvPr/>
          </p:nvSpPr>
          <p:spPr bwMode="auto">
            <a:xfrm flipV="1">
              <a:off x="2573" y="1574"/>
              <a:ext cx="1" cy="7"/>
            </a:xfrm>
            <a:prstGeom prst="line">
              <a:avLst/>
            </a:prstGeom>
            <a:noFill/>
            <a:ln w="3175">
              <a:solidFill>
                <a:srgbClr val="1DB2FB"/>
              </a:solidFill>
              <a:round/>
              <a:headEnd/>
              <a:tailEnd/>
            </a:ln>
          </p:spPr>
          <p:txBody>
            <a:bodyPr/>
            <a:lstStyle/>
            <a:p>
              <a:endParaRPr lang="en-US" dirty="0"/>
            </a:p>
          </p:txBody>
        </p:sp>
        <p:sp>
          <p:nvSpPr>
            <p:cNvPr id="647495" name="Line 327"/>
            <p:cNvSpPr>
              <a:spLocks noChangeShapeType="1"/>
            </p:cNvSpPr>
            <p:nvPr/>
          </p:nvSpPr>
          <p:spPr bwMode="auto">
            <a:xfrm flipV="1">
              <a:off x="2573" y="1568"/>
              <a:ext cx="1" cy="6"/>
            </a:xfrm>
            <a:prstGeom prst="line">
              <a:avLst/>
            </a:prstGeom>
            <a:noFill/>
            <a:ln w="3175">
              <a:solidFill>
                <a:srgbClr val="1DB2FB"/>
              </a:solidFill>
              <a:round/>
              <a:headEnd/>
              <a:tailEnd/>
            </a:ln>
          </p:spPr>
          <p:txBody>
            <a:bodyPr/>
            <a:lstStyle/>
            <a:p>
              <a:endParaRPr lang="en-US" dirty="0"/>
            </a:p>
          </p:txBody>
        </p:sp>
        <p:sp>
          <p:nvSpPr>
            <p:cNvPr id="647496" name="Line 328"/>
            <p:cNvSpPr>
              <a:spLocks noChangeShapeType="1"/>
            </p:cNvSpPr>
            <p:nvPr/>
          </p:nvSpPr>
          <p:spPr bwMode="auto">
            <a:xfrm flipH="1" flipV="1">
              <a:off x="2727" y="1562"/>
              <a:ext cx="6" cy="6"/>
            </a:xfrm>
            <a:prstGeom prst="line">
              <a:avLst/>
            </a:prstGeom>
            <a:noFill/>
            <a:ln w="3175">
              <a:solidFill>
                <a:srgbClr val="1DB2FB"/>
              </a:solidFill>
              <a:round/>
              <a:headEnd/>
              <a:tailEnd/>
            </a:ln>
          </p:spPr>
          <p:txBody>
            <a:bodyPr/>
            <a:lstStyle/>
            <a:p>
              <a:endParaRPr lang="en-US" dirty="0"/>
            </a:p>
          </p:txBody>
        </p:sp>
        <p:sp>
          <p:nvSpPr>
            <p:cNvPr id="647497" name="Freeform 329"/>
            <p:cNvSpPr>
              <a:spLocks/>
            </p:cNvSpPr>
            <p:nvPr/>
          </p:nvSpPr>
          <p:spPr bwMode="auto">
            <a:xfrm>
              <a:off x="2560" y="1550"/>
              <a:ext cx="13" cy="18"/>
            </a:xfrm>
            <a:custGeom>
              <a:avLst/>
              <a:gdLst/>
              <a:ahLst/>
              <a:cxnLst>
                <a:cxn ang="0">
                  <a:pos x="50" y="73"/>
                </a:cxn>
                <a:cxn ang="0">
                  <a:pos x="50" y="49"/>
                </a:cxn>
                <a:cxn ang="0">
                  <a:pos x="25" y="49"/>
                </a:cxn>
                <a:cxn ang="0">
                  <a:pos x="25" y="24"/>
                </a:cxn>
                <a:cxn ang="0">
                  <a:pos x="0" y="24"/>
                </a:cxn>
                <a:cxn ang="0">
                  <a:pos x="0" y="0"/>
                </a:cxn>
              </a:cxnLst>
              <a:rect l="0" t="0" r="r" b="b"/>
              <a:pathLst>
                <a:path w="50" h="73">
                  <a:moveTo>
                    <a:pt x="50" y="73"/>
                  </a:moveTo>
                  <a:lnTo>
                    <a:pt x="50" y="49"/>
                  </a:lnTo>
                  <a:lnTo>
                    <a:pt x="25" y="49"/>
                  </a:lnTo>
                  <a:lnTo>
                    <a:pt x="25"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498" name="Line 330"/>
            <p:cNvSpPr>
              <a:spLocks noChangeShapeType="1"/>
            </p:cNvSpPr>
            <p:nvPr/>
          </p:nvSpPr>
          <p:spPr bwMode="auto">
            <a:xfrm flipH="1" flipV="1">
              <a:off x="2720" y="1556"/>
              <a:ext cx="7" cy="6"/>
            </a:xfrm>
            <a:prstGeom prst="line">
              <a:avLst/>
            </a:prstGeom>
            <a:noFill/>
            <a:ln w="3175">
              <a:solidFill>
                <a:srgbClr val="1DB2FB"/>
              </a:solidFill>
              <a:round/>
              <a:headEnd/>
              <a:tailEnd/>
            </a:ln>
          </p:spPr>
          <p:txBody>
            <a:bodyPr/>
            <a:lstStyle/>
            <a:p>
              <a:endParaRPr lang="en-US" dirty="0"/>
            </a:p>
          </p:txBody>
        </p:sp>
        <p:sp>
          <p:nvSpPr>
            <p:cNvPr id="647499" name="Freeform 331"/>
            <p:cNvSpPr>
              <a:spLocks/>
            </p:cNvSpPr>
            <p:nvPr/>
          </p:nvSpPr>
          <p:spPr bwMode="auto">
            <a:xfrm>
              <a:off x="2696" y="1531"/>
              <a:ext cx="24" cy="25"/>
            </a:xfrm>
            <a:custGeom>
              <a:avLst/>
              <a:gdLst/>
              <a:ahLst/>
              <a:cxnLst>
                <a:cxn ang="0">
                  <a:pos x="98" y="99"/>
                </a:cxn>
                <a:cxn ang="0">
                  <a:pos x="98" y="75"/>
                </a:cxn>
                <a:cxn ang="0">
                  <a:pos x="74" y="49"/>
                </a:cxn>
                <a:cxn ang="0">
                  <a:pos x="74" y="24"/>
                </a:cxn>
                <a:cxn ang="0">
                  <a:pos x="49" y="24"/>
                </a:cxn>
                <a:cxn ang="0">
                  <a:pos x="25" y="24"/>
                </a:cxn>
                <a:cxn ang="0">
                  <a:pos x="25" y="0"/>
                </a:cxn>
                <a:cxn ang="0">
                  <a:pos x="0" y="0"/>
                </a:cxn>
              </a:cxnLst>
              <a:rect l="0" t="0" r="r" b="b"/>
              <a:pathLst>
                <a:path w="98" h="99">
                  <a:moveTo>
                    <a:pt x="98" y="99"/>
                  </a:moveTo>
                  <a:lnTo>
                    <a:pt x="98" y="75"/>
                  </a:lnTo>
                  <a:lnTo>
                    <a:pt x="74" y="49"/>
                  </a:lnTo>
                  <a:lnTo>
                    <a:pt x="74" y="24"/>
                  </a:lnTo>
                  <a:lnTo>
                    <a:pt x="49" y="24"/>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00" name="Line 332"/>
            <p:cNvSpPr>
              <a:spLocks noChangeShapeType="1"/>
            </p:cNvSpPr>
            <p:nvPr/>
          </p:nvSpPr>
          <p:spPr bwMode="auto">
            <a:xfrm flipV="1">
              <a:off x="2560" y="1544"/>
              <a:ext cx="1" cy="6"/>
            </a:xfrm>
            <a:prstGeom prst="line">
              <a:avLst/>
            </a:prstGeom>
            <a:noFill/>
            <a:ln w="3175">
              <a:solidFill>
                <a:srgbClr val="1DB2FB"/>
              </a:solidFill>
              <a:round/>
              <a:headEnd/>
              <a:tailEnd/>
            </a:ln>
          </p:spPr>
          <p:txBody>
            <a:bodyPr/>
            <a:lstStyle/>
            <a:p>
              <a:endParaRPr lang="en-US" dirty="0"/>
            </a:p>
          </p:txBody>
        </p:sp>
        <p:sp>
          <p:nvSpPr>
            <p:cNvPr id="647501" name="Freeform 333"/>
            <p:cNvSpPr>
              <a:spLocks/>
            </p:cNvSpPr>
            <p:nvPr/>
          </p:nvSpPr>
          <p:spPr bwMode="auto">
            <a:xfrm>
              <a:off x="2159" y="1506"/>
              <a:ext cx="30" cy="44"/>
            </a:xfrm>
            <a:custGeom>
              <a:avLst/>
              <a:gdLst/>
              <a:ahLst/>
              <a:cxnLst>
                <a:cxn ang="0">
                  <a:pos x="0" y="175"/>
                </a:cxn>
                <a:cxn ang="0">
                  <a:pos x="0" y="149"/>
                </a:cxn>
                <a:cxn ang="0">
                  <a:pos x="0" y="124"/>
                </a:cxn>
                <a:cxn ang="0">
                  <a:pos x="0" y="100"/>
                </a:cxn>
                <a:cxn ang="0">
                  <a:pos x="25" y="100"/>
                </a:cxn>
                <a:cxn ang="0">
                  <a:pos x="25" y="75"/>
                </a:cxn>
                <a:cxn ang="0">
                  <a:pos x="49" y="75"/>
                </a:cxn>
                <a:cxn ang="0">
                  <a:pos x="49" y="51"/>
                </a:cxn>
                <a:cxn ang="0">
                  <a:pos x="75" y="51"/>
                </a:cxn>
                <a:cxn ang="0">
                  <a:pos x="75" y="25"/>
                </a:cxn>
                <a:cxn ang="0">
                  <a:pos x="100" y="25"/>
                </a:cxn>
                <a:cxn ang="0">
                  <a:pos x="100" y="0"/>
                </a:cxn>
                <a:cxn ang="0">
                  <a:pos x="124" y="0"/>
                </a:cxn>
              </a:cxnLst>
              <a:rect l="0" t="0" r="r" b="b"/>
              <a:pathLst>
                <a:path w="124" h="175">
                  <a:moveTo>
                    <a:pt x="0" y="175"/>
                  </a:moveTo>
                  <a:lnTo>
                    <a:pt x="0" y="149"/>
                  </a:lnTo>
                  <a:lnTo>
                    <a:pt x="0" y="124"/>
                  </a:lnTo>
                  <a:lnTo>
                    <a:pt x="0" y="100"/>
                  </a:lnTo>
                  <a:lnTo>
                    <a:pt x="25" y="100"/>
                  </a:lnTo>
                  <a:lnTo>
                    <a:pt x="25" y="75"/>
                  </a:lnTo>
                  <a:lnTo>
                    <a:pt x="49" y="75"/>
                  </a:lnTo>
                  <a:lnTo>
                    <a:pt x="49" y="51"/>
                  </a:lnTo>
                  <a:lnTo>
                    <a:pt x="75" y="51"/>
                  </a:lnTo>
                  <a:lnTo>
                    <a:pt x="75" y="25"/>
                  </a:lnTo>
                  <a:lnTo>
                    <a:pt x="100" y="25"/>
                  </a:lnTo>
                  <a:lnTo>
                    <a:pt x="100" y="0"/>
                  </a:lnTo>
                  <a:lnTo>
                    <a:pt x="124" y="0"/>
                  </a:lnTo>
                </a:path>
              </a:pathLst>
            </a:custGeom>
            <a:noFill/>
            <a:ln w="3175">
              <a:solidFill>
                <a:srgbClr val="1DB2FB"/>
              </a:solidFill>
              <a:prstDash val="solid"/>
              <a:round/>
              <a:headEnd/>
              <a:tailEnd/>
            </a:ln>
          </p:spPr>
          <p:txBody>
            <a:bodyPr/>
            <a:lstStyle/>
            <a:p>
              <a:endParaRPr lang="en-US" dirty="0"/>
            </a:p>
          </p:txBody>
        </p:sp>
        <p:sp>
          <p:nvSpPr>
            <p:cNvPr id="647502" name="Freeform 334"/>
            <p:cNvSpPr>
              <a:spLocks/>
            </p:cNvSpPr>
            <p:nvPr/>
          </p:nvSpPr>
          <p:spPr bwMode="auto">
            <a:xfrm>
              <a:off x="2492" y="1494"/>
              <a:ext cx="68" cy="50"/>
            </a:xfrm>
            <a:custGeom>
              <a:avLst/>
              <a:gdLst/>
              <a:ahLst/>
              <a:cxnLst>
                <a:cxn ang="0">
                  <a:pos x="272" y="198"/>
                </a:cxn>
                <a:cxn ang="0">
                  <a:pos x="248" y="173"/>
                </a:cxn>
                <a:cxn ang="0">
                  <a:pos x="223" y="173"/>
                </a:cxn>
                <a:cxn ang="0">
                  <a:pos x="223" y="149"/>
                </a:cxn>
                <a:cxn ang="0">
                  <a:pos x="223" y="124"/>
                </a:cxn>
                <a:cxn ang="0">
                  <a:pos x="223" y="100"/>
                </a:cxn>
                <a:cxn ang="0">
                  <a:pos x="199" y="100"/>
                </a:cxn>
                <a:cxn ang="0">
                  <a:pos x="174" y="74"/>
                </a:cxn>
                <a:cxn ang="0">
                  <a:pos x="174" y="49"/>
                </a:cxn>
                <a:cxn ang="0">
                  <a:pos x="150" y="49"/>
                </a:cxn>
                <a:cxn ang="0">
                  <a:pos x="125" y="49"/>
                </a:cxn>
                <a:cxn ang="0">
                  <a:pos x="125" y="25"/>
                </a:cxn>
                <a:cxn ang="0">
                  <a:pos x="99" y="25"/>
                </a:cxn>
                <a:cxn ang="0">
                  <a:pos x="74" y="25"/>
                </a:cxn>
                <a:cxn ang="0">
                  <a:pos x="74" y="0"/>
                </a:cxn>
                <a:cxn ang="0">
                  <a:pos x="49" y="25"/>
                </a:cxn>
                <a:cxn ang="0">
                  <a:pos x="25" y="25"/>
                </a:cxn>
                <a:cxn ang="0">
                  <a:pos x="0" y="25"/>
                </a:cxn>
              </a:cxnLst>
              <a:rect l="0" t="0" r="r" b="b"/>
              <a:pathLst>
                <a:path w="272" h="198">
                  <a:moveTo>
                    <a:pt x="272" y="198"/>
                  </a:moveTo>
                  <a:lnTo>
                    <a:pt x="248" y="173"/>
                  </a:lnTo>
                  <a:lnTo>
                    <a:pt x="223" y="173"/>
                  </a:lnTo>
                  <a:lnTo>
                    <a:pt x="223" y="149"/>
                  </a:lnTo>
                  <a:lnTo>
                    <a:pt x="223" y="124"/>
                  </a:lnTo>
                  <a:lnTo>
                    <a:pt x="223" y="100"/>
                  </a:lnTo>
                  <a:lnTo>
                    <a:pt x="199" y="100"/>
                  </a:lnTo>
                  <a:lnTo>
                    <a:pt x="174" y="74"/>
                  </a:lnTo>
                  <a:lnTo>
                    <a:pt x="174" y="49"/>
                  </a:lnTo>
                  <a:lnTo>
                    <a:pt x="150" y="49"/>
                  </a:lnTo>
                  <a:lnTo>
                    <a:pt x="125" y="49"/>
                  </a:lnTo>
                  <a:lnTo>
                    <a:pt x="125" y="25"/>
                  </a:lnTo>
                  <a:lnTo>
                    <a:pt x="99" y="25"/>
                  </a:lnTo>
                  <a:lnTo>
                    <a:pt x="74" y="25"/>
                  </a:lnTo>
                  <a:lnTo>
                    <a:pt x="74" y="0"/>
                  </a:lnTo>
                  <a:lnTo>
                    <a:pt x="49" y="25"/>
                  </a:lnTo>
                  <a:lnTo>
                    <a:pt x="25" y="25"/>
                  </a:lnTo>
                  <a:lnTo>
                    <a:pt x="0" y="25"/>
                  </a:lnTo>
                </a:path>
              </a:pathLst>
            </a:custGeom>
            <a:noFill/>
            <a:ln w="3175">
              <a:solidFill>
                <a:srgbClr val="1DB2FB"/>
              </a:solidFill>
              <a:prstDash val="solid"/>
              <a:round/>
              <a:headEnd/>
              <a:tailEnd/>
            </a:ln>
          </p:spPr>
          <p:txBody>
            <a:bodyPr/>
            <a:lstStyle/>
            <a:p>
              <a:endParaRPr lang="en-US" dirty="0"/>
            </a:p>
          </p:txBody>
        </p:sp>
        <p:sp>
          <p:nvSpPr>
            <p:cNvPr id="647503" name="Freeform 335"/>
            <p:cNvSpPr>
              <a:spLocks/>
            </p:cNvSpPr>
            <p:nvPr/>
          </p:nvSpPr>
          <p:spPr bwMode="auto">
            <a:xfrm>
              <a:off x="2227" y="1525"/>
              <a:ext cx="18" cy="19"/>
            </a:xfrm>
            <a:custGeom>
              <a:avLst/>
              <a:gdLst/>
              <a:ahLst/>
              <a:cxnLst>
                <a:cxn ang="0">
                  <a:pos x="75" y="74"/>
                </a:cxn>
                <a:cxn ang="0">
                  <a:pos x="75" y="49"/>
                </a:cxn>
                <a:cxn ang="0">
                  <a:pos x="50" y="49"/>
                </a:cxn>
                <a:cxn ang="0">
                  <a:pos x="50" y="25"/>
                </a:cxn>
                <a:cxn ang="0">
                  <a:pos x="24" y="25"/>
                </a:cxn>
                <a:cxn ang="0">
                  <a:pos x="0" y="25"/>
                </a:cxn>
                <a:cxn ang="0">
                  <a:pos x="0" y="0"/>
                </a:cxn>
              </a:cxnLst>
              <a:rect l="0" t="0" r="r" b="b"/>
              <a:pathLst>
                <a:path w="75" h="74">
                  <a:moveTo>
                    <a:pt x="75" y="74"/>
                  </a:moveTo>
                  <a:lnTo>
                    <a:pt x="75" y="49"/>
                  </a:lnTo>
                  <a:lnTo>
                    <a:pt x="50" y="49"/>
                  </a:lnTo>
                  <a:lnTo>
                    <a:pt x="50" y="25"/>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504" name="Freeform 336"/>
            <p:cNvSpPr>
              <a:spLocks/>
            </p:cNvSpPr>
            <p:nvPr/>
          </p:nvSpPr>
          <p:spPr bwMode="auto">
            <a:xfrm>
              <a:off x="2616" y="1476"/>
              <a:ext cx="80" cy="55"/>
            </a:xfrm>
            <a:custGeom>
              <a:avLst/>
              <a:gdLst/>
              <a:ahLst/>
              <a:cxnLst>
                <a:cxn ang="0">
                  <a:pos x="321" y="223"/>
                </a:cxn>
                <a:cxn ang="0">
                  <a:pos x="295" y="198"/>
                </a:cxn>
                <a:cxn ang="0">
                  <a:pos x="271" y="198"/>
                </a:cxn>
                <a:cxn ang="0">
                  <a:pos x="246" y="174"/>
                </a:cxn>
                <a:cxn ang="0">
                  <a:pos x="222" y="174"/>
                </a:cxn>
                <a:cxn ang="0">
                  <a:pos x="222" y="148"/>
                </a:cxn>
                <a:cxn ang="0">
                  <a:pos x="197" y="148"/>
                </a:cxn>
                <a:cxn ang="0">
                  <a:pos x="197" y="123"/>
                </a:cxn>
                <a:cxn ang="0">
                  <a:pos x="173" y="123"/>
                </a:cxn>
                <a:cxn ang="0">
                  <a:pos x="173" y="99"/>
                </a:cxn>
                <a:cxn ang="0">
                  <a:pos x="148" y="99"/>
                </a:cxn>
                <a:cxn ang="0">
                  <a:pos x="123" y="99"/>
                </a:cxn>
                <a:cxn ang="0">
                  <a:pos x="99" y="99"/>
                </a:cxn>
                <a:cxn ang="0">
                  <a:pos x="99" y="74"/>
                </a:cxn>
                <a:cxn ang="0">
                  <a:pos x="49" y="50"/>
                </a:cxn>
                <a:cxn ang="0">
                  <a:pos x="24" y="24"/>
                </a:cxn>
                <a:cxn ang="0">
                  <a:pos x="0" y="0"/>
                </a:cxn>
              </a:cxnLst>
              <a:rect l="0" t="0" r="r" b="b"/>
              <a:pathLst>
                <a:path w="321" h="223">
                  <a:moveTo>
                    <a:pt x="321" y="223"/>
                  </a:moveTo>
                  <a:lnTo>
                    <a:pt x="295" y="198"/>
                  </a:lnTo>
                  <a:lnTo>
                    <a:pt x="271" y="198"/>
                  </a:lnTo>
                  <a:lnTo>
                    <a:pt x="246" y="174"/>
                  </a:lnTo>
                  <a:lnTo>
                    <a:pt x="222" y="174"/>
                  </a:lnTo>
                  <a:lnTo>
                    <a:pt x="222" y="148"/>
                  </a:lnTo>
                  <a:lnTo>
                    <a:pt x="197" y="148"/>
                  </a:lnTo>
                  <a:lnTo>
                    <a:pt x="197" y="123"/>
                  </a:lnTo>
                  <a:lnTo>
                    <a:pt x="173" y="123"/>
                  </a:lnTo>
                  <a:lnTo>
                    <a:pt x="173" y="99"/>
                  </a:lnTo>
                  <a:lnTo>
                    <a:pt x="148" y="99"/>
                  </a:lnTo>
                  <a:lnTo>
                    <a:pt x="123" y="99"/>
                  </a:lnTo>
                  <a:lnTo>
                    <a:pt x="99" y="99"/>
                  </a:lnTo>
                  <a:lnTo>
                    <a:pt x="99" y="74"/>
                  </a:lnTo>
                  <a:lnTo>
                    <a:pt x="49" y="50"/>
                  </a:lnTo>
                  <a:lnTo>
                    <a:pt x="24" y="24"/>
                  </a:lnTo>
                  <a:lnTo>
                    <a:pt x="0" y="0"/>
                  </a:lnTo>
                </a:path>
              </a:pathLst>
            </a:custGeom>
            <a:noFill/>
            <a:ln w="3175">
              <a:solidFill>
                <a:srgbClr val="1DB2FB"/>
              </a:solidFill>
              <a:prstDash val="solid"/>
              <a:round/>
              <a:headEnd/>
              <a:tailEnd/>
            </a:ln>
          </p:spPr>
          <p:txBody>
            <a:bodyPr/>
            <a:lstStyle/>
            <a:p>
              <a:endParaRPr lang="en-US" dirty="0"/>
            </a:p>
          </p:txBody>
        </p:sp>
        <p:sp>
          <p:nvSpPr>
            <p:cNvPr id="647505" name="Freeform 337"/>
            <p:cNvSpPr>
              <a:spLocks/>
            </p:cNvSpPr>
            <p:nvPr/>
          </p:nvSpPr>
          <p:spPr bwMode="auto">
            <a:xfrm>
              <a:off x="2473" y="1488"/>
              <a:ext cx="19" cy="12"/>
            </a:xfrm>
            <a:custGeom>
              <a:avLst/>
              <a:gdLst/>
              <a:ahLst/>
              <a:cxnLst>
                <a:cxn ang="0">
                  <a:pos x="74" y="49"/>
                </a:cxn>
                <a:cxn ang="0">
                  <a:pos x="50" y="24"/>
                </a:cxn>
                <a:cxn ang="0">
                  <a:pos x="25" y="24"/>
                </a:cxn>
                <a:cxn ang="0">
                  <a:pos x="0" y="0"/>
                </a:cxn>
              </a:cxnLst>
              <a:rect l="0" t="0" r="r" b="b"/>
              <a:pathLst>
                <a:path w="74" h="49">
                  <a:moveTo>
                    <a:pt x="74" y="49"/>
                  </a:moveTo>
                  <a:lnTo>
                    <a:pt x="50" y="24"/>
                  </a:lnTo>
                  <a:lnTo>
                    <a:pt x="25" y="24"/>
                  </a:lnTo>
                  <a:lnTo>
                    <a:pt x="0" y="0"/>
                  </a:lnTo>
                </a:path>
              </a:pathLst>
            </a:custGeom>
            <a:noFill/>
            <a:ln w="3175">
              <a:solidFill>
                <a:srgbClr val="1DB2FB"/>
              </a:solidFill>
              <a:prstDash val="solid"/>
              <a:round/>
              <a:headEnd/>
              <a:tailEnd/>
            </a:ln>
          </p:spPr>
          <p:txBody>
            <a:bodyPr/>
            <a:lstStyle/>
            <a:p>
              <a:endParaRPr lang="en-US" dirty="0"/>
            </a:p>
          </p:txBody>
        </p:sp>
        <p:sp>
          <p:nvSpPr>
            <p:cNvPr id="647506" name="Line 338"/>
            <p:cNvSpPr>
              <a:spLocks noChangeShapeType="1"/>
            </p:cNvSpPr>
            <p:nvPr/>
          </p:nvSpPr>
          <p:spPr bwMode="auto">
            <a:xfrm flipH="1">
              <a:off x="2467" y="1488"/>
              <a:ext cx="6" cy="1"/>
            </a:xfrm>
            <a:prstGeom prst="line">
              <a:avLst/>
            </a:prstGeom>
            <a:noFill/>
            <a:ln w="3175">
              <a:solidFill>
                <a:srgbClr val="1DB2FB"/>
              </a:solidFill>
              <a:round/>
              <a:headEnd/>
              <a:tailEnd/>
            </a:ln>
          </p:spPr>
          <p:txBody>
            <a:bodyPr/>
            <a:lstStyle/>
            <a:p>
              <a:endParaRPr lang="en-US" dirty="0"/>
            </a:p>
          </p:txBody>
        </p:sp>
        <p:sp>
          <p:nvSpPr>
            <p:cNvPr id="647507" name="Freeform 339"/>
            <p:cNvSpPr>
              <a:spLocks/>
            </p:cNvSpPr>
            <p:nvPr/>
          </p:nvSpPr>
          <p:spPr bwMode="auto">
            <a:xfrm>
              <a:off x="2455" y="1476"/>
              <a:ext cx="12" cy="12"/>
            </a:xfrm>
            <a:custGeom>
              <a:avLst/>
              <a:gdLst/>
              <a:ahLst/>
              <a:cxnLst>
                <a:cxn ang="0">
                  <a:pos x="50" y="50"/>
                </a:cxn>
                <a:cxn ang="0">
                  <a:pos x="24" y="24"/>
                </a:cxn>
                <a:cxn ang="0">
                  <a:pos x="0" y="0"/>
                </a:cxn>
              </a:cxnLst>
              <a:rect l="0" t="0" r="r" b="b"/>
              <a:pathLst>
                <a:path w="50" h="50">
                  <a:moveTo>
                    <a:pt x="50" y="50"/>
                  </a:moveTo>
                  <a:lnTo>
                    <a:pt x="24" y="24"/>
                  </a:lnTo>
                  <a:lnTo>
                    <a:pt x="0" y="0"/>
                  </a:lnTo>
                </a:path>
              </a:pathLst>
            </a:custGeom>
            <a:noFill/>
            <a:ln w="3175">
              <a:solidFill>
                <a:srgbClr val="1DB2FB"/>
              </a:solidFill>
              <a:prstDash val="solid"/>
              <a:round/>
              <a:headEnd/>
              <a:tailEnd/>
            </a:ln>
          </p:spPr>
          <p:txBody>
            <a:bodyPr/>
            <a:lstStyle/>
            <a:p>
              <a:endParaRPr lang="en-US" dirty="0"/>
            </a:p>
          </p:txBody>
        </p:sp>
        <p:sp>
          <p:nvSpPr>
            <p:cNvPr id="647508" name="Freeform 340"/>
            <p:cNvSpPr>
              <a:spLocks/>
            </p:cNvSpPr>
            <p:nvPr/>
          </p:nvSpPr>
          <p:spPr bwMode="auto">
            <a:xfrm>
              <a:off x="2573" y="1438"/>
              <a:ext cx="43" cy="38"/>
            </a:xfrm>
            <a:custGeom>
              <a:avLst/>
              <a:gdLst/>
              <a:ahLst/>
              <a:cxnLst>
                <a:cxn ang="0">
                  <a:pos x="173" y="148"/>
                </a:cxn>
                <a:cxn ang="0">
                  <a:pos x="173" y="123"/>
                </a:cxn>
                <a:cxn ang="0">
                  <a:pos x="148" y="98"/>
                </a:cxn>
                <a:cxn ang="0">
                  <a:pos x="123" y="98"/>
                </a:cxn>
                <a:cxn ang="0">
                  <a:pos x="123" y="74"/>
                </a:cxn>
                <a:cxn ang="0">
                  <a:pos x="74" y="49"/>
                </a:cxn>
                <a:cxn ang="0">
                  <a:pos x="25" y="25"/>
                </a:cxn>
                <a:cxn ang="0">
                  <a:pos x="0" y="0"/>
                </a:cxn>
              </a:cxnLst>
              <a:rect l="0" t="0" r="r" b="b"/>
              <a:pathLst>
                <a:path w="173" h="148">
                  <a:moveTo>
                    <a:pt x="173" y="148"/>
                  </a:moveTo>
                  <a:lnTo>
                    <a:pt x="173" y="123"/>
                  </a:lnTo>
                  <a:lnTo>
                    <a:pt x="148" y="98"/>
                  </a:lnTo>
                  <a:lnTo>
                    <a:pt x="123" y="98"/>
                  </a:lnTo>
                  <a:lnTo>
                    <a:pt x="123" y="74"/>
                  </a:lnTo>
                  <a:lnTo>
                    <a:pt x="74" y="49"/>
                  </a:ln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509" name="Line 341"/>
            <p:cNvSpPr>
              <a:spLocks noChangeShapeType="1"/>
            </p:cNvSpPr>
            <p:nvPr/>
          </p:nvSpPr>
          <p:spPr bwMode="auto">
            <a:xfrm flipV="1">
              <a:off x="2455" y="1469"/>
              <a:ext cx="1" cy="7"/>
            </a:xfrm>
            <a:prstGeom prst="line">
              <a:avLst/>
            </a:prstGeom>
            <a:noFill/>
            <a:ln w="3175">
              <a:solidFill>
                <a:srgbClr val="1DB2FB"/>
              </a:solidFill>
              <a:round/>
              <a:headEnd/>
              <a:tailEnd/>
            </a:ln>
          </p:spPr>
          <p:txBody>
            <a:bodyPr/>
            <a:lstStyle/>
            <a:p>
              <a:endParaRPr lang="en-US" dirty="0"/>
            </a:p>
          </p:txBody>
        </p:sp>
        <p:sp>
          <p:nvSpPr>
            <p:cNvPr id="647510" name="Line 342"/>
            <p:cNvSpPr>
              <a:spLocks noChangeShapeType="1"/>
            </p:cNvSpPr>
            <p:nvPr/>
          </p:nvSpPr>
          <p:spPr bwMode="auto">
            <a:xfrm flipH="1">
              <a:off x="2449" y="1469"/>
              <a:ext cx="6" cy="1"/>
            </a:xfrm>
            <a:prstGeom prst="line">
              <a:avLst/>
            </a:prstGeom>
            <a:noFill/>
            <a:ln w="3175">
              <a:solidFill>
                <a:srgbClr val="1DB2FB"/>
              </a:solidFill>
              <a:round/>
              <a:headEnd/>
              <a:tailEnd/>
            </a:ln>
          </p:spPr>
          <p:txBody>
            <a:bodyPr/>
            <a:lstStyle/>
            <a:p>
              <a:endParaRPr lang="en-US" dirty="0"/>
            </a:p>
          </p:txBody>
        </p:sp>
        <p:sp>
          <p:nvSpPr>
            <p:cNvPr id="647511" name="Freeform 343"/>
            <p:cNvSpPr>
              <a:spLocks/>
            </p:cNvSpPr>
            <p:nvPr/>
          </p:nvSpPr>
          <p:spPr bwMode="auto">
            <a:xfrm>
              <a:off x="2455" y="1438"/>
              <a:ext cx="12" cy="31"/>
            </a:xfrm>
            <a:custGeom>
              <a:avLst/>
              <a:gdLst/>
              <a:ahLst/>
              <a:cxnLst>
                <a:cxn ang="0">
                  <a:pos x="0" y="123"/>
                </a:cxn>
                <a:cxn ang="0">
                  <a:pos x="0" y="98"/>
                </a:cxn>
                <a:cxn ang="0">
                  <a:pos x="0" y="74"/>
                </a:cxn>
                <a:cxn ang="0">
                  <a:pos x="24" y="74"/>
                </a:cxn>
                <a:cxn ang="0">
                  <a:pos x="24" y="49"/>
                </a:cxn>
                <a:cxn ang="0">
                  <a:pos x="24" y="25"/>
                </a:cxn>
                <a:cxn ang="0">
                  <a:pos x="50" y="25"/>
                </a:cxn>
                <a:cxn ang="0">
                  <a:pos x="50" y="0"/>
                </a:cxn>
              </a:cxnLst>
              <a:rect l="0" t="0" r="r" b="b"/>
              <a:pathLst>
                <a:path w="50" h="123">
                  <a:moveTo>
                    <a:pt x="0" y="123"/>
                  </a:moveTo>
                  <a:lnTo>
                    <a:pt x="0" y="98"/>
                  </a:lnTo>
                  <a:lnTo>
                    <a:pt x="0" y="74"/>
                  </a:lnTo>
                  <a:lnTo>
                    <a:pt x="24" y="74"/>
                  </a:lnTo>
                  <a:lnTo>
                    <a:pt x="24" y="49"/>
                  </a:lnTo>
                  <a:lnTo>
                    <a:pt x="24" y="25"/>
                  </a:lnTo>
                  <a:lnTo>
                    <a:pt x="50" y="25"/>
                  </a:lnTo>
                  <a:lnTo>
                    <a:pt x="50" y="0"/>
                  </a:lnTo>
                </a:path>
              </a:pathLst>
            </a:custGeom>
            <a:noFill/>
            <a:ln w="3175">
              <a:solidFill>
                <a:srgbClr val="1DB2FB"/>
              </a:solidFill>
              <a:prstDash val="solid"/>
              <a:round/>
              <a:headEnd/>
              <a:tailEnd/>
            </a:ln>
          </p:spPr>
          <p:txBody>
            <a:bodyPr/>
            <a:lstStyle/>
            <a:p>
              <a:endParaRPr lang="en-US" dirty="0"/>
            </a:p>
          </p:txBody>
        </p:sp>
        <p:sp>
          <p:nvSpPr>
            <p:cNvPr id="647512" name="Line 344"/>
            <p:cNvSpPr>
              <a:spLocks noChangeShapeType="1"/>
            </p:cNvSpPr>
            <p:nvPr/>
          </p:nvSpPr>
          <p:spPr bwMode="auto">
            <a:xfrm flipV="1">
              <a:off x="2449" y="1463"/>
              <a:ext cx="1" cy="6"/>
            </a:xfrm>
            <a:prstGeom prst="line">
              <a:avLst/>
            </a:prstGeom>
            <a:noFill/>
            <a:ln w="3175">
              <a:solidFill>
                <a:srgbClr val="1DB2FB"/>
              </a:solidFill>
              <a:round/>
              <a:headEnd/>
              <a:tailEnd/>
            </a:ln>
          </p:spPr>
          <p:txBody>
            <a:bodyPr/>
            <a:lstStyle/>
            <a:p>
              <a:endParaRPr lang="en-US" dirty="0"/>
            </a:p>
          </p:txBody>
        </p:sp>
        <p:sp>
          <p:nvSpPr>
            <p:cNvPr id="647513" name="Freeform 345"/>
            <p:cNvSpPr>
              <a:spLocks/>
            </p:cNvSpPr>
            <p:nvPr/>
          </p:nvSpPr>
          <p:spPr bwMode="auto">
            <a:xfrm>
              <a:off x="2437" y="1463"/>
              <a:ext cx="12" cy="1"/>
            </a:xfrm>
            <a:custGeom>
              <a:avLst/>
              <a:gdLst/>
              <a:ahLst/>
              <a:cxnLst>
                <a:cxn ang="0">
                  <a:pos x="49" y="0"/>
                </a:cxn>
                <a:cxn ang="0">
                  <a:pos x="25" y="0"/>
                </a:cxn>
                <a:cxn ang="0">
                  <a:pos x="0" y="0"/>
                </a:cxn>
              </a:cxnLst>
              <a:rect l="0" t="0" r="r" b="b"/>
              <a:pathLst>
                <a:path w="49">
                  <a:moveTo>
                    <a:pt x="49" y="0"/>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14" name="Line 346"/>
            <p:cNvSpPr>
              <a:spLocks noChangeShapeType="1"/>
            </p:cNvSpPr>
            <p:nvPr/>
          </p:nvSpPr>
          <p:spPr bwMode="auto">
            <a:xfrm flipV="1">
              <a:off x="2437" y="1457"/>
              <a:ext cx="1" cy="6"/>
            </a:xfrm>
            <a:prstGeom prst="line">
              <a:avLst/>
            </a:prstGeom>
            <a:noFill/>
            <a:ln w="3175">
              <a:solidFill>
                <a:srgbClr val="1DB2FB"/>
              </a:solidFill>
              <a:round/>
              <a:headEnd/>
              <a:tailEnd/>
            </a:ln>
          </p:spPr>
          <p:txBody>
            <a:bodyPr/>
            <a:lstStyle/>
            <a:p>
              <a:endParaRPr lang="en-US" dirty="0"/>
            </a:p>
          </p:txBody>
        </p:sp>
        <p:sp>
          <p:nvSpPr>
            <p:cNvPr id="647515" name="Line 347"/>
            <p:cNvSpPr>
              <a:spLocks noChangeShapeType="1"/>
            </p:cNvSpPr>
            <p:nvPr/>
          </p:nvSpPr>
          <p:spPr bwMode="auto">
            <a:xfrm flipH="1">
              <a:off x="2430" y="1457"/>
              <a:ext cx="7" cy="1"/>
            </a:xfrm>
            <a:prstGeom prst="line">
              <a:avLst/>
            </a:prstGeom>
            <a:noFill/>
            <a:ln w="3175">
              <a:solidFill>
                <a:srgbClr val="1DB2FB"/>
              </a:solidFill>
              <a:round/>
              <a:headEnd/>
              <a:tailEnd/>
            </a:ln>
          </p:spPr>
          <p:txBody>
            <a:bodyPr/>
            <a:lstStyle/>
            <a:p>
              <a:endParaRPr lang="en-US" dirty="0"/>
            </a:p>
          </p:txBody>
        </p:sp>
        <p:sp>
          <p:nvSpPr>
            <p:cNvPr id="647516" name="Freeform 348"/>
            <p:cNvSpPr>
              <a:spLocks/>
            </p:cNvSpPr>
            <p:nvPr/>
          </p:nvSpPr>
          <p:spPr bwMode="auto">
            <a:xfrm>
              <a:off x="2424" y="1451"/>
              <a:ext cx="6" cy="6"/>
            </a:xfrm>
            <a:custGeom>
              <a:avLst/>
              <a:gdLst/>
              <a:ahLst/>
              <a:cxnLst>
                <a:cxn ang="0">
                  <a:pos x="24" y="25"/>
                </a:cxn>
                <a:cxn ang="0">
                  <a:pos x="0" y="25"/>
                </a:cxn>
                <a:cxn ang="0">
                  <a:pos x="0" y="0"/>
                </a:cxn>
              </a:cxnLst>
              <a:rect l="0" t="0" r="r" b="b"/>
              <a:pathLst>
                <a:path w="24" h="25">
                  <a:moveTo>
                    <a:pt x="24" y="25"/>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517" name="Freeform 349"/>
            <p:cNvSpPr>
              <a:spLocks/>
            </p:cNvSpPr>
            <p:nvPr/>
          </p:nvSpPr>
          <p:spPr bwMode="auto">
            <a:xfrm>
              <a:off x="2406" y="1438"/>
              <a:ext cx="18" cy="13"/>
            </a:xfrm>
            <a:custGeom>
              <a:avLst/>
              <a:gdLst/>
              <a:ahLst/>
              <a:cxnLst>
                <a:cxn ang="0">
                  <a:pos x="75" y="49"/>
                </a:cxn>
                <a:cxn ang="0">
                  <a:pos x="50" y="49"/>
                </a:cxn>
                <a:cxn ang="0">
                  <a:pos x="26" y="25"/>
                </a:cxn>
                <a:cxn ang="0">
                  <a:pos x="26" y="0"/>
                </a:cxn>
                <a:cxn ang="0">
                  <a:pos x="0" y="0"/>
                </a:cxn>
              </a:cxnLst>
              <a:rect l="0" t="0" r="r" b="b"/>
              <a:pathLst>
                <a:path w="75" h="49">
                  <a:moveTo>
                    <a:pt x="75" y="49"/>
                  </a:moveTo>
                  <a:lnTo>
                    <a:pt x="50" y="49"/>
                  </a:lnTo>
                  <a:lnTo>
                    <a:pt x="26" y="25"/>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518" name="Line 350"/>
            <p:cNvSpPr>
              <a:spLocks noChangeShapeType="1"/>
            </p:cNvSpPr>
            <p:nvPr/>
          </p:nvSpPr>
          <p:spPr bwMode="auto">
            <a:xfrm flipH="1">
              <a:off x="2400" y="1438"/>
              <a:ext cx="6" cy="1"/>
            </a:xfrm>
            <a:prstGeom prst="line">
              <a:avLst/>
            </a:prstGeom>
            <a:noFill/>
            <a:ln w="3175">
              <a:solidFill>
                <a:srgbClr val="1DB2FB"/>
              </a:solidFill>
              <a:round/>
              <a:headEnd/>
              <a:tailEnd/>
            </a:ln>
          </p:spPr>
          <p:txBody>
            <a:bodyPr/>
            <a:lstStyle/>
            <a:p>
              <a:endParaRPr lang="en-US" dirty="0"/>
            </a:p>
          </p:txBody>
        </p:sp>
        <p:sp>
          <p:nvSpPr>
            <p:cNvPr id="647519" name="Line 351"/>
            <p:cNvSpPr>
              <a:spLocks noChangeShapeType="1"/>
            </p:cNvSpPr>
            <p:nvPr/>
          </p:nvSpPr>
          <p:spPr bwMode="auto">
            <a:xfrm flipH="1">
              <a:off x="2393" y="1438"/>
              <a:ext cx="7" cy="1"/>
            </a:xfrm>
            <a:prstGeom prst="line">
              <a:avLst/>
            </a:prstGeom>
            <a:noFill/>
            <a:ln w="3175">
              <a:solidFill>
                <a:srgbClr val="1DB2FB"/>
              </a:solidFill>
              <a:round/>
              <a:headEnd/>
              <a:tailEnd/>
            </a:ln>
          </p:spPr>
          <p:txBody>
            <a:bodyPr/>
            <a:lstStyle/>
            <a:p>
              <a:endParaRPr lang="en-US" dirty="0"/>
            </a:p>
          </p:txBody>
        </p:sp>
        <p:sp>
          <p:nvSpPr>
            <p:cNvPr id="647520" name="Line 352"/>
            <p:cNvSpPr>
              <a:spLocks noChangeShapeType="1"/>
            </p:cNvSpPr>
            <p:nvPr/>
          </p:nvSpPr>
          <p:spPr bwMode="auto">
            <a:xfrm flipH="1" flipV="1">
              <a:off x="2319" y="1432"/>
              <a:ext cx="7" cy="6"/>
            </a:xfrm>
            <a:prstGeom prst="line">
              <a:avLst/>
            </a:prstGeom>
            <a:noFill/>
            <a:ln w="3175">
              <a:solidFill>
                <a:srgbClr val="1DB2FB"/>
              </a:solidFill>
              <a:round/>
              <a:headEnd/>
              <a:tailEnd/>
            </a:ln>
          </p:spPr>
          <p:txBody>
            <a:bodyPr/>
            <a:lstStyle/>
            <a:p>
              <a:endParaRPr lang="en-US" dirty="0"/>
            </a:p>
          </p:txBody>
        </p:sp>
        <p:sp>
          <p:nvSpPr>
            <p:cNvPr id="647521" name="Freeform 353"/>
            <p:cNvSpPr>
              <a:spLocks/>
            </p:cNvSpPr>
            <p:nvPr/>
          </p:nvSpPr>
          <p:spPr bwMode="auto">
            <a:xfrm>
              <a:off x="2535" y="1395"/>
              <a:ext cx="38" cy="43"/>
            </a:xfrm>
            <a:custGeom>
              <a:avLst/>
              <a:gdLst/>
              <a:ahLst/>
              <a:cxnLst>
                <a:cxn ang="0">
                  <a:pos x="148" y="173"/>
                </a:cxn>
                <a:cxn ang="0">
                  <a:pos x="123" y="148"/>
                </a:cxn>
                <a:cxn ang="0">
                  <a:pos x="98" y="148"/>
                </a:cxn>
                <a:cxn ang="0">
                  <a:pos x="74" y="148"/>
                </a:cxn>
                <a:cxn ang="0">
                  <a:pos x="49" y="124"/>
                </a:cxn>
                <a:cxn ang="0">
                  <a:pos x="49" y="98"/>
                </a:cxn>
                <a:cxn ang="0">
                  <a:pos x="25" y="98"/>
                </a:cxn>
                <a:cxn ang="0">
                  <a:pos x="25" y="74"/>
                </a:cxn>
                <a:cxn ang="0">
                  <a:pos x="0" y="49"/>
                </a:cxn>
                <a:cxn ang="0">
                  <a:pos x="0" y="25"/>
                </a:cxn>
                <a:cxn ang="0">
                  <a:pos x="0" y="0"/>
                </a:cxn>
              </a:cxnLst>
              <a:rect l="0" t="0" r="r" b="b"/>
              <a:pathLst>
                <a:path w="148" h="173">
                  <a:moveTo>
                    <a:pt x="148" y="173"/>
                  </a:moveTo>
                  <a:lnTo>
                    <a:pt x="123" y="148"/>
                  </a:lnTo>
                  <a:lnTo>
                    <a:pt x="98" y="148"/>
                  </a:lnTo>
                  <a:lnTo>
                    <a:pt x="74" y="148"/>
                  </a:lnTo>
                  <a:lnTo>
                    <a:pt x="49" y="124"/>
                  </a:lnTo>
                  <a:lnTo>
                    <a:pt x="49" y="98"/>
                  </a:lnTo>
                  <a:lnTo>
                    <a:pt x="25" y="98"/>
                  </a:lnTo>
                  <a:lnTo>
                    <a:pt x="25" y="74"/>
                  </a:ln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522" name="Line 354"/>
            <p:cNvSpPr>
              <a:spLocks noChangeShapeType="1"/>
            </p:cNvSpPr>
            <p:nvPr/>
          </p:nvSpPr>
          <p:spPr bwMode="auto">
            <a:xfrm>
              <a:off x="2326" y="1432"/>
              <a:ext cx="1" cy="6"/>
            </a:xfrm>
            <a:prstGeom prst="line">
              <a:avLst/>
            </a:prstGeom>
            <a:noFill/>
            <a:ln w="3175">
              <a:solidFill>
                <a:srgbClr val="1DB2FB"/>
              </a:solidFill>
              <a:round/>
              <a:headEnd/>
              <a:tailEnd/>
            </a:ln>
          </p:spPr>
          <p:txBody>
            <a:bodyPr/>
            <a:lstStyle/>
            <a:p>
              <a:endParaRPr lang="en-US" dirty="0"/>
            </a:p>
          </p:txBody>
        </p:sp>
        <p:sp>
          <p:nvSpPr>
            <p:cNvPr id="647523" name="Freeform 355"/>
            <p:cNvSpPr>
              <a:spLocks/>
            </p:cNvSpPr>
            <p:nvPr/>
          </p:nvSpPr>
          <p:spPr bwMode="auto">
            <a:xfrm>
              <a:off x="2467" y="1402"/>
              <a:ext cx="6" cy="36"/>
            </a:xfrm>
            <a:custGeom>
              <a:avLst/>
              <a:gdLst/>
              <a:ahLst/>
              <a:cxnLst>
                <a:cxn ang="0">
                  <a:pos x="0" y="148"/>
                </a:cxn>
                <a:cxn ang="0">
                  <a:pos x="0" y="123"/>
                </a:cxn>
                <a:cxn ang="0">
                  <a:pos x="0" y="99"/>
                </a:cxn>
                <a:cxn ang="0">
                  <a:pos x="24" y="99"/>
                </a:cxn>
                <a:cxn ang="0">
                  <a:pos x="24" y="73"/>
                </a:cxn>
                <a:cxn ang="0">
                  <a:pos x="24" y="49"/>
                </a:cxn>
                <a:cxn ang="0">
                  <a:pos x="24" y="24"/>
                </a:cxn>
                <a:cxn ang="0">
                  <a:pos x="0" y="24"/>
                </a:cxn>
                <a:cxn ang="0">
                  <a:pos x="0" y="0"/>
                </a:cxn>
              </a:cxnLst>
              <a:rect l="0" t="0" r="r" b="b"/>
              <a:pathLst>
                <a:path w="24" h="148">
                  <a:moveTo>
                    <a:pt x="0" y="148"/>
                  </a:moveTo>
                  <a:lnTo>
                    <a:pt x="0" y="123"/>
                  </a:lnTo>
                  <a:lnTo>
                    <a:pt x="0" y="99"/>
                  </a:lnTo>
                  <a:lnTo>
                    <a:pt x="24" y="99"/>
                  </a:lnTo>
                  <a:lnTo>
                    <a:pt x="24" y="73"/>
                  </a:lnTo>
                  <a:lnTo>
                    <a:pt x="24" y="49"/>
                  </a:lnTo>
                  <a:lnTo>
                    <a:pt x="24"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524" name="Freeform 356"/>
            <p:cNvSpPr>
              <a:spLocks/>
            </p:cNvSpPr>
            <p:nvPr/>
          </p:nvSpPr>
          <p:spPr bwMode="auto">
            <a:xfrm>
              <a:off x="2375" y="1432"/>
              <a:ext cx="18" cy="6"/>
            </a:xfrm>
            <a:custGeom>
              <a:avLst/>
              <a:gdLst/>
              <a:ahLst/>
              <a:cxnLst>
                <a:cxn ang="0">
                  <a:pos x="74" y="25"/>
                </a:cxn>
                <a:cxn ang="0">
                  <a:pos x="74" y="0"/>
                </a:cxn>
                <a:cxn ang="0">
                  <a:pos x="49" y="0"/>
                </a:cxn>
                <a:cxn ang="0">
                  <a:pos x="25" y="0"/>
                </a:cxn>
                <a:cxn ang="0">
                  <a:pos x="0" y="0"/>
                </a:cxn>
              </a:cxnLst>
              <a:rect l="0" t="0" r="r" b="b"/>
              <a:pathLst>
                <a:path w="74" h="25">
                  <a:moveTo>
                    <a:pt x="74" y="25"/>
                  </a:moveTo>
                  <a:lnTo>
                    <a:pt x="74" y="0"/>
                  </a:ln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25" name="Freeform 357"/>
            <p:cNvSpPr>
              <a:spLocks/>
            </p:cNvSpPr>
            <p:nvPr/>
          </p:nvSpPr>
          <p:spPr bwMode="auto">
            <a:xfrm>
              <a:off x="2326" y="1426"/>
              <a:ext cx="30" cy="6"/>
            </a:xfrm>
            <a:custGeom>
              <a:avLst/>
              <a:gdLst/>
              <a:ahLst/>
              <a:cxnLst>
                <a:cxn ang="0">
                  <a:pos x="0" y="24"/>
                </a:cxn>
                <a:cxn ang="0">
                  <a:pos x="24" y="24"/>
                </a:cxn>
                <a:cxn ang="0">
                  <a:pos x="49" y="24"/>
                </a:cxn>
                <a:cxn ang="0">
                  <a:pos x="49" y="0"/>
                </a:cxn>
                <a:cxn ang="0">
                  <a:pos x="73" y="0"/>
                </a:cxn>
                <a:cxn ang="0">
                  <a:pos x="99" y="0"/>
                </a:cxn>
                <a:cxn ang="0">
                  <a:pos x="124" y="0"/>
                </a:cxn>
              </a:cxnLst>
              <a:rect l="0" t="0" r="r" b="b"/>
              <a:pathLst>
                <a:path w="124" h="24">
                  <a:moveTo>
                    <a:pt x="0" y="24"/>
                  </a:moveTo>
                  <a:lnTo>
                    <a:pt x="24" y="24"/>
                  </a:lnTo>
                  <a:lnTo>
                    <a:pt x="49" y="24"/>
                  </a:lnTo>
                  <a:lnTo>
                    <a:pt x="49" y="0"/>
                  </a:lnTo>
                  <a:lnTo>
                    <a:pt x="73" y="0"/>
                  </a:lnTo>
                  <a:lnTo>
                    <a:pt x="99" y="0"/>
                  </a:lnTo>
                  <a:lnTo>
                    <a:pt x="124" y="0"/>
                  </a:lnTo>
                </a:path>
              </a:pathLst>
            </a:custGeom>
            <a:noFill/>
            <a:ln w="3175">
              <a:solidFill>
                <a:srgbClr val="1DB2FB"/>
              </a:solidFill>
              <a:prstDash val="solid"/>
              <a:round/>
              <a:headEnd/>
              <a:tailEnd/>
            </a:ln>
          </p:spPr>
          <p:txBody>
            <a:bodyPr/>
            <a:lstStyle/>
            <a:p>
              <a:endParaRPr lang="en-US" dirty="0"/>
            </a:p>
          </p:txBody>
        </p:sp>
        <p:sp>
          <p:nvSpPr>
            <p:cNvPr id="647526" name="Freeform 358"/>
            <p:cNvSpPr>
              <a:spLocks/>
            </p:cNvSpPr>
            <p:nvPr/>
          </p:nvSpPr>
          <p:spPr bwMode="auto">
            <a:xfrm>
              <a:off x="2307" y="1426"/>
              <a:ext cx="12" cy="6"/>
            </a:xfrm>
            <a:custGeom>
              <a:avLst/>
              <a:gdLst/>
              <a:ahLst/>
              <a:cxnLst>
                <a:cxn ang="0">
                  <a:pos x="49" y="24"/>
                </a:cxn>
                <a:cxn ang="0">
                  <a:pos x="25" y="24"/>
                </a:cxn>
                <a:cxn ang="0">
                  <a:pos x="0" y="0"/>
                </a:cxn>
              </a:cxnLst>
              <a:rect l="0" t="0" r="r" b="b"/>
              <a:pathLst>
                <a:path w="49" h="24">
                  <a:moveTo>
                    <a:pt x="49" y="24"/>
                  </a:moveTo>
                  <a:lnTo>
                    <a:pt x="25" y="24"/>
                  </a:lnTo>
                  <a:lnTo>
                    <a:pt x="0" y="0"/>
                  </a:lnTo>
                </a:path>
              </a:pathLst>
            </a:custGeom>
            <a:noFill/>
            <a:ln w="3175">
              <a:solidFill>
                <a:srgbClr val="1DB2FB"/>
              </a:solidFill>
              <a:prstDash val="solid"/>
              <a:round/>
              <a:headEnd/>
              <a:tailEnd/>
            </a:ln>
          </p:spPr>
          <p:txBody>
            <a:bodyPr/>
            <a:lstStyle/>
            <a:p>
              <a:endParaRPr lang="en-US" dirty="0"/>
            </a:p>
          </p:txBody>
        </p:sp>
        <p:sp>
          <p:nvSpPr>
            <p:cNvPr id="647527" name="Freeform 359"/>
            <p:cNvSpPr>
              <a:spLocks/>
            </p:cNvSpPr>
            <p:nvPr/>
          </p:nvSpPr>
          <p:spPr bwMode="auto">
            <a:xfrm>
              <a:off x="2356" y="1426"/>
              <a:ext cx="13" cy="6"/>
            </a:xfrm>
            <a:custGeom>
              <a:avLst/>
              <a:gdLst/>
              <a:ahLst/>
              <a:cxnLst>
                <a:cxn ang="0">
                  <a:pos x="49" y="24"/>
                </a:cxn>
                <a:cxn ang="0">
                  <a:pos x="24" y="0"/>
                </a:cxn>
                <a:cxn ang="0">
                  <a:pos x="0" y="0"/>
                </a:cxn>
              </a:cxnLst>
              <a:rect l="0" t="0" r="r" b="b"/>
              <a:pathLst>
                <a:path w="49" h="24">
                  <a:moveTo>
                    <a:pt x="49" y="24"/>
                  </a:move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28" name="Line 360"/>
            <p:cNvSpPr>
              <a:spLocks noChangeShapeType="1"/>
            </p:cNvSpPr>
            <p:nvPr/>
          </p:nvSpPr>
          <p:spPr bwMode="auto">
            <a:xfrm>
              <a:off x="2369" y="1432"/>
              <a:ext cx="6" cy="1"/>
            </a:xfrm>
            <a:prstGeom prst="line">
              <a:avLst/>
            </a:prstGeom>
            <a:noFill/>
            <a:ln w="3175">
              <a:solidFill>
                <a:srgbClr val="1DB2FB"/>
              </a:solidFill>
              <a:round/>
              <a:headEnd/>
              <a:tailEnd/>
            </a:ln>
          </p:spPr>
          <p:txBody>
            <a:bodyPr/>
            <a:lstStyle/>
            <a:p>
              <a:endParaRPr lang="en-US" dirty="0"/>
            </a:p>
          </p:txBody>
        </p:sp>
        <p:sp>
          <p:nvSpPr>
            <p:cNvPr id="647529" name="Freeform 361"/>
            <p:cNvSpPr>
              <a:spLocks/>
            </p:cNvSpPr>
            <p:nvPr/>
          </p:nvSpPr>
          <p:spPr bwMode="auto">
            <a:xfrm>
              <a:off x="2257" y="1426"/>
              <a:ext cx="38" cy="6"/>
            </a:xfrm>
            <a:custGeom>
              <a:avLst/>
              <a:gdLst/>
              <a:ahLst/>
              <a:cxnLst>
                <a:cxn ang="0">
                  <a:pos x="149" y="24"/>
                </a:cxn>
                <a:cxn ang="0">
                  <a:pos x="149" y="0"/>
                </a:cxn>
                <a:cxn ang="0">
                  <a:pos x="123" y="0"/>
                </a:cxn>
                <a:cxn ang="0">
                  <a:pos x="99" y="0"/>
                </a:cxn>
                <a:cxn ang="0">
                  <a:pos x="74" y="0"/>
                </a:cxn>
                <a:cxn ang="0">
                  <a:pos x="50" y="0"/>
                </a:cxn>
                <a:cxn ang="0">
                  <a:pos x="25" y="0"/>
                </a:cxn>
                <a:cxn ang="0">
                  <a:pos x="0" y="0"/>
                </a:cxn>
              </a:cxnLst>
              <a:rect l="0" t="0" r="r" b="b"/>
              <a:pathLst>
                <a:path w="149" h="24">
                  <a:moveTo>
                    <a:pt x="149" y="24"/>
                  </a:moveTo>
                  <a:lnTo>
                    <a:pt x="149" y="0"/>
                  </a:lnTo>
                  <a:lnTo>
                    <a:pt x="123" y="0"/>
                  </a:lnTo>
                  <a:lnTo>
                    <a:pt x="99" y="0"/>
                  </a:lnTo>
                  <a:lnTo>
                    <a:pt x="74" y="0"/>
                  </a:lnTo>
                  <a:lnTo>
                    <a:pt x="50"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30" name="Freeform 362"/>
            <p:cNvSpPr>
              <a:spLocks/>
            </p:cNvSpPr>
            <p:nvPr/>
          </p:nvSpPr>
          <p:spPr bwMode="auto">
            <a:xfrm>
              <a:off x="2295" y="1426"/>
              <a:ext cx="12" cy="6"/>
            </a:xfrm>
            <a:custGeom>
              <a:avLst/>
              <a:gdLst/>
              <a:ahLst/>
              <a:cxnLst>
                <a:cxn ang="0">
                  <a:pos x="0" y="24"/>
                </a:cxn>
                <a:cxn ang="0">
                  <a:pos x="24" y="24"/>
                </a:cxn>
                <a:cxn ang="0">
                  <a:pos x="24" y="0"/>
                </a:cxn>
                <a:cxn ang="0">
                  <a:pos x="49" y="0"/>
                </a:cxn>
              </a:cxnLst>
              <a:rect l="0" t="0" r="r" b="b"/>
              <a:pathLst>
                <a:path w="49" h="24">
                  <a:moveTo>
                    <a:pt x="0" y="24"/>
                  </a:moveTo>
                  <a:lnTo>
                    <a:pt x="24" y="24"/>
                  </a:ln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531" name="Freeform 363"/>
            <p:cNvSpPr>
              <a:spLocks/>
            </p:cNvSpPr>
            <p:nvPr/>
          </p:nvSpPr>
          <p:spPr bwMode="auto">
            <a:xfrm>
              <a:off x="2183" y="1408"/>
              <a:ext cx="68" cy="18"/>
            </a:xfrm>
            <a:custGeom>
              <a:avLst/>
              <a:gdLst/>
              <a:ahLst/>
              <a:cxnLst>
                <a:cxn ang="0">
                  <a:pos x="272" y="49"/>
                </a:cxn>
                <a:cxn ang="0">
                  <a:pos x="247" y="49"/>
                </a:cxn>
                <a:cxn ang="0">
                  <a:pos x="222" y="49"/>
                </a:cxn>
                <a:cxn ang="0">
                  <a:pos x="196" y="49"/>
                </a:cxn>
                <a:cxn ang="0">
                  <a:pos x="196" y="75"/>
                </a:cxn>
                <a:cxn ang="0">
                  <a:pos x="172" y="75"/>
                </a:cxn>
                <a:cxn ang="0">
                  <a:pos x="147" y="75"/>
                </a:cxn>
                <a:cxn ang="0">
                  <a:pos x="122" y="75"/>
                </a:cxn>
                <a:cxn ang="0">
                  <a:pos x="98" y="75"/>
                </a:cxn>
                <a:cxn ang="0">
                  <a:pos x="73" y="75"/>
                </a:cxn>
                <a:cxn ang="0">
                  <a:pos x="73" y="49"/>
                </a:cxn>
                <a:cxn ang="0">
                  <a:pos x="49" y="49"/>
                </a:cxn>
                <a:cxn ang="0">
                  <a:pos x="49" y="25"/>
                </a:cxn>
                <a:cxn ang="0">
                  <a:pos x="24" y="25"/>
                </a:cxn>
                <a:cxn ang="0">
                  <a:pos x="0" y="0"/>
                </a:cxn>
              </a:cxnLst>
              <a:rect l="0" t="0" r="r" b="b"/>
              <a:pathLst>
                <a:path w="272" h="75">
                  <a:moveTo>
                    <a:pt x="272" y="49"/>
                  </a:moveTo>
                  <a:lnTo>
                    <a:pt x="247" y="49"/>
                  </a:lnTo>
                  <a:lnTo>
                    <a:pt x="222" y="49"/>
                  </a:lnTo>
                  <a:lnTo>
                    <a:pt x="196" y="49"/>
                  </a:lnTo>
                  <a:lnTo>
                    <a:pt x="196" y="75"/>
                  </a:lnTo>
                  <a:lnTo>
                    <a:pt x="172" y="75"/>
                  </a:lnTo>
                  <a:lnTo>
                    <a:pt x="147" y="75"/>
                  </a:lnTo>
                  <a:lnTo>
                    <a:pt x="122" y="75"/>
                  </a:lnTo>
                  <a:lnTo>
                    <a:pt x="98" y="75"/>
                  </a:lnTo>
                  <a:lnTo>
                    <a:pt x="73" y="75"/>
                  </a:lnTo>
                  <a:lnTo>
                    <a:pt x="73" y="49"/>
                  </a:lnTo>
                  <a:lnTo>
                    <a:pt x="49" y="49"/>
                  </a:lnTo>
                  <a:lnTo>
                    <a:pt x="49" y="25"/>
                  </a:lnTo>
                  <a:lnTo>
                    <a:pt x="24" y="25"/>
                  </a:lnTo>
                  <a:lnTo>
                    <a:pt x="0" y="0"/>
                  </a:lnTo>
                </a:path>
              </a:pathLst>
            </a:custGeom>
            <a:noFill/>
            <a:ln w="3175">
              <a:solidFill>
                <a:srgbClr val="1DB2FB"/>
              </a:solidFill>
              <a:prstDash val="solid"/>
              <a:round/>
              <a:headEnd/>
              <a:tailEnd/>
            </a:ln>
          </p:spPr>
          <p:txBody>
            <a:bodyPr/>
            <a:lstStyle/>
            <a:p>
              <a:endParaRPr lang="en-US" dirty="0"/>
            </a:p>
          </p:txBody>
        </p:sp>
        <p:sp>
          <p:nvSpPr>
            <p:cNvPr id="647532" name="Freeform 364"/>
            <p:cNvSpPr>
              <a:spLocks/>
            </p:cNvSpPr>
            <p:nvPr/>
          </p:nvSpPr>
          <p:spPr bwMode="auto">
            <a:xfrm>
              <a:off x="2251" y="1420"/>
              <a:ext cx="6" cy="6"/>
            </a:xfrm>
            <a:custGeom>
              <a:avLst/>
              <a:gdLst/>
              <a:ahLst/>
              <a:cxnLst>
                <a:cxn ang="0">
                  <a:pos x="24" y="26"/>
                </a:cxn>
                <a:cxn ang="0">
                  <a:pos x="24" y="0"/>
                </a:cxn>
                <a:cxn ang="0">
                  <a:pos x="0" y="0"/>
                </a:cxn>
              </a:cxnLst>
              <a:rect l="0" t="0" r="r" b="b"/>
              <a:pathLst>
                <a:path w="24" h="26">
                  <a:moveTo>
                    <a:pt x="24" y="26"/>
                  </a:move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33" name="Freeform 365"/>
            <p:cNvSpPr>
              <a:spLocks/>
            </p:cNvSpPr>
            <p:nvPr/>
          </p:nvSpPr>
          <p:spPr bwMode="auto">
            <a:xfrm>
              <a:off x="2449" y="1395"/>
              <a:ext cx="18" cy="7"/>
            </a:xfrm>
            <a:custGeom>
              <a:avLst/>
              <a:gdLst/>
              <a:ahLst/>
              <a:cxnLst>
                <a:cxn ang="0">
                  <a:pos x="75" y="25"/>
                </a:cxn>
                <a:cxn ang="0">
                  <a:pos x="49" y="25"/>
                </a:cxn>
                <a:cxn ang="0">
                  <a:pos x="25" y="25"/>
                </a:cxn>
                <a:cxn ang="0">
                  <a:pos x="0" y="0"/>
                </a:cxn>
              </a:cxnLst>
              <a:rect l="0" t="0" r="r" b="b"/>
              <a:pathLst>
                <a:path w="75" h="25">
                  <a:moveTo>
                    <a:pt x="75" y="25"/>
                  </a:moveTo>
                  <a:lnTo>
                    <a:pt x="49" y="25"/>
                  </a:ln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534" name="Line 366"/>
            <p:cNvSpPr>
              <a:spLocks noChangeShapeType="1"/>
            </p:cNvSpPr>
            <p:nvPr/>
          </p:nvSpPr>
          <p:spPr bwMode="auto">
            <a:xfrm flipH="1">
              <a:off x="2437" y="1395"/>
              <a:ext cx="12" cy="1"/>
            </a:xfrm>
            <a:prstGeom prst="line">
              <a:avLst/>
            </a:prstGeom>
            <a:noFill/>
            <a:ln w="3175">
              <a:solidFill>
                <a:srgbClr val="1DB2FB"/>
              </a:solidFill>
              <a:round/>
              <a:headEnd/>
              <a:tailEnd/>
            </a:ln>
          </p:spPr>
          <p:txBody>
            <a:bodyPr/>
            <a:lstStyle/>
            <a:p>
              <a:endParaRPr lang="en-US" dirty="0"/>
            </a:p>
          </p:txBody>
        </p:sp>
        <p:sp>
          <p:nvSpPr>
            <p:cNvPr id="647535" name="Freeform 367"/>
            <p:cNvSpPr>
              <a:spLocks/>
            </p:cNvSpPr>
            <p:nvPr/>
          </p:nvSpPr>
          <p:spPr bwMode="auto">
            <a:xfrm>
              <a:off x="2400" y="1377"/>
              <a:ext cx="37" cy="18"/>
            </a:xfrm>
            <a:custGeom>
              <a:avLst/>
              <a:gdLst/>
              <a:ahLst/>
              <a:cxnLst>
                <a:cxn ang="0">
                  <a:pos x="148" y="74"/>
                </a:cxn>
                <a:cxn ang="0">
                  <a:pos x="148" y="49"/>
                </a:cxn>
                <a:cxn ang="0">
                  <a:pos x="123" y="49"/>
                </a:cxn>
                <a:cxn ang="0">
                  <a:pos x="50" y="25"/>
                </a:cxn>
                <a:cxn ang="0">
                  <a:pos x="24" y="25"/>
                </a:cxn>
                <a:cxn ang="0">
                  <a:pos x="0" y="0"/>
                </a:cxn>
              </a:cxnLst>
              <a:rect l="0" t="0" r="r" b="b"/>
              <a:pathLst>
                <a:path w="148" h="74">
                  <a:moveTo>
                    <a:pt x="148" y="74"/>
                  </a:moveTo>
                  <a:lnTo>
                    <a:pt x="148" y="49"/>
                  </a:lnTo>
                  <a:lnTo>
                    <a:pt x="123" y="49"/>
                  </a:lnTo>
                  <a:lnTo>
                    <a:pt x="50" y="25"/>
                  </a:lnTo>
                  <a:lnTo>
                    <a:pt x="24" y="25"/>
                  </a:lnTo>
                  <a:lnTo>
                    <a:pt x="0" y="0"/>
                  </a:lnTo>
                </a:path>
              </a:pathLst>
            </a:custGeom>
            <a:noFill/>
            <a:ln w="3175">
              <a:solidFill>
                <a:srgbClr val="1DB2FB"/>
              </a:solidFill>
              <a:prstDash val="solid"/>
              <a:round/>
              <a:headEnd/>
              <a:tailEnd/>
            </a:ln>
          </p:spPr>
          <p:txBody>
            <a:bodyPr/>
            <a:lstStyle/>
            <a:p>
              <a:endParaRPr lang="en-US" dirty="0"/>
            </a:p>
          </p:txBody>
        </p:sp>
        <p:sp>
          <p:nvSpPr>
            <p:cNvPr id="647536" name="Freeform 368"/>
            <p:cNvSpPr>
              <a:spLocks/>
            </p:cNvSpPr>
            <p:nvPr/>
          </p:nvSpPr>
          <p:spPr bwMode="auto">
            <a:xfrm>
              <a:off x="2535" y="1389"/>
              <a:ext cx="7" cy="6"/>
            </a:xfrm>
            <a:custGeom>
              <a:avLst/>
              <a:gdLst/>
              <a:ahLst/>
              <a:cxnLst>
                <a:cxn ang="0">
                  <a:pos x="0" y="25"/>
                </a:cxn>
                <a:cxn ang="0">
                  <a:pos x="25" y="25"/>
                </a:cxn>
                <a:cxn ang="0">
                  <a:pos x="25" y="0"/>
                </a:cxn>
              </a:cxnLst>
              <a:rect l="0" t="0" r="r" b="b"/>
              <a:pathLst>
                <a:path w="25" h="25">
                  <a:moveTo>
                    <a:pt x="0" y="25"/>
                  </a:moveTo>
                  <a:lnTo>
                    <a:pt x="25" y="25"/>
                  </a:lnTo>
                  <a:lnTo>
                    <a:pt x="25" y="0"/>
                  </a:lnTo>
                </a:path>
              </a:pathLst>
            </a:custGeom>
            <a:noFill/>
            <a:ln w="3175">
              <a:solidFill>
                <a:srgbClr val="1DB2FB"/>
              </a:solidFill>
              <a:prstDash val="solid"/>
              <a:round/>
              <a:headEnd/>
              <a:tailEnd/>
            </a:ln>
          </p:spPr>
          <p:txBody>
            <a:bodyPr/>
            <a:lstStyle/>
            <a:p>
              <a:endParaRPr lang="en-US" dirty="0"/>
            </a:p>
          </p:txBody>
        </p:sp>
        <p:sp>
          <p:nvSpPr>
            <p:cNvPr id="647537" name="Freeform 369"/>
            <p:cNvSpPr>
              <a:spLocks/>
            </p:cNvSpPr>
            <p:nvPr/>
          </p:nvSpPr>
          <p:spPr bwMode="auto">
            <a:xfrm>
              <a:off x="2542" y="1383"/>
              <a:ext cx="12" cy="6"/>
            </a:xfrm>
            <a:custGeom>
              <a:avLst/>
              <a:gdLst/>
              <a:ahLst/>
              <a:cxnLst>
                <a:cxn ang="0">
                  <a:pos x="0" y="24"/>
                </a:cxn>
                <a:cxn ang="0">
                  <a:pos x="24" y="24"/>
                </a:cxn>
                <a:cxn ang="0">
                  <a:pos x="49" y="0"/>
                </a:cxn>
              </a:cxnLst>
              <a:rect l="0" t="0" r="r" b="b"/>
              <a:pathLst>
                <a:path w="49" h="24">
                  <a:moveTo>
                    <a:pt x="0" y="24"/>
                  </a:moveTo>
                  <a:lnTo>
                    <a:pt x="24" y="24"/>
                  </a:lnTo>
                  <a:lnTo>
                    <a:pt x="49" y="0"/>
                  </a:lnTo>
                </a:path>
              </a:pathLst>
            </a:custGeom>
            <a:noFill/>
            <a:ln w="3175">
              <a:solidFill>
                <a:srgbClr val="1DB2FB"/>
              </a:solidFill>
              <a:prstDash val="solid"/>
              <a:round/>
              <a:headEnd/>
              <a:tailEnd/>
            </a:ln>
          </p:spPr>
          <p:txBody>
            <a:bodyPr/>
            <a:lstStyle/>
            <a:p>
              <a:endParaRPr lang="en-US" dirty="0"/>
            </a:p>
          </p:txBody>
        </p:sp>
        <p:sp>
          <p:nvSpPr>
            <p:cNvPr id="647538" name="Freeform 370"/>
            <p:cNvSpPr>
              <a:spLocks/>
            </p:cNvSpPr>
            <p:nvPr/>
          </p:nvSpPr>
          <p:spPr bwMode="auto">
            <a:xfrm>
              <a:off x="2554" y="1352"/>
              <a:ext cx="31" cy="31"/>
            </a:xfrm>
            <a:custGeom>
              <a:avLst/>
              <a:gdLst/>
              <a:ahLst/>
              <a:cxnLst>
                <a:cxn ang="0">
                  <a:pos x="0" y="124"/>
                </a:cxn>
                <a:cxn ang="0">
                  <a:pos x="24" y="124"/>
                </a:cxn>
                <a:cxn ang="0">
                  <a:pos x="49" y="99"/>
                </a:cxn>
                <a:cxn ang="0">
                  <a:pos x="74" y="99"/>
                </a:cxn>
                <a:cxn ang="0">
                  <a:pos x="99" y="75"/>
                </a:cxn>
                <a:cxn ang="0">
                  <a:pos x="124" y="50"/>
                </a:cxn>
                <a:cxn ang="0">
                  <a:pos x="124" y="24"/>
                </a:cxn>
                <a:cxn ang="0">
                  <a:pos x="124" y="0"/>
                </a:cxn>
              </a:cxnLst>
              <a:rect l="0" t="0" r="r" b="b"/>
              <a:pathLst>
                <a:path w="124" h="124">
                  <a:moveTo>
                    <a:pt x="0" y="124"/>
                  </a:moveTo>
                  <a:lnTo>
                    <a:pt x="24" y="124"/>
                  </a:lnTo>
                  <a:lnTo>
                    <a:pt x="49" y="99"/>
                  </a:lnTo>
                  <a:lnTo>
                    <a:pt x="74" y="99"/>
                  </a:lnTo>
                  <a:lnTo>
                    <a:pt x="99" y="75"/>
                  </a:lnTo>
                  <a:lnTo>
                    <a:pt x="124" y="50"/>
                  </a:lnTo>
                  <a:lnTo>
                    <a:pt x="124" y="24"/>
                  </a:lnTo>
                  <a:lnTo>
                    <a:pt x="124" y="0"/>
                  </a:lnTo>
                </a:path>
              </a:pathLst>
            </a:custGeom>
            <a:noFill/>
            <a:ln w="3175">
              <a:solidFill>
                <a:srgbClr val="1DB2FB"/>
              </a:solidFill>
              <a:prstDash val="solid"/>
              <a:round/>
              <a:headEnd/>
              <a:tailEnd/>
            </a:ln>
          </p:spPr>
          <p:txBody>
            <a:bodyPr/>
            <a:lstStyle/>
            <a:p>
              <a:endParaRPr lang="en-US" dirty="0"/>
            </a:p>
          </p:txBody>
        </p:sp>
        <p:sp>
          <p:nvSpPr>
            <p:cNvPr id="647539" name="Line 371"/>
            <p:cNvSpPr>
              <a:spLocks noChangeShapeType="1"/>
            </p:cNvSpPr>
            <p:nvPr/>
          </p:nvSpPr>
          <p:spPr bwMode="auto">
            <a:xfrm flipV="1">
              <a:off x="2554" y="1377"/>
              <a:ext cx="1" cy="6"/>
            </a:xfrm>
            <a:prstGeom prst="line">
              <a:avLst/>
            </a:prstGeom>
            <a:noFill/>
            <a:ln w="3175">
              <a:solidFill>
                <a:srgbClr val="1DB2FB"/>
              </a:solidFill>
              <a:round/>
              <a:headEnd/>
              <a:tailEnd/>
            </a:ln>
          </p:spPr>
          <p:txBody>
            <a:bodyPr/>
            <a:lstStyle/>
            <a:p>
              <a:endParaRPr lang="en-US" dirty="0"/>
            </a:p>
          </p:txBody>
        </p:sp>
        <p:sp>
          <p:nvSpPr>
            <p:cNvPr id="647540" name="Line 372"/>
            <p:cNvSpPr>
              <a:spLocks noChangeShapeType="1"/>
            </p:cNvSpPr>
            <p:nvPr/>
          </p:nvSpPr>
          <p:spPr bwMode="auto">
            <a:xfrm flipH="1">
              <a:off x="2548" y="1377"/>
              <a:ext cx="6" cy="1"/>
            </a:xfrm>
            <a:prstGeom prst="line">
              <a:avLst/>
            </a:prstGeom>
            <a:noFill/>
            <a:ln w="3175">
              <a:solidFill>
                <a:srgbClr val="1DB2FB"/>
              </a:solidFill>
              <a:round/>
              <a:headEnd/>
              <a:tailEnd/>
            </a:ln>
          </p:spPr>
          <p:txBody>
            <a:bodyPr/>
            <a:lstStyle/>
            <a:p>
              <a:endParaRPr lang="en-US" dirty="0"/>
            </a:p>
          </p:txBody>
        </p:sp>
        <p:sp>
          <p:nvSpPr>
            <p:cNvPr id="647541" name="Freeform 373"/>
            <p:cNvSpPr>
              <a:spLocks/>
            </p:cNvSpPr>
            <p:nvPr/>
          </p:nvSpPr>
          <p:spPr bwMode="auto">
            <a:xfrm>
              <a:off x="2535" y="1352"/>
              <a:ext cx="13" cy="25"/>
            </a:xfrm>
            <a:custGeom>
              <a:avLst/>
              <a:gdLst/>
              <a:ahLst/>
              <a:cxnLst>
                <a:cxn ang="0">
                  <a:pos x="49" y="99"/>
                </a:cxn>
                <a:cxn ang="0">
                  <a:pos x="49" y="75"/>
                </a:cxn>
                <a:cxn ang="0">
                  <a:pos x="25" y="75"/>
                </a:cxn>
                <a:cxn ang="0">
                  <a:pos x="25" y="50"/>
                </a:cxn>
                <a:cxn ang="0">
                  <a:pos x="25" y="24"/>
                </a:cxn>
                <a:cxn ang="0">
                  <a:pos x="0" y="24"/>
                </a:cxn>
                <a:cxn ang="0">
                  <a:pos x="0" y="0"/>
                </a:cxn>
              </a:cxnLst>
              <a:rect l="0" t="0" r="r" b="b"/>
              <a:pathLst>
                <a:path w="49" h="99">
                  <a:moveTo>
                    <a:pt x="49" y="99"/>
                  </a:moveTo>
                  <a:lnTo>
                    <a:pt x="49" y="75"/>
                  </a:lnTo>
                  <a:lnTo>
                    <a:pt x="25" y="75"/>
                  </a:lnTo>
                  <a:lnTo>
                    <a:pt x="25" y="50"/>
                  </a:lnTo>
                  <a:lnTo>
                    <a:pt x="25"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542" name="Freeform 374"/>
            <p:cNvSpPr>
              <a:spLocks/>
            </p:cNvSpPr>
            <p:nvPr/>
          </p:nvSpPr>
          <p:spPr bwMode="auto">
            <a:xfrm>
              <a:off x="2375" y="1352"/>
              <a:ext cx="25" cy="25"/>
            </a:xfrm>
            <a:custGeom>
              <a:avLst/>
              <a:gdLst/>
              <a:ahLst/>
              <a:cxnLst>
                <a:cxn ang="0">
                  <a:pos x="99" y="99"/>
                </a:cxn>
                <a:cxn ang="0">
                  <a:pos x="99" y="75"/>
                </a:cxn>
                <a:cxn ang="0">
                  <a:pos x="74" y="75"/>
                </a:cxn>
                <a:cxn ang="0">
                  <a:pos x="25" y="24"/>
                </a:cxn>
                <a:cxn ang="0">
                  <a:pos x="0" y="24"/>
                </a:cxn>
                <a:cxn ang="0">
                  <a:pos x="0" y="0"/>
                </a:cxn>
              </a:cxnLst>
              <a:rect l="0" t="0" r="r" b="b"/>
              <a:pathLst>
                <a:path w="99" h="99">
                  <a:moveTo>
                    <a:pt x="99" y="99"/>
                  </a:moveTo>
                  <a:lnTo>
                    <a:pt x="99" y="75"/>
                  </a:lnTo>
                  <a:lnTo>
                    <a:pt x="74" y="75"/>
                  </a:lnTo>
                  <a:lnTo>
                    <a:pt x="25"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543" name="Freeform 375"/>
            <p:cNvSpPr>
              <a:spLocks/>
            </p:cNvSpPr>
            <p:nvPr/>
          </p:nvSpPr>
          <p:spPr bwMode="auto">
            <a:xfrm>
              <a:off x="2257" y="1284"/>
              <a:ext cx="118" cy="68"/>
            </a:xfrm>
            <a:custGeom>
              <a:avLst/>
              <a:gdLst/>
              <a:ahLst/>
              <a:cxnLst>
                <a:cxn ang="0">
                  <a:pos x="469" y="272"/>
                </a:cxn>
                <a:cxn ang="0">
                  <a:pos x="445" y="272"/>
                </a:cxn>
                <a:cxn ang="0">
                  <a:pos x="445" y="247"/>
                </a:cxn>
                <a:cxn ang="0">
                  <a:pos x="420" y="247"/>
                </a:cxn>
                <a:cxn ang="0">
                  <a:pos x="420" y="223"/>
                </a:cxn>
                <a:cxn ang="0">
                  <a:pos x="396" y="223"/>
                </a:cxn>
                <a:cxn ang="0">
                  <a:pos x="371" y="198"/>
                </a:cxn>
                <a:cxn ang="0">
                  <a:pos x="345" y="174"/>
                </a:cxn>
                <a:cxn ang="0">
                  <a:pos x="321" y="174"/>
                </a:cxn>
                <a:cxn ang="0">
                  <a:pos x="321" y="149"/>
                </a:cxn>
                <a:cxn ang="0">
                  <a:pos x="296" y="149"/>
                </a:cxn>
                <a:cxn ang="0">
                  <a:pos x="272" y="124"/>
                </a:cxn>
                <a:cxn ang="0">
                  <a:pos x="272" y="100"/>
                </a:cxn>
                <a:cxn ang="0">
                  <a:pos x="247" y="74"/>
                </a:cxn>
                <a:cxn ang="0">
                  <a:pos x="223" y="74"/>
                </a:cxn>
                <a:cxn ang="0">
                  <a:pos x="198" y="74"/>
                </a:cxn>
                <a:cxn ang="0">
                  <a:pos x="173" y="74"/>
                </a:cxn>
                <a:cxn ang="0">
                  <a:pos x="149" y="74"/>
                </a:cxn>
                <a:cxn ang="0">
                  <a:pos x="149" y="50"/>
                </a:cxn>
                <a:cxn ang="0">
                  <a:pos x="123" y="50"/>
                </a:cxn>
                <a:cxn ang="0">
                  <a:pos x="99" y="25"/>
                </a:cxn>
                <a:cxn ang="0">
                  <a:pos x="74" y="25"/>
                </a:cxn>
                <a:cxn ang="0">
                  <a:pos x="50" y="25"/>
                </a:cxn>
                <a:cxn ang="0">
                  <a:pos x="25" y="0"/>
                </a:cxn>
                <a:cxn ang="0">
                  <a:pos x="0" y="0"/>
                </a:cxn>
              </a:cxnLst>
              <a:rect l="0" t="0" r="r" b="b"/>
              <a:pathLst>
                <a:path w="469" h="272">
                  <a:moveTo>
                    <a:pt x="469" y="272"/>
                  </a:moveTo>
                  <a:lnTo>
                    <a:pt x="445" y="272"/>
                  </a:lnTo>
                  <a:lnTo>
                    <a:pt x="445" y="247"/>
                  </a:lnTo>
                  <a:lnTo>
                    <a:pt x="420" y="247"/>
                  </a:lnTo>
                  <a:lnTo>
                    <a:pt x="420" y="223"/>
                  </a:lnTo>
                  <a:lnTo>
                    <a:pt x="396" y="223"/>
                  </a:lnTo>
                  <a:lnTo>
                    <a:pt x="371" y="198"/>
                  </a:lnTo>
                  <a:lnTo>
                    <a:pt x="345" y="174"/>
                  </a:lnTo>
                  <a:lnTo>
                    <a:pt x="321" y="174"/>
                  </a:lnTo>
                  <a:lnTo>
                    <a:pt x="321" y="149"/>
                  </a:lnTo>
                  <a:lnTo>
                    <a:pt x="296" y="149"/>
                  </a:lnTo>
                  <a:lnTo>
                    <a:pt x="272" y="124"/>
                  </a:lnTo>
                  <a:lnTo>
                    <a:pt x="272" y="100"/>
                  </a:lnTo>
                  <a:lnTo>
                    <a:pt x="247" y="74"/>
                  </a:lnTo>
                  <a:lnTo>
                    <a:pt x="223" y="74"/>
                  </a:lnTo>
                  <a:lnTo>
                    <a:pt x="198" y="74"/>
                  </a:lnTo>
                  <a:lnTo>
                    <a:pt x="173" y="74"/>
                  </a:lnTo>
                  <a:lnTo>
                    <a:pt x="149" y="74"/>
                  </a:lnTo>
                  <a:lnTo>
                    <a:pt x="149" y="50"/>
                  </a:lnTo>
                  <a:lnTo>
                    <a:pt x="123" y="50"/>
                  </a:lnTo>
                  <a:lnTo>
                    <a:pt x="99" y="25"/>
                  </a:lnTo>
                  <a:lnTo>
                    <a:pt x="74" y="25"/>
                  </a:lnTo>
                  <a:lnTo>
                    <a:pt x="50"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44" name="Freeform 376"/>
            <p:cNvSpPr>
              <a:spLocks/>
            </p:cNvSpPr>
            <p:nvPr/>
          </p:nvSpPr>
          <p:spPr bwMode="auto">
            <a:xfrm>
              <a:off x="2504" y="1327"/>
              <a:ext cx="31" cy="25"/>
            </a:xfrm>
            <a:custGeom>
              <a:avLst/>
              <a:gdLst/>
              <a:ahLst/>
              <a:cxnLst>
                <a:cxn ang="0">
                  <a:pos x="125" y="98"/>
                </a:cxn>
                <a:cxn ang="0">
                  <a:pos x="101" y="98"/>
                </a:cxn>
                <a:cxn ang="0">
                  <a:pos x="76" y="73"/>
                </a:cxn>
                <a:cxn ang="0">
                  <a:pos x="76" y="49"/>
                </a:cxn>
                <a:cxn ang="0">
                  <a:pos x="50" y="49"/>
                </a:cxn>
                <a:cxn ang="0">
                  <a:pos x="25" y="24"/>
                </a:cxn>
                <a:cxn ang="0">
                  <a:pos x="25" y="0"/>
                </a:cxn>
                <a:cxn ang="0">
                  <a:pos x="0" y="0"/>
                </a:cxn>
              </a:cxnLst>
              <a:rect l="0" t="0" r="r" b="b"/>
              <a:pathLst>
                <a:path w="125" h="98">
                  <a:moveTo>
                    <a:pt x="125" y="98"/>
                  </a:moveTo>
                  <a:lnTo>
                    <a:pt x="101" y="98"/>
                  </a:lnTo>
                  <a:lnTo>
                    <a:pt x="76" y="73"/>
                  </a:lnTo>
                  <a:lnTo>
                    <a:pt x="76" y="49"/>
                  </a:lnTo>
                  <a:lnTo>
                    <a:pt x="50" y="49"/>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45" name="Freeform 377"/>
            <p:cNvSpPr>
              <a:spLocks/>
            </p:cNvSpPr>
            <p:nvPr/>
          </p:nvSpPr>
          <p:spPr bwMode="auto">
            <a:xfrm>
              <a:off x="2579" y="1309"/>
              <a:ext cx="6" cy="43"/>
            </a:xfrm>
            <a:custGeom>
              <a:avLst/>
              <a:gdLst/>
              <a:ahLst/>
              <a:cxnLst>
                <a:cxn ang="0">
                  <a:pos x="25" y="172"/>
                </a:cxn>
                <a:cxn ang="0">
                  <a:pos x="0" y="172"/>
                </a:cxn>
                <a:cxn ang="0">
                  <a:pos x="0" y="147"/>
                </a:cxn>
                <a:cxn ang="0">
                  <a:pos x="0" y="123"/>
                </a:cxn>
                <a:cxn ang="0">
                  <a:pos x="0" y="98"/>
                </a:cxn>
                <a:cxn ang="0">
                  <a:pos x="0" y="74"/>
                </a:cxn>
                <a:cxn ang="0">
                  <a:pos x="0" y="49"/>
                </a:cxn>
                <a:cxn ang="0">
                  <a:pos x="0" y="24"/>
                </a:cxn>
                <a:cxn ang="0">
                  <a:pos x="0" y="0"/>
                </a:cxn>
              </a:cxnLst>
              <a:rect l="0" t="0" r="r" b="b"/>
              <a:pathLst>
                <a:path w="25" h="172">
                  <a:moveTo>
                    <a:pt x="25" y="172"/>
                  </a:moveTo>
                  <a:lnTo>
                    <a:pt x="0" y="172"/>
                  </a:lnTo>
                  <a:lnTo>
                    <a:pt x="0" y="147"/>
                  </a:lnTo>
                  <a:lnTo>
                    <a:pt x="0" y="123"/>
                  </a:lnTo>
                  <a:lnTo>
                    <a:pt x="0" y="98"/>
                  </a:lnTo>
                  <a:lnTo>
                    <a:pt x="0" y="74"/>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546" name="Freeform 378"/>
            <p:cNvSpPr>
              <a:spLocks/>
            </p:cNvSpPr>
            <p:nvPr/>
          </p:nvSpPr>
          <p:spPr bwMode="auto">
            <a:xfrm>
              <a:off x="2486" y="1309"/>
              <a:ext cx="18" cy="18"/>
            </a:xfrm>
            <a:custGeom>
              <a:avLst/>
              <a:gdLst/>
              <a:ahLst/>
              <a:cxnLst>
                <a:cxn ang="0">
                  <a:pos x="73" y="74"/>
                </a:cxn>
                <a:cxn ang="0">
                  <a:pos x="49" y="49"/>
                </a:cxn>
                <a:cxn ang="0">
                  <a:pos x="24" y="24"/>
                </a:cxn>
                <a:cxn ang="0">
                  <a:pos x="0" y="24"/>
                </a:cxn>
                <a:cxn ang="0">
                  <a:pos x="0" y="0"/>
                </a:cxn>
              </a:cxnLst>
              <a:rect l="0" t="0" r="r" b="b"/>
              <a:pathLst>
                <a:path w="73" h="74">
                  <a:moveTo>
                    <a:pt x="73" y="74"/>
                  </a:moveTo>
                  <a:lnTo>
                    <a:pt x="49" y="49"/>
                  </a:lnTo>
                  <a:lnTo>
                    <a:pt x="24"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547" name="Freeform 379"/>
            <p:cNvSpPr>
              <a:spLocks/>
            </p:cNvSpPr>
            <p:nvPr/>
          </p:nvSpPr>
          <p:spPr bwMode="auto">
            <a:xfrm>
              <a:off x="2480" y="1303"/>
              <a:ext cx="6" cy="6"/>
            </a:xfrm>
            <a:custGeom>
              <a:avLst/>
              <a:gdLst/>
              <a:ahLst/>
              <a:cxnLst>
                <a:cxn ang="0">
                  <a:pos x="25" y="26"/>
                </a:cxn>
                <a:cxn ang="0">
                  <a:pos x="0" y="26"/>
                </a:cxn>
                <a:cxn ang="0">
                  <a:pos x="0" y="0"/>
                </a:cxn>
              </a:cxnLst>
              <a:rect l="0" t="0" r="r" b="b"/>
              <a:pathLst>
                <a:path w="25" h="26">
                  <a:moveTo>
                    <a:pt x="25" y="26"/>
                  </a:moveTo>
                  <a:lnTo>
                    <a:pt x="0" y="26"/>
                  </a:lnTo>
                  <a:lnTo>
                    <a:pt x="0" y="0"/>
                  </a:lnTo>
                </a:path>
              </a:pathLst>
            </a:custGeom>
            <a:noFill/>
            <a:ln w="3175">
              <a:solidFill>
                <a:srgbClr val="1DB2FB"/>
              </a:solidFill>
              <a:prstDash val="solid"/>
              <a:round/>
              <a:headEnd/>
              <a:tailEnd/>
            </a:ln>
          </p:spPr>
          <p:txBody>
            <a:bodyPr/>
            <a:lstStyle/>
            <a:p>
              <a:endParaRPr lang="en-US" dirty="0"/>
            </a:p>
          </p:txBody>
        </p:sp>
        <p:sp>
          <p:nvSpPr>
            <p:cNvPr id="647548" name="Freeform 380"/>
            <p:cNvSpPr>
              <a:spLocks/>
            </p:cNvSpPr>
            <p:nvPr/>
          </p:nvSpPr>
          <p:spPr bwMode="auto">
            <a:xfrm>
              <a:off x="2566" y="1284"/>
              <a:ext cx="13" cy="25"/>
            </a:xfrm>
            <a:custGeom>
              <a:avLst/>
              <a:gdLst/>
              <a:ahLst/>
              <a:cxnLst>
                <a:cxn ang="0">
                  <a:pos x="50" y="100"/>
                </a:cxn>
                <a:cxn ang="0">
                  <a:pos x="50" y="74"/>
                </a:cxn>
                <a:cxn ang="0">
                  <a:pos x="25" y="50"/>
                </a:cxn>
                <a:cxn ang="0">
                  <a:pos x="25" y="25"/>
                </a:cxn>
                <a:cxn ang="0">
                  <a:pos x="0" y="0"/>
                </a:cxn>
              </a:cxnLst>
              <a:rect l="0" t="0" r="r" b="b"/>
              <a:pathLst>
                <a:path w="50" h="100">
                  <a:moveTo>
                    <a:pt x="50" y="100"/>
                  </a:moveTo>
                  <a:lnTo>
                    <a:pt x="50" y="74"/>
                  </a:lnTo>
                  <a:lnTo>
                    <a:pt x="25" y="50"/>
                  </a:ln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549" name="Freeform 381"/>
            <p:cNvSpPr>
              <a:spLocks/>
            </p:cNvSpPr>
            <p:nvPr/>
          </p:nvSpPr>
          <p:spPr bwMode="auto">
            <a:xfrm>
              <a:off x="2449" y="1284"/>
              <a:ext cx="31" cy="19"/>
            </a:xfrm>
            <a:custGeom>
              <a:avLst/>
              <a:gdLst/>
              <a:ahLst/>
              <a:cxnLst>
                <a:cxn ang="0">
                  <a:pos x="124" y="74"/>
                </a:cxn>
                <a:cxn ang="0">
                  <a:pos x="99" y="74"/>
                </a:cxn>
                <a:cxn ang="0">
                  <a:pos x="75" y="50"/>
                </a:cxn>
                <a:cxn ang="0">
                  <a:pos x="49" y="50"/>
                </a:cxn>
                <a:cxn ang="0">
                  <a:pos x="49" y="25"/>
                </a:cxn>
                <a:cxn ang="0">
                  <a:pos x="25" y="25"/>
                </a:cxn>
                <a:cxn ang="0">
                  <a:pos x="25" y="0"/>
                </a:cxn>
                <a:cxn ang="0">
                  <a:pos x="0" y="0"/>
                </a:cxn>
              </a:cxnLst>
              <a:rect l="0" t="0" r="r" b="b"/>
              <a:pathLst>
                <a:path w="124" h="74">
                  <a:moveTo>
                    <a:pt x="124" y="74"/>
                  </a:moveTo>
                  <a:lnTo>
                    <a:pt x="99" y="74"/>
                  </a:lnTo>
                  <a:lnTo>
                    <a:pt x="75" y="50"/>
                  </a:lnTo>
                  <a:lnTo>
                    <a:pt x="49" y="50"/>
                  </a:lnTo>
                  <a:lnTo>
                    <a:pt x="49" y="25"/>
                  </a:ln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50" name="Freeform 382"/>
            <p:cNvSpPr>
              <a:spLocks/>
            </p:cNvSpPr>
            <p:nvPr/>
          </p:nvSpPr>
          <p:spPr bwMode="auto">
            <a:xfrm>
              <a:off x="2443" y="1278"/>
              <a:ext cx="6" cy="6"/>
            </a:xfrm>
            <a:custGeom>
              <a:avLst/>
              <a:gdLst/>
              <a:ahLst/>
              <a:cxnLst>
                <a:cxn ang="0">
                  <a:pos x="24" y="24"/>
                </a:cxn>
                <a:cxn ang="0">
                  <a:pos x="0" y="24"/>
                </a:cxn>
                <a:cxn ang="0">
                  <a:pos x="0" y="0"/>
                </a:cxn>
              </a:cxnLst>
              <a:rect l="0" t="0" r="r" b="b"/>
              <a:pathLst>
                <a:path w="24" h="24">
                  <a:moveTo>
                    <a:pt x="24" y="24"/>
                  </a:move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551" name="Freeform 383"/>
            <p:cNvSpPr>
              <a:spLocks/>
            </p:cNvSpPr>
            <p:nvPr/>
          </p:nvSpPr>
          <p:spPr bwMode="auto">
            <a:xfrm>
              <a:off x="2554" y="1253"/>
              <a:ext cx="12" cy="31"/>
            </a:xfrm>
            <a:custGeom>
              <a:avLst/>
              <a:gdLst/>
              <a:ahLst/>
              <a:cxnLst>
                <a:cxn ang="0">
                  <a:pos x="49" y="122"/>
                </a:cxn>
                <a:cxn ang="0">
                  <a:pos x="24" y="98"/>
                </a:cxn>
                <a:cxn ang="0">
                  <a:pos x="24" y="73"/>
                </a:cxn>
                <a:cxn ang="0">
                  <a:pos x="24" y="49"/>
                </a:cxn>
                <a:cxn ang="0">
                  <a:pos x="0" y="49"/>
                </a:cxn>
                <a:cxn ang="0">
                  <a:pos x="0" y="24"/>
                </a:cxn>
                <a:cxn ang="0">
                  <a:pos x="0" y="0"/>
                </a:cxn>
              </a:cxnLst>
              <a:rect l="0" t="0" r="r" b="b"/>
              <a:pathLst>
                <a:path w="49" h="122">
                  <a:moveTo>
                    <a:pt x="49" y="122"/>
                  </a:moveTo>
                  <a:lnTo>
                    <a:pt x="24" y="98"/>
                  </a:lnTo>
                  <a:lnTo>
                    <a:pt x="24" y="73"/>
                  </a:lnTo>
                  <a:lnTo>
                    <a:pt x="24" y="49"/>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552" name="Freeform 384"/>
            <p:cNvSpPr>
              <a:spLocks/>
            </p:cNvSpPr>
            <p:nvPr/>
          </p:nvSpPr>
          <p:spPr bwMode="auto">
            <a:xfrm>
              <a:off x="2214" y="1259"/>
              <a:ext cx="43" cy="25"/>
            </a:xfrm>
            <a:custGeom>
              <a:avLst/>
              <a:gdLst/>
              <a:ahLst/>
              <a:cxnLst>
                <a:cxn ang="0">
                  <a:pos x="174" y="98"/>
                </a:cxn>
                <a:cxn ang="0">
                  <a:pos x="174" y="74"/>
                </a:cxn>
                <a:cxn ang="0">
                  <a:pos x="150" y="74"/>
                </a:cxn>
                <a:cxn ang="0">
                  <a:pos x="125" y="49"/>
                </a:cxn>
                <a:cxn ang="0">
                  <a:pos x="100" y="49"/>
                </a:cxn>
                <a:cxn ang="0">
                  <a:pos x="100" y="25"/>
                </a:cxn>
                <a:cxn ang="0">
                  <a:pos x="50" y="0"/>
                </a:cxn>
                <a:cxn ang="0">
                  <a:pos x="25" y="0"/>
                </a:cxn>
                <a:cxn ang="0">
                  <a:pos x="0" y="0"/>
                </a:cxn>
              </a:cxnLst>
              <a:rect l="0" t="0" r="r" b="b"/>
              <a:pathLst>
                <a:path w="174" h="98">
                  <a:moveTo>
                    <a:pt x="174" y="98"/>
                  </a:moveTo>
                  <a:lnTo>
                    <a:pt x="174" y="74"/>
                  </a:lnTo>
                  <a:lnTo>
                    <a:pt x="150" y="74"/>
                  </a:lnTo>
                  <a:lnTo>
                    <a:pt x="125" y="49"/>
                  </a:lnTo>
                  <a:lnTo>
                    <a:pt x="100" y="49"/>
                  </a:lnTo>
                  <a:lnTo>
                    <a:pt x="100" y="25"/>
                  </a:lnTo>
                  <a:lnTo>
                    <a:pt x="50"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53" name="Freeform 385"/>
            <p:cNvSpPr>
              <a:spLocks/>
            </p:cNvSpPr>
            <p:nvPr/>
          </p:nvSpPr>
          <p:spPr bwMode="auto">
            <a:xfrm>
              <a:off x="2393" y="1259"/>
              <a:ext cx="50" cy="19"/>
            </a:xfrm>
            <a:custGeom>
              <a:avLst/>
              <a:gdLst/>
              <a:ahLst/>
              <a:cxnLst>
                <a:cxn ang="0">
                  <a:pos x="198" y="74"/>
                </a:cxn>
                <a:cxn ang="0">
                  <a:pos x="173" y="74"/>
                </a:cxn>
                <a:cxn ang="0">
                  <a:pos x="148" y="74"/>
                </a:cxn>
                <a:cxn ang="0">
                  <a:pos x="124" y="74"/>
                </a:cxn>
                <a:cxn ang="0">
                  <a:pos x="124" y="49"/>
                </a:cxn>
                <a:cxn ang="0">
                  <a:pos x="99" y="49"/>
                </a:cxn>
                <a:cxn ang="0">
                  <a:pos x="75" y="49"/>
                </a:cxn>
                <a:cxn ang="0">
                  <a:pos x="75" y="25"/>
                </a:cxn>
                <a:cxn ang="0">
                  <a:pos x="49" y="25"/>
                </a:cxn>
                <a:cxn ang="0">
                  <a:pos x="49" y="0"/>
                </a:cxn>
                <a:cxn ang="0">
                  <a:pos x="0" y="0"/>
                </a:cxn>
              </a:cxnLst>
              <a:rect l="0" t="0" r="r" b="b"/>
              <a:pathLst>
                <a:path w="198" h="74">
                  <a:moveTo>
                    <a:pt x="198" y="74"/>
                  </a:moveTo>
                  <a:lnTo>
                    <a:pt x="173" y="74"/>
                  </a:lnTo>
                  <a:lnTo>
                    <a:pt x="148" y="74"/>
                  </a:lnTo>
                  <a:lnTo>
                    <a:pt x="124" y="74"/>
                  </a:lnTo>
                  <a:lnTo>
                    <a:pt x="124" y="49"/>
                  </a:lnTo>
                  <a:lnTo>
                    <a:pt x="99" y="49"/>
                  </a:lnTo>
                  <a:lnTo>
                    <a:pt x="75" y="49"/>
                  </a:lnTo>
                  <a:lnTo>
                    <a:pt x="75" y="25"/>
                  </a:lnTo>
                  <a:lnTo>
                    <a:pt x="49" y="25"/>
                  </a:lnTo>
                  <a:lnTo>
                    <a:pt x="49" y="0"/>
                  </a:lnTo>
                  <a:lnTo>
                    <a:pt x="0" y="0"/>
                  </a:lnTo>
                </a:path>
              </a:pathLst>
            </a:custGeom>
            <a:noFill/>
            <a:ln w="3175">
              <a:solidFill>
                <a:srgbClr val="1DB2FB"/>
              </a:solidFill>
              <a:prstDash val="solid"/>
              <a:round/>
              <a:headEnd/>
              <a:tailEnd/>
            </a:ln>
          </p:spPr>
          <p:txBody>
            <a:bodyPr/>
            <a:lstStyle/>
            <a:p>
              <a:endParaRPr lang="en-US" dirty="0"/>
            </a:p>
          </p:txBody>
        </p:sp>
        <p:sp>
          <p:nvSpPr>
            <p:cNvPr id="647554" name="Freeform 386"/>
            <p:cNvSpPr>
              <a:spLocks/>
            </p:cNvSpPr>
            <p:nvPr/>
          </p:nvSpPr>
          <p:spPr bwMode="auto">
            <a:xfrm>
              <a:off x="2140" y="1216"/>
              <a:ext cx="74" cy="43"/>
            </a:xfrm>
            <a:custGeom>
              <a:avLst/>
              <a:gdLst/>
              <a:ahLst/>
              <a:cxnLst>
                <a:cxn ang="0">
                  <a:pos x="295" y="174"/>
                </a:cxn>
                <a:cxn ang="0">
                  <a:pos x="271" y="174"/>
                </a:cxn>
                <a:cxn ang="0">
                  <a:pos x="246" y="174"/>
                </a:cxn>
                <a:cxn ang="0">
                  <a:pos x="222" y="150"/>
                </a:cxn>
                <a:cxn ang="0">
                  <a:pos x="197" y="150"/>
                </a:cxn>
                <a:cxn ang="0">
                  <a:pos x="197" y="125"/>
                </a:cxn>
                <a:cxn ang="0">
                  <a:pos x="173" y="125"/>
                </a:cxn>
                <a:cxn ang="0">
                  <a:pos x="148" y="74"/>
                </a:cxn>
                <a:cxn ang="0">
                  <a:pos x="122" y="74"/>
                </a:cxn>
                <a:cxn ang="0">
                  <a:pos x="98" y="49"/>
                </a:cxn>
                <a:cxn ang="0">
                  <a:pos x="73" y="49"/>
                </a:cxn>
                <a:cxn ang="0">
                  <a:pos x="49" y="25"/>
                </a:cxn>
                <a:cxn ang="0">
                  <a:pos x="24" y="0"/>
                </a:cxn>
                <a:cxn ang="0">
                  <a:pos x="0" y="0"/>
                </a:cxn>
              </a:cxnLst>
              <a:rect l="0" t="0" r="r" b="b"/>
              <a:pathLst>
                <a:path w="295" h="174">
                  <a:moveTo>
                    <a:pt x="295" y="174"/>
                  </a:moveTo>
                  <a:lnTo>
                    <a:pt x="271" y="174"/>
                  </a:lnTo>
                  <a:lnTo>
                    <a:pt x="246" y="174"/>
                  </a:lnTo>
                  <a:lnTo>
                    <a:pt x="222" y="150"/>
                  </a:lnTo>
                  <a:lnTo>
                    <a:pt x="197" y="150"/>
                  </a:lnTo>
                  <a:lnTo>
                    <a:pt x="197" y="125"/>
                  </a:lnTo>
                  <a:lnTo>
                    <a:pt x="173" y="125"/>
                  </a:lnTo>
                  <a:lnTo>
                    <a:pt x="148" y="74"/>
                  </a:lnTo>
                  <a:lnTo>
                    <a:pt x="122" y="74"/>
                  </a:lnTo>
                  <a:lnTo>
                    <a:pt x="98" y="49"/>
                  </a:lnTo>
                  <a:lnTo>
                    <a:pt x="73" y="49"/>
                  </a:lnTo>
                  <a:lnTo>
                    <a:pt x="49"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55" name="Line 387"/>
            <p:cNvSpPr>
              <a:spLocks noChangeShapeType="1"/>
            </p:cNvSpPr>
            <p:nvPr/>
          </p:nvSpPr>
          <p:spPr bwMode="auto">
            <a:xfrm flipH="1" flipV="1">
              <a:off x="2387" y="1253"/>
              <a:ext cx="6" cy="6"/>
            </a:xfrm>
            <a:prstGeom prst="line">
              <a:avLst/>
            </a:prstGeom>
            <a:noFill/>
            <a:ln w="3175">
              <a:solidFill>
                <a:srgbClr val="1DB2FB"/>
              </a:solidFill>
              <a:round/>
              <a:headEnd/>
              <a:tailEnd/>
            </a:ln>
          </p:spPr>
          <p:txBody>
            <a:bodyPr/>
            <a:lstStyle/>
            <a:p>
              <a:endParaRPr lang="en-US" dirty="0"/>
            </a:p>
          </p:txBody>
        </p:sp>
        <p:sp>
          <p:nvSpPr>
            <p:cNvPr id="647556" name="Line 388"/>
            <p:cNvSpPr>
              <a:spLocks noChangeShapeType="1"/>
            </p:cNvSpPr>
            <p:nvPr/>
          </p:nvSpPr>
          <p:spPr bwMode="auto">
            <a:xfrm>
              <a:off x="2548" y="1253"/>
              <a:ext cx="6" cy="1"/>
            </a:xfrm>
            <a:prstGeom prst="line">
              <a:avLst/>
            </a:prstGeom>
            <a:noFill/>
            <a:ln w="3175">
              <a:solidFill>
                <a:srgbClr val="1DB2FB"/>
              </a:solidFill>
              <a:round/>
              <a:headEnd/>
              <a:tailEnd/>
            </a:ln>
          </p:spPr>
          <p:txBody>
            <a:bodyPr/>
            <a:lstStyle/>
            <a:p>
              <a:endParaRPr lang="en-US" dirty="0"/>
            </a:p>
          </p:txBody>
        </p:sp>
        <p:sp>
          <p:nvSpPr>
            <p:cNvPr id="647557" name="Freeform 389"/>
            <p:cNvSpPr>
              <a:spLocks/>
            </p:cNvSpPr>
            <p:nvPr/>
          </p:nvSpPr>
          <p:spPr bwMode="auto">
            <a:xfrm>
              <a:off x="2362" y="1241"/>
              <a:ext cx="25" cy="12"/>
            </a:xfrm>
            <a:custGeom>
              <a:avLst/>
              <a:gdLst/>
              <a:ahLst/>
              <a:cxnLst>
                <a:cxn ang="0">
                  <a:pos x="98" y="51"/>
                </a:cxn>
                <a:cxn ang="0">
                  <a:pos x="74" y="51"/>
                </a:cxn>
                <a:cxn ang="0">
                  <a:pos x="49" y="26"/>
                </a:cxn>
                <a:cxn ang="0">
                  <a:pos x="25" y="0"/>
                </a:cxn>
                <a:cxn ang="0">
                  <a:pos x="0" y="0"/>
                </a:cxn>
              </a:cxnLst>
              <a:rect l="0" t="0" r="r" b="b"/>
              <a:pathLst>
                <a:path w="98" h="51">
                  <a:moveTo>
                    <a:pt x="98" y="51"/>
                  </a:moveTo>
                  <a:lnTo>
                    <a:pt x="74" y="51"/>
                  </a:lnTo>
                  <a:lnTo>
                    <a:pt x="49" y="26"/>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58" name="Freeform 390"/>
            <p:cNvSpPr>
              <a:spLocks/>
            </p:cNvSpPr>
            <p:nvPr/>
          </p:nvSpPr>
          <p:spPr bwMode="auto">
            <a:xfrm>
              <a:off x="2535" y="1247"/>
              <a:ext cx="13" cy="6"/>
            </a:xfrm>
            <a:custGeom>
              <a:avLst/>
              <a:gdLst/>
              <a:ahLst/>
              <a:cxnLst>
                <a:cxn ang="0">
                  <a:pos x="0" y="0"/>
                </a:cxn>
                <a:cxn ang="0">
                  <a:pos x="25" y="25"/>
                </a:cxn>
                <a:cxn ang="0">
                  <a:pos x="49" y="25"/>
                </a:cxn>
              </a:cxnLst>
              <a:rect l="0" t="0" r="r" b="b"/>
              <a:pathLst>
                <a:path w="49" h="25">
                  <a:moveTo>
                    <a:pt x="0" y="0"/>
                  </a:moveTo>
                  <a:lnTo>
                    <a:pt x="25" y="25"/>
                  </a:lnTo>
                  <a:lnTo>
                    <a:pt x="49" y="25"/>
                  </a:lnTo>
                </a:path>
              </a:pathLst>
            </a:custGeom>
            <a:noFill/>
            <a:ln w="3175">
              <a:solidFill>
                <a:srgbClr val="1DB2FB"/>
              </a:solidFill>
              <a:prstDash val="solid"/>
              <a:round/>
              <a:headEnd/>
              <a:tailEnd/>
            </a:ln>
          </p:spPr>
          <p:txBody>
            <a:bodyPr/>
            <a:lstStyle/>
            <a:p>
              <a:endParaRPr lang="en-US" dirty="0"/>
            </a:p>
          </p:txBody>
        </p:sp>
        <p:sp>
          <p:nvSpPr>
            <p:cNvPr id="647559" name="Freeform 391"/>
            <p:cNvSpPr>
              <a:spLocks/>
            </p:cNvSpPr>
            <p:nvPr/>
          </p:nvSpPr>
          <p:spPr bwMode="auto">
            <a:xfrm>
              <a:off x="2511" y="1228"/>
              <a:ext cx="24" cy="19"/>
            </a:xfrm>
            <a:custGeom>
              <a:avLst/>
              <a:gdLst/>
              <a:ahLst/>
              <a:cxnLst>
                <a:cxn ang="0">
                  <a:pos x="100" y="76"/>
                </a:cxn>
                <a:cxn ang="0">
                  <a:pos x="76" y="76"/>
                </a:cxn>
                <a:cxn ang="0">
                  <a:pos x="76" y="50"/>
                </a:cxn>
                <a:cxn ang="0">
                  <a:pos x="51" y="50"/>
                </a:cxn>
                <a:cxn ang="0">
                  <a:pos x="51" y="25"/>
                </a:cxn>
                <a:cxn ang="0">
                  <a:pos x="25" y="25"/>
                </a:cxn>
                <a:cxn ang="0">
                  <a:pos x="0" y="25"/>
                </a:cxn>
                <a:cxn ang="0">
                  <a:pos x="0" y="0"/>
                </a:cxn>
              </a:cxnLst>
              <a:rect l="0" t="0" r="r" b="b"/>
              <a:pathLst>
                <a:path w="100" h="76">
                  <a:moveTo>
                    <a:pt x="100" y="76"/>
                  </a:moveTo>
                  <a:lnTo>
                    <a:pt x="76" y="76"/>
                  </a:lnTo>
                  <a:lnTo>
                    <a:pt x="76" y="50"/>
                  </a:lnTo>
                  <a:lnTo>
                    <a:pt x="51" y="50"/>
                  </a:lnTo>
                  <a:lnTo>
                    <a:pt x="51" y="25"/>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560" name="Freeform 392"/>
            <p:cNvSpPr>
              <a:spLocks/>
            </p:cNvSpPr>
            <p:nvPr/>
          </p:nvSpPr>
          <p:spPr bwMode="auto">
            <a:xfrm>
              <a:off x="2295" y="1197"/>
              <a:ext cx="67" cy="44"/>
            </a:xfrm>
            <a:custGeom>
              <a:avLst/>
              <a:gdLst/>
              <a:ahLst/>
              <a:cxnLst>
                <a:cxn ang="0">
                  <a:pos x="271" y="173"/>
                </a:cxn>
                <a:cxn ang="0">
                  <a:pos x="271" y="148"/>
                </a:cxn>
                <a:cxn ang="0">
                  <a:pos x="247" y="148"/>
                </a:cxn>
                <a:cxn ang="0">
                  <a:pos x="247" y="123"/>
                </a:cxn>
                <a:cxn ang="0">
                  <a:pos x="222" y="123"/>
                </a:cxn>
                <a:cxn ang="0">
                  <a:pos x="196" y="123"/>
                </a:cxn>
                <a:cxn ang="0">
                  <a:pos x="172" y="99"/>
                </a:cxn>
                <a:cxn ang="0">
                  <a:pos x="172" y="74"/>
                </a:cxn>
                <a:cxn ang="0">
                  <a:pos x="147" y="74"/>
                </a:cxn>
                <a:cxn ang="0">
                  <a:pos x="123" y="49"/>
                </a:cxn>
                <a:cxn ang="0">
                  <a:pos x="98" y="49"/>
                </a:cxn>
                <a:cxn ang="0">
                  <a:pos x="98" y="25"/>
                </a:cxn>
                <a:cxn ang="0">
                  <a:pos x="74" y="25"/>
                </a:cxn>
                <a:cxn ang="0">
                  <a:pos x="49" y="25"/>
                </a:cxn>
                <a:cxn ang="0">
                  <a:pos x="24" y="0"/>
                </a:cxn>
                <a:cxn ang="0">
                  <a:pos x="0" y="0"/>
                </a:cxn>
              </a:cxnLst>
              <a:rect l="0" t="0" r="r" b="b"/>
              <a:pathLst>
                <a:path w="271" h="173">
                  <a:moveTo>
                    <a:pt x="271" y="173"/>
                  </a:moveTo>
                  <a:lnTo>
                    <a:pt x="271" y="148"/>
                  </a:lnTo>
                  <a:lnTo>
                    <a:pt x="247" y="148"/>
                  </a:lnTo>
                  <a:lnTo>
                    <a:pt x="247" y="123"/>
                  </a:lnTo>
                  <a:lnTo>
                    <a:pt x="222" y="123"/>
                  </a:lnTo>
                  <a:lnTo>
                    <a:pt x="196" y="123"/>
                  </a:lnTo>
                  <a:lnTo>
                    <a:pt x="172" y="99"/>
                  </a:lnTo>
                  <a:lnTo>
                    <a:pt x="172" y="74"/>
                  </a:lnTo>
                  <a:lnTo>
                    <a:pt x="147" y="74"/>
                  </a:lnTo>
                  <a:lnTo>
                    <a:pt x="123" y="49"/>
                  </a:lnTo>
                  <a:lnTo>
                    <a:pt x="98" y="49"/>
                  </a:lnTo>
                  <a:lnTo>
                    <a:pt x="98" y="25"/>
                  </a:lnTo>
                  <a:lnTo>
                    <a:pt x="74" y="25"/>
                  </a:lnTo>
                  <a:lnTo>
                    <a:pt x="49"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61" name="Freeform 393"/>
            <p:cNvSpPr>
              <a:spLocks/>
            </p:cNvSpPr>
            <p:nvPr/>
          </p:nvSpPr>
          <p:spPr bwMode="auto">
            <a:xfrm>
              <a:off x="2449" y="1204"/>
              <a:ext cx="62" cy="24"/>
            </a:xfrm>
            <a:custGeom>
              <a:avLst/>
              <a:gdLst/>
              <a:ahLst/>
              <a:cxnLst>
                <a:cxn ang="0">
                  <a:pos x="247" y="98"/>
                </a:cxn>
                <a:cxn ang="0">
                  <a:pos x="222" y="74"/>
                </a:cxn>
                <a:cxn ang="0">
                  <a:pos x="198" y="74"/>
                </a:cxn>
                <a:cxn ang="0">
                  <a:pos x="173" y="74"/>
                </a:cxn>
                <a:cxn ang="0">
                  <a:pos x="149" y="74"/>
                </a:cxn>
                <a:cxn ang="0">
                  <a:pos x="124" y="49"/>
                </a:cxn>
                <a:cxn ang="0">
                  <a:pos x="124" y="24"/>
                </a:cxn>
                <a:cxn ang="0">
                  <a:pos x="99" y="24"/>
                </a:cxn>
                <a:cxn ang="0">
                  <a:pos x="75" y="24"/>
                </a:cxn>
                <a:cxn ang="0">
                  <a:pos x="49" y="0"/>
                </a:cxn>
                <a:cxn ang="0">
                  <a:pos x="25" y="0"/>
                </a:cxn>
                <a:cxn ang="0">
                  <a:pos x="0" y="0"/>
                </a:cxn>
              </a:cxnLst>
              <a:rect l="0" t="0" r="r" b="b"/>
              <a:pathLst>
                <a:path w="247" h="98">
                  <a:moveTo>
                    <a:pt x="247" y="98"/>
                  </a:moveTo>
                  <a:lnTo>
                    <a:pt x="222" y="74"/>
                  </a:lnTo>
                  <a:lnTo>
                    <a:pt x="198" y="74"/>
                  </a:lnTo>
                  <a:lnTo>
                    <a:pt x="173" y="74"/>
                  </a:lnTo>
                  <a:lnTo>
                    <a:pt x="149" y="74"/>
                  </a:lnTo>
                  <a:lnTo>
                    <a:pt x="124" y="49"/>
                  </a:lnTo>
                  <a:lnTo>
                    <a:pt x="124" y="24"/>
                  </a:lnTo>
                  <a:lnTo>
                    <a:pt x="99" y="24"/>
                  </a:lnTo>
                  <a:lnTo>
                    <a:pt x="75" y="24"/>
                  </a:ln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62" name="Freeform 394"/>
            <p:cNvSpPr>
              <a:spLocks/>
            </p:cNvSpPr>
            <p:nvPr/>
          </p:nvSpPr>
          <p:spPr bwMode="auto">
            <a:xfrm>
              <a:off x="2103" y="1210"/>
              <a:ext cx="31" cy="12"/>
            </a:xfrm>
            <a:custGeom>
              <a:avLst/>
              <a:gdLst/>
              <a:ahLst/>
              <a:cxnLst>
                <a:cxn ang="0">
                  <a:pos x="0" y="50"/>
                </a:cxn>
                <a:cxn ang="0">
                  <a:pos x="0" y="25"/>
                </a:cxn>
                <a:cxn ang="0">
                  <a:pos x="25" y="25"/>
                </a:cxn>
                <a:cxn ang="0">
                  <a:pos x="49" y="25"/>
                </a:cxn>
                <a:cxn ang="0">
                  <a:pos x="75" y="0"/>
                </a:cxn>
                <a:cxn ang="0">
                  <a:pos x="99" y="0"/>
                </a:cxn>
                <a:cxn ang="0">
                  <a:pos x="124" y="0"/>
                </a:cxn>
              </a:cxnLst>
              <a:rect l="0" t="0" r="r" b="b"/>
              <a:pathLst>
                <a:path w="124" h="50">
                  <a:moveTo>
                    <a:pt x="0" y="50"/>
                  </a:moveTo>
                  <a:lnTo>
                    <a:pt x="0" y="25"/>
                  </a:lnTo>
                  <a:lnTo>
                    <a:pt x="25" y="25"/>
                  </a:lnTo>
                  <a:lnTo>
                    <a:pt x="49" y="25"/>
                  </a:lnTo>
                  <a:lnTo>
                    <a:pt x="75" y="0"/>
                  </a:lnTo>
                  <a:lnTo>
                    <a:pt x="99" y="0"/>
                  </a:lnTo>
                  <a:lnTo>
                    <a:pt x="124" y="0"/>
                  </a:lnTo>
                </a:path>
              </a:pathLst>
            </a:custGeom>
            <a:noFill/>
            <a:ln w="3175">
              <a:solidFill>
                <a:srgbClr val="1DB2FB"/>
              </a:solidFill>
              <a:prstDash val="solid"/>
              <a:round/>
              <a:headEnd/>
              <a:tailEnd/>
            </a:ln>
          </p:spPr>
          <p:txBody>
            <a:bodyPr/>
            <a:lstStyle/>
            <a:p>
              <a:endParaRPr lang="en-US" dirty="0"/>
            </a:p>
          </p:txBody>
        </p:sp>
        <p:sp>
          <p:nvSpPr>
            <p:cNvPr id="647563" name="Freeform 395"/>
            <p:cNvSpPr>
              <a:spLocks/>
            </p:cNvSpPr>
            <p:nvPr/>
          </p:nvSpPr>
          <p:spPr bwMode="auto">
            <a:xfrm>
              <a:off x="2134" y="1210"/>
              <a:ext cx="6" cy="6"/>
            </a:xfrm>
            <a:custGeom>
              <a:avLst/>
              <a:gdLst/>
              <a:ahLst/>
              <a:cxnLst>
                <a:cxn ang="0">
                  <a:pos x="25" y="25"/>
                </a:cxn>
                <a:cxn ang="0">
                  <a:pos x="0" y="25"/>
                </a:cxn>
                <a:cxn ang="0">
                  <a:pos x="0" y="0"/>
                </a:cxn>
              </a:cxnLst>
              <a:rect l="0" t="0" r="r" b="b"/>
              <a:pathLst>
                <a:path w="25" h="25">
                  <a:moveTo>
                    <a:pt x="25" y="25"/>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564" name="Line 396"/>
            <p:cNvSpPr>
              <a:spLocks noChangeShapeType="1"/>
            </p:cNvSpPr>
            <p:nvPr/>
          </p:nvSpPr>
          <p:spPr bwMode="auto">
            <a:xfrm flipH="1">
              <a:off x="2443" y="1204"/>
              <a:ext cx="6" cy="1"/>
            </a:xfrm>
            <a:prstGeom prst="line">
              <a:avLst/>
            </a:prstGeom>
            <a:noFill/>
            <a:ln w="3175">
              <a:solidFill>
                <a:srgbClr val="1DB2FB"/>
              </a:solidFill>
              <a:round/>
              <a:headEnd/>
              <a:tailEnd/>
            </a:ln>
          </p:spPr>
          <p:txBody>
            <a:bodyPr/>
            <a:lstStyle/>
            <a:p>
              <a:endParaRPr lang="en-US" dirty="0"/>
            </a:p>
          </p:txBody>
        </p:sp>
        <p:sp>
          <p:nvSpPr>
            <p:cNvPr id="647565" name="Line 397"/>
            <p:cNvSpPr>
              <a:spLocks noChangeShapeType="1"/>
            </p:cNvSpPr>
            <p:nvPr/>
          </p:nvSpPr>
          <p:spPr bwMode="auto">
            <a:xfrm flipH="1" flipV="1">
              <a:off x="2437" y="1197"/>
              <a:ext cx="6" cy="7"/>
            </a:xfrm>
            <a:prstGeom prst="line">
              <a:avLst/>
            </a:prstGeom>
            <a:noFill/>
            <a:ln w="3175">
              <a:solidFill>
                <a:srgbClr val="1DB2FB"/>
              </a:solidFill>
              <a:round/>
              <a:headEnd/>
              <a:tailEnd/>
            </a:ln>
          </p:spPr>
          <p:txBody>
            <a:bodyPr/>
            <a:lstStyle/>
            <a:p>
              <a:endParaRPr lang="en-US" dirty="0"/>
            </a:p>
          </p:txBody>
        </p:sp>
        <p:sp>
          <p:nvSpPr>
            <p:cNvPr id="647566" name="Freeform 398"/>
            <p:cNvSpPr>
              <a:spLocks/>
            </p:cNvSpPr>
            <p:nvPr/>
          </p:nvSpPr>
          <p:spPr bwMode="auto">
            <a:xfrm>
              <a:off x="2276" y="1191"/>
              <a:ext cx="19" cy="6"/>
            </a:xfrm>
            <a:custGeom>
              <a:avLst/>
              <a:gdLst/>
              <a:ahLst/>
              <a:cxnLst>
                <a:cxn ang="0">
                  <a:pos x="75" y="24"/>
                </a:cxn>
                <a:cxn ang="0">
                  <a:pos x="49" y="24"/>
                </a:cxn>
                <a:cxn ang="0">
                  <a:pos x="25" y="0"/>
                </a:cxn>
                <a:cxn ang="0">
                  <a:pos x="0" y="0"/>
                </a:cxn>
              </a:cxnLst>
              <a:rect l="0" t="0" r="r" b="b"/>
              <a:pathLst>
                <a:path w="75" h="24">
                  <a:moveTo>
                    <a:pt x="75" y="24"/>
                  </a:moveTo>
                  <a:lnTo>
                    <a:pt x="49"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67" name="Freeform 399"/>
            <p:cNvSpPr>
              <a:spLocks/>
            </p:cNvSpPr>
            <p:nvPr/>
          </p:nvSpPr>
          <p:spPr bwMode="auto">
            <a:xfrm>
              <a:off x="2406" y="1173"/>
              <a:ext cx="31" cy="24"/>
            </a:xfrm>
            <a:custGeom>
              <a:avLst/>
              <a:gdLst/>
              <a:ahLst/>
              <a:cxnLst>
                <a:cxn ang="0">
                  <a:pos x="124" y="99"/>
                </a:cxn>
                <a:cxn ang="0">
                  <a:pos x="99" y="75"/>
                </a:cxn>
                <a:cxn ang="0">
                  <a:pos x="75" y="75"/>
                </a:cxn>
                <a:cxn ang="0">
                  <a:pos x="75" y="50"/>
                </a:cxn>
                <a:cxn ang="0">
                  <a:pos x="50" y="50"/>
                </a:cxn>
                <a:cxn ang="0">
                  <a:pos x="50" y="25"/>
                </a:cxn>
                <a:cxn ang="0">
                  <a:pos x="26" y="25"/>
                </a:cxn>
                <a:cxn ang="0">
                  <a:pos x="26" y="0"/>
                </a:cxn>
                <a:cxn ang="0">
                  <a:pos x="0" y="0"/>
                </a:cxn>
              </a:cxnLst>
              <a:rect l="0" t="0" r="r" b="b"/>
              <a:pathLst>
                <a:path w="124" h="99">
                  <a:moveTo>
                    <a:pt x="124" y="99"/>
                  </a:moveTo>
                  <a:lnTo>
                    <a:pt x="99" y="75"/>
                  </a:lnTo>
                  <a:lnTo>
                    <a:pt x="75" y="75"/>
                  </a:lnTo>
                  <a:lnTo>
                    <a:pt x="75" y="50"/>
                  </a:lnTo>
                  <a:lnTo>
                    <a:pt x="50" y="50"/>
                  </a:lnTo>
                  <a:lnTo>
                    <a:pt x="50" y="25"/>
                  </a:lnTo>
                  <a:lnTo>
                    <a:pt x="26" y="25"/>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568" name="Freeform 400"/>
            <p:cNvSpPr>
              <a:spLocks/>
            </p:cNvSpPr>
            <p:nvPr/>
          </p:nvSpPr>
          <p:spPr bwMode="auto">
            <a:xfrm>
              <a:off x="2251" y="1179"/>
              <a:ext cx="25" cy="12"/>
            </a:xfrm>
            <a:custGeom>
              <a:avLst/>
              <a:gdLst/>
              <a:ahLst/>
              <a:cxnLst>
                <a:cxn ang="0">
                  <a:pos x="98" y="50"/>
                </a:cxn>
                <a:cxn ang="0">
                  <a:pos x="74" y="50"/>
                </a:cxn>
                <a:cxn ang="0">
                  <a:pos x="74" y="25"/>
                </a:cxn>
                <a:cxn ang="0">
                  <a:pos x="49" y="25"/>
                </a:cxn>
                <a:cxn ang="0">
                  <a:pos x="24" y="25"/>
                </a:cxn>
                <a:cxn ang="0">
                  <a:pos x="0" y="25"/>
                </a:cxn>
                <a:cxn ang="0">
                  <a:pos x="0" y="0"/>
                </a:cxn>
              </a:cxnLst>
              <a:rect l="0" t="0" r="r" b="b"/>
              <a:pathLst>
                <a:path w="98" h="50">
                  <a:moveTo>
                    <a:pt x="98" y="50"/>
                  </a:moveTo>
                  <a:lnTo>
                    <a:pt x="74" y="50"/>
                  </a:lnTo>
                  <a:lnTo>
                    <a:pt x="74" y="25"/>
                  </a:lnTo>
                  <a:lnTo>
                    <a:pt x="49" y="25"/>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569" name="Freeform 401"/>
            <p:cNvSpPr>
              <a:spLocks/>
            </p:cNvSpPr>
            <p:nvPr/>
          </p:nvSpPr>
          <p:spPr bwMode="auto">
            <a:xfrm>
              <a:off x="2233" y="1173"/>
              <a:ext cx="18" cy="6"/>
            </a:xfrm>
            <a:custGeom>
              <a:avLst/>
              <a:gdLst/>
              <a:ahLst/>
              <a:cxnLst>
                <a:cxn ang="0">
                  <a:pos x="76" y="25"/>
                </a:cxn>
                <a:cxn ang="0">
                  <a:pos x="51" y="25"/>
                </a:cxn>
                <a:cxn ang="0">
                  <a:pos x="26" y="25"/>
                </a:cxn>
                <a:cxn ang="0">
                  <a:pos x="26" y="0"/>
                </a:cxn>
                <a:cxn ang="0">
                  <a:pos x="0" y="0"/>
                </a:cxn>
              </a:cxnLst>
              <a:rect l="0" t="0" r="r" b="b"/>
              <a:pathLst>
                <a:path w="76" h="25">
                  <a:moveTo>
                    <a:pt x="76" y="25"/>
                  </a:moveTo>
                  <a:lnTo>
                    <a:pt x="51" y="25"/>
                  </a:lnTo>
                  <a:lnTo>
                    <a:pt x="26" y="25"/>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570" name="Line 402"/>
            <p:cNvSpPr>
              <a:spLocks noChangeShapeType="1"/>
            </p:cNvSpPr>
            <p:nvPr/>
          </p:nvSpPr>
          <p:spPr bwMode="auto">
            <a:xfrm flipV="1">
              <a:off x="2406" y="1167"/>
              <a:ext cx="1" cy="6"/>
            </a:xfrm>
            <a:prstGeom prst="line">
              <a:avLst/>
            </a:prstGeom>
            <a:noFill/>
            <a:ln w="3175">
              <a:solidFill>
                <a:srgbClr val="1DB2FB"/>
              </a:solidFill>
              <a:round/>
              <a:headEnd/>
              <a:tailEnd/>
            </a:ln>
          </p:spPr>
          <p:txBody>
            <a:bodyPr/>
            <a:lstStyle/>
            <a:p>
              <a:endParaRPr lang="en-US" dirty="0"/>
            </a:p>
          </p:txBody>
        </p:sp>
        <p:sp>
          <p:nvSpPr>
            <p:cNvPr id="647571" name="Freeform 403"/>
            <p:cNvSpPr>
              <a:spLocks/>
            </p:cNvSpPr>
            <p:nvPr/>
          </p:nvSpPr>
          <p:spPr bwMode="auto">
            <a:xfrm>
              <a:off x="2146" y="1136"/>
              <a:ext cx="87" cy="37"/>
            </a:xfrm>
            <a:custGeom>
              <a:avLst/>
              <a:gdLst/>
              <a:ahLst/>
              <a:cxnLst>
                <a:cxn ang="0">
                  <a:pos x="345" y="148"/>
                </a:cxn>
                <a:cxn ang="0">
                  <a:pos x="345" y="123"/>
                </a:cxn>
                <a:cxn ang="0">
                  <a:pos x="321" y="123"/>
                </a:cxn>
                <a:cxn ang="0">
                  <a:pos x="296" y="99"/>
                </a:cxn>
                <a:cxn ang="0">
                  <a:pos x="271" y="74"/>
                </a:cxn>
                <a:cxn ang="0">
                  <a:pos x="271" y="50"/>
                </a:cxn>
                <a:cxn ang="0">
                  <a:pos x="247" y="50"/>
                </a:cxn>
                <a:cxn ang="0">
                  <a:pos x="247" y="25"/>
                </a:cxn>
                <a:cxn ang="0">
                  <a:pos x="222" y="25"/>
                </a:cxn>
                <a:cxn ang="0">
                  <a:pos x="198" y="0"/>
                </a:cxn>
                <a:cxn ang="0">
                  <a:pos x="173" y="0"/>
                </a:cxn>
                <a:cxn ang="0">
                  <a:pos x="149" y="0"/>
                </a:cxn>
                <a:cxn ang="0">
                  <a:pos x="124" y="0"/>
                </a:cxn>
                <a:cxn ang="0">
                  <a:pos x="98" y="0"/>
                </a:cxn>
                <a:cxn ang="0">
                  <a:pos x="74" y="25"/>
                </a:cxn>
                <a:cxn ang="0">
                  <a:pos x="25" y="50"/>
                </a:cxn>
                <a:cxn ang="0">
                  <a:pos x="0" y="50"/>
                </a:cxn>
                <a:cxn ang="0">
                  <a:pos x="0" y="74"/>
                </a:cxn>
              </a:cxnLst>
              <a:rect l="0" t="0" r="r" b="b"/>
              <a:pathLst>
                <a:path w="345" h="148">
                  <a:moveTo>
                    <a:pt x="345" y="148"/>
                  </a:moveTo>
                  <a:lnTo>
                    <a:pt x="345" y="123"/>
                  </a:lnTo>
                  <a:lnTo>
                    <a:pt x="321" y="123"/>
                  </a:lnTo>
                  <a:lnTo>
                    <a:pt x="296" y="99"/>
                  </a:lnTo>
                  <a:lnTo>
                    <a:pt x="271" y="74"/>
                  </a:lnTo>
                  <a:lnTo>
                    <a:pt x="271" y="50"/>
                  </a:lnTo>
                  <a:lnTo>
                    <a:pt x="247" y="50"/>
                  </a:lnTo>
                  <a:lnTo>
                    <a:pt x="247" y="25"/>
                  </a:lnTo>
                  <a:lnTo>
                    <a:pt x="222" y="25"/>
                  </a:lnTo>
                  <a:lnTo>
                    <a:pt x="198" y="0"/>
                  </a:lnTo>
                  <a:lnTo>
                    <a:pt x="173" y="0"/>
                  </a:lnTo>
                  <a:lnTo>
                    <a:pt x="149" y="0"/>
                  </a:lnTo>
                  <a:lnTo>
                    <a:pt x="124" y="0"/>
                  </a:lnTo>
                  <a:lnTo>
                    <a:pt x="98" y="0"/>
                  </a:lnTo>
                  <a:lnTo>
                    <a:pt x="74" y="25"/>
                  </a:lnTo>
                  <a:lnTo>
                    <a:pt x="25" y="50"/>
                  </a:lnTo>
                  <a:lnTo>
                    <a:pt x="0" y="50"/>
                  </a:lnTo>
                  <a:lnTo>
                    <a:pt x="0" y="74"/>
                  </a:lnTo>
                </a:path>
              </a:pathLst>
            </a:custGeom>
            <a:noFill/>
            <a:ln w="3175">
              <a:solidFill>
                <a:srgbClr val="1DB2FB"/>
              </a:solidFill>
              <a:prstDash val="solid"/>
              <a:round/>
              <a:headEnd/>
              <a:tailEnd/>
            </a:ln>
          </p:spPr>
          <p:txBody>
            <a:bodyPr/>
            <a:lstStyle/>
            <a:p>
              <a:endParaRPr lang="en-US" dirty="0"/>
            </a:p>
          </p:txBody>
        </p:sp>
        <p:sp>
          <p:nvSpPr>
            <p:cNvPr id="647572" name="Freeform 404"/>
            <p:cNvSpPr>
              <a:spLocks/>
            </p:cNvSpPr>
            <p:nvPr/>
          </p:nvSpPr>
          <p:spPr bwMode="auto">
            <a:xfrm>
              <a:off x="2387" y="1080"/>
              <a:ext cx="19" cy="87"/>
            </a:xfrm>
            <a:custGeom>
              <a:avLst/>
              <a:gdLst/>
              <a:ahLst/>
              <a:cxnLst>
                <a:cxn ang="0">
                  <a:pos x="74" y="345"/>
                </a:cxn>
                <a:cxn ang="0">
                  <a:pos x="74" y="321"/>
                </a:cxn>
                <a:cxn ang="0">
                  <a:pos x="74" y="296"/>
                </a:cxn>
                <a:cxn ang="0">
                  <a:pos x="74" y="272"/>
                </a:cxn>
                <a:cxn ang="0">
                  <a:pos x="74" y="247"/>
                </a:cxn>
                <a:cxn ang="0">
                  <a:pos x="50" y="247"/>
                </a:cxn>
                <a:cxn ang="0">
                  <a:pos x="50" y="222"/>
                </a:cxn>
                <a:cxn ang="0">
                  <a:pos x="25" y="222"/>
                </a:cxn>
                <a:cxn ang="0">
                  <a:pos x="25" y="198"/>
                </a:cxn>
                <a:cxn ang="0">
                  <a:pos x="25" y="148"/>
                </a:cxn>
                <a:cxn ang="0">
                  <a:pos x="25" y="123"/>
                </a:cxn>
                <a:cxn ang="0">
                  <a:pos x="25" y="99"/>
                </a:cxn>
                <a:cxn ang="0">
                  <a:pos x="25" y="74"/>
                </a:cxn>
                <a:cxn ang="0">
                  <a:pos x="25" y="49"/>
                </a:cxn>
                <a:cxn ang="0">
                  <a:pos x="25" y="25"/>
                </a:cxn>
                <a:cxn ang="0">
                  <a:pos x="25" y="0"/>
                </a:cxn>
                <a:cxn ang="0">
                  <a:pos x="0" y="0"/>
                </a:cxn>
              </a:cxnLst>
              <a:rect l="0" t="0" r="r" b="b"/>
              <a:pathLst>
                <a:path w="74" h="345">
                  <a:moveTo>
                    <a:pt x="74" y="345"/>
                  </a:moveTo>
                  <a:lnTo>
                    <a:pt x="74" y="321"/>
                  </a:lnTo>
                  <a:lnTo>
                    <a:pt x="74" y="296"/>
                  </a:lnTo>
                  <a:lnTo>
                    <a:pt x="74" y="272"/>
                  </a:lnTo>
                  <a:lnTo>
                    <a:pt x="74" y="247"/>
                  </a:lnTo>
                  <a:lnTo>
                    <a:pt x="50" y="247"/>
                  </a:lnTo>
                  <a:lnTo>
                    <a:pt x="50" y="222"/>
                  </a:lnTo>
                  <a:lnTo>
                    <a:pt x="25" y="222"/>
                  </a:lnTo>
                  <a:lnTo>
                    <a:pt x="25" y="198"/>
                  </a:lnTo>
                  <a:lnTo>
                    <a:pt x="25" y="148"/>
                  </a:lnTo>
                  <a:lnTo>
                    <a:pt x="25" y="123"/>
                  </a:lnTo>
                  <a:lnTo>
                    <a:pt x="25" y="99"/>
                  </a:lnTo>
                  <a:lnTo>
                    <a:pt x="25" y="74"/>
                  </a:lnTo>
                  <a:lnTo>
                    <a:pt x="25" y="49"/>
                  </a:ln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573" name="Freeform 405"/>
            <p:cNvSpPr>
              <a:spLocks/>
            </p:cNvSpPr>
            <p:nvPr/>
          </p:nvSpPr>
          <p:spPr bwMode="auto">
            <a:xfrm>
              <a:off x="2122" y="1154"/>
              <a:ext cx="24" cy="7"/>
            </a:xfrm>
            <a:custGeom>
              <a:avLst/>
              <a:gdLst/>
              <a:ahLst/>
              <a:cxnLst>
                <a:cxn ang="0">
                  <a:pos x="0" y="25"/>
                </a:cxn>
                <a:cxn ang="0">
                  <a:pos x="24" y="25"/>
                </a:cxn>
                <a:cxn ang="0">
                  <a:pos x="49" y="0"/>
                </a:cxn>
                <a:cxn ang="0">
                  <a:pos x="74" y="0"/>
                </a:cxn>
                <a:cxn ang="0">
                  <a:pos x="98" y="0"/>
                </a:cxn>
              </a:cxnLst>
              <a:rect l="0" t="0" r="r" b="b"/>
              <a:pathLst>
                <a:path w="98" h="25">
                  <a:moveTo>
                    <a:pt x="0" y="25"/>
                  </a:moveTo>
                  <a:lnTo>
                    <a:pt x="24" y="25"/>
                  </a:lnTo>
                  <a:lnTo>
                    <a:pt x="49" y="0"/>
                  </a:lnTo>
                  <a:lnTo>
                    <a:pt x="74" y="0"/>
                  </a:lnTo>
                  <a:lnTo>
                    <a:pt x="98" y="0"/>
                  </a:lnTo>
                </a:path>
              </a:pathLst>
            </a:custGeom>
            <a:noFill/>
            <a:ln w="3175">
              <a:solidFill>
                <a:srgbClr val="1DB2FB"/>
              </a:solidFill>
              <a:prstDash val="solid"/>
              <a:round/>
              <a:headEnd/>
              <a:tailEnd/>
            </a:ln>
          </p:spPr>
          <p:txBody>
            <a:bodyPr/>
            <a:lstStyle/>
            <a:p>
              <a:endParaRPr lang="en-US" dirty="0"/>
            </a:p>
          </p:txBody>
        </p:sp>
        <p:sp>
          <p:nvSpPr>
            <p:cNvPr id="647574" name="Freeform 406"/>
            <p:cNvSpPr>
              <a:spLocks/>
            </p:cNvSpPr>
            <p:nvPr/>
          </p:nvSpPr>
          <p:spPr bwMode="auto">
            <a:xfrm>
              <a:off x="2251" y="994"/>
              <a:ext cx="136" cy="86"/>
            </a:xfrm>
            <a:custGeom>
              <a:avLst/>
              <a:gdLst/>
              <a:ahLst/>
              <a:cxnLst>
                <a:cxn ang="0">
                  <a:pos x="542" y="346"/>
                </a:cxn>
                <a:cxn ang="0">
                  <a:pos x="542" y="322"/>
                </a:cxn>
                <a:cxn ang="0">
                  <a:pos x="518" y="322"/>
                </a:cxn>
                <a:cxn ang="0">
                  <a:pos x="493" y="297"/>
                </a:cxn>
                <a:cxn ang="0">
                  <a:pos x="469" y="272"/>
                </a:cxn>
                <a:cxn ang="0">
                  <a:pos x="444" y="272"/>
                </a:cxn>
                <a:cxn ang="0">
                  <a:pos x="444" y="247"/>
                </a:cxn>
                <a:cxn ang="0">
                  <a:pos x="444" y="222"/>
                </a:cxn>
                <a:cxn ang="0">
                  <a:pos x="420" y="222"/>
                </a:cxn>
                <a:cxn ang="0">
                  <a:pos x="420" y="198"/>
                </a:cxn>
                <a:cxn ang="0">
                  <a:pos x="395" y="198"/>
                </a:cxn>
                <a:cxn ang="0">
                  <a:pos x="369" y="173"/>
                </a:cxn>
                <a:cxn ang="0">
                  <a:pos x="369" y="149"/>
                </a:cxn>
                <a:cxn ang="0">
                  <a:pos x="345" y="173"/>
                </a:cxn>
                <a:cxn ang="0">
                  <a:pos x="320" y="173"/>
                </a:cxn>
                <a:cxn ang="0">
                  <a:pos x="296" y="173"/>
                </a:cxn>
                <a:cxn ang="0">
                  <a:pos x="296" y="149"/>
                </a:cxn>
                <a:cxn ang="0">
                  <a:pos x="271" y="149"/>
                </a:cxn>
                <a:cxn ang="0">
                  <a:pos x="247" y="149"/>
                </a:cxn>
                <a:cxn ang="0">
                  <a:pos x="222" y="149"/>
                </a:cxn>
                <a:cxn ang="0">
                  <a:pos x="197" y="149"/>
                </a:cxn>
                <a:cxn ang="0">
                  <a:pos x="197" y="124"/>
                </a:cxn>
                <a:cxn ang="0">
                  <a:pos x="173" y="124"/>
                </a:cxn>
                <a:cxn ang="0">
                  <a:pos x="147" y="124"/>
                </a:cxn>
                <a:cxn ang="0">
                  <a:pos x="147" y="99"/>
                </a:cxn>
                <a:cxn ang="0">
                  <a:pos x="123" y="99"/>
                </a:cxn>
                <a:cxn ang="0">
                  <a:pos x="98" y="99"/>
                </a:cxn>
                <a:cxn ang="0">
                  <a:pos x="98" y="75"/>
                </a:cxn>
                <a:cxn ang="0">
                  <a:pos x="74" y="75"/>
                </a:cxn>
                <a:cxn ang="0">
                  <a:pos x="74" y="50"/>
                </a:cxn>
                <a:cxn ang="0">
                  <a:pos x="74" y="26"/>
                </a:cxn>
                <a:cxn ang="0">
                  <a:pos x="49" y="26"/>
                </a:cxn>
                <a:cxn ang="0">
                  <a:pos x="49" y="0"/>
                </a:cxn>
                <a:cxn ang="0">
                  <a:pos x="24" y="0"/>
                </a:cxn>
                <a:cxn ang="0">
                  <a:pos x="0" y="0"/>
                </a:cxn>
              </a:cxnLst>
              <a:rect l="0" t="0" r="r" b="b"/>
              <a:pathLst>
                <a:path w="542" h="346">
                  <a:moveTo>
                    <a:pt x="542" y="346"/>
                  </a:moveTo>
                  <a:lnTo>
                    <a:pt x="542" y="322"/>
                  </a:lnTo>
                  <a:lnTo>
                    <a:pt x="518" y="322"/>
                  </a:lnTo>
                  <a:lnTo>
                    <a:pt x="493" y="297"/>
                  </a:lnTo>
                  <a:lnTo>
                    <a:pt x="469" y="272"/>
                  </a:lnTo>
                  <a:lnTo>
                    <a:pt x="444" y="272"/>
                  </a:lnTo>
                  <a:lnTo>
                    <a:pt x="444" y="247"/>
                  </a:lnTo>
                  <a:lnTo>
                    <a:pt x="444" y="222"/>
                  </a:lnTo>
                  <a:lnTo>
                    <a:pt x="420" y="222"/>
                  </a:lnTo>
                  <a:lnTo>
                    <a:pt x="420" y="198"/>
                  </a:lnTo>
                  <a:lnTo>
                    <a:pt x="395" y="198"/>
                  </a:lnTo>
                  <a:lnTo>
                    <a:pt x="369" y="173"/>
                  </a:lnTo>
                  <a:lnTo>
                    <a:pt x="369" y="149"/>
                  </a:lnTo>
                  <a:lnTo>
                    <a:pt x="345" y="173"/>
                  </a:lnTo>
                  <a:lnTo>
                    <a:pt x="320" y="173"/>
                  </a:lnTo>
                  <a:lnTo>
                    <a:pt x="296" y="173"/>
                  </a:lnTo>
                  <a:lnTo>
                    <a:pt x="296" y="149"/>
                  </a:lnTo>
                  <a:lnTo>
                    <a:pt x="271" y="149"/>
                  </a:lnTo>
                  <a:lnTo>
                    <a:pt x="247" y="149"/>
                  </a:lnTo>
                  <a:lnTo>
                    <a:pt x="222" y="149"/>
                  </a:lnTo>
                  <a:lnTo>
                    <a:pt x="197" y="149"/>
                  </a:lnTo>
                  <a:lnTo>
                    <a:pt x="197" y="124"/>
                  </a:lnTo>
                  <a:lnTo>
                    <a:pt x="173" y="124"/>
                  </a:lnTo>
                  <a:lnTo>
                    <a:pt x="147" y="124"/>
                  </a:lnTo>
                  <a:lnTo>
                    <a:pt x="147" y="99"/>
                  </a:lnTo>
                  <a:lnTo>
                    <a:pt x="123" y="99"/>
                  </a:lnTo>
                  <a:lnTo>
                    <a:pt x="98" y="99"/>
                  </a:lnTo>
                  <a:lnTo>
                    <a:pt x="98" y="75"/>
                  </a:lnTo>
                  <a:lnTo>
                    <a:pt x="74" y="75"/>
                  </a:lnTo>
                  <a:lnTo>
                    <a:pt x="74" y="50"/>
                  </a:lnTo>
                  <a:lnTo>
                    <a:pt x="74" y="26"/>
                  </a:lnTo>
                  <a:lnTo>
                    <a:pt x="49" y="26"/>
                  </a:ln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75" name="Freeform 407"/>
            <p:cNvSpPr>
              <a:spLocks/>
            </p:cNvSpPr>
            <p:nvPr/>
          </p:nvSpPr>
          <p:spPr bwMode="auto">
            <a:xfrm>
              <a:off x="2906" y="1896"/>
              <a:ext cx="12" cy="18"/>
            </a:xfrm>
            <a:custGeom>
              <a:avLst/>
              <a:gdLst/>
              <a:ahLst/>
              <a:cxnLst>
                <a:cxn ang="0">
                  <a:pos x="0" y="0"/>
                </a:cxn>
                <a:cxn ang="0">
                  <a:pos x="25" y="0"/>
                </a:cxn>
                <a:cxn ang="0">
                  <a:pos x="25" y="25"/>
                </a:cxn>
                <a:cxn ang="0">
                  <a:pos x="50" y="25"/>
                </a:cxn>
                <a:cxn ang="0">
                  <a:pos x="50" y="49"/>
                </a:cxn>
                <a:cxn ang="0">
                  <a:pos x="50" y="75"/>
                </a:cxn>
                <a:cxn ang="0">
                  <a:pos x="25" y="75"/>
                </a:cxn>
                <a:cxn ang="0">
                  <a:pos x="0" y="75"/>
                </a:cxn>
                <a:cxn ang="0">
                  <a:pos x="0" y="49"/>
                </a:cxn>
                <a:cxn ang="0">
                  <a:pos x="0" y="25"/>
                </a:cxn>
                <a:cxn ang="0">
                  <a:pos x="0" y="0"/>
                </a:cxn>
              </a:cxnLst>
              <a:rect l="0" t="0" r="r" b="b"/>
              <a:pathLst>
                <a:path w="50" h="75">
                  <a:moveTo>
                    <a:pt x="0" y="0"/>
                  </a:moveTo>
                  <a:lnTo>
                    <a:pt x="25" y="0"/>
                  </a:lnTo>
                  <a:lnTo>
                    <a:pt x="25" y="25"/>
                  </a:lnTo>
                  <a:lnTo>
                    <a:pt x="50" y="25"/>
                  </a:lnTo>
                  <a:lnTo>
                    <a:pt x="50" y="49"/>
                  </a:lnTo>
                  <a:lnTo>
                    <a:pt x="50" y="75"/>
                  </a:lnTo>
                  <a:lnTo>
                    <a:pt x="25" y="75"/>
                  </a:lnTo>
                  <a:lnTo>
                    <a:pt x="0" y="75"/>
                  </a:lnTo>
                  <a:lnTo>
                    <a:pt x="0" y="49"/>
                  </a:lnTo>
                  <a:lnTo>
                    <a:pt x="0" y="25"/>
                  </a:lnTo>
                  <a:lnTo>
                    <a:pt x="0" y="0"/>
                  </a:lnTo>
                  <a:close/>
                </a:path>
              </a:pathLst>
            </a:custGeom>
            <a:solidFill>
              <a:srgbClr val="84C5D7"/>
            </a:solidFill>
            <a:ln w="9525">
              <a:solidFill>
                <a:schemeClr val="accent2"/>
              </a:solidFill>
              <a:round/>
              <a:headEnd/>
              <a:tailEnd/>
            </a:ln>
          </p:spPr>
          <p:txBody>
            <a:bodyPr/>
            <a:lstStyle/>
            <a:p>
              <a:endParaRPr lang="en-US" dirty="0"/>
            </a:p>
          </p:txBody>
        </p:sp>
      </p:grpSp>
      <p:sp>
        <p:nvSpPr>
          <p:cNvPr id="647576" name="Freeform 408"/>
          <p:cNvSpPr>
            <a:spLocks/>
          </p:cNvSpPr>
          <p:nvPr/>
        </p:nvSpPr>
        <p:spPr bwMode="auto">
          <a:xfrm>
            <a:off x="5260975" y="2778125"/>
            <a:ext cx="9525" cy="69850"/>
          </a:xfrm>
          <a:custGeom>
            <a:avLst/>
            <a:gdLst/>
            <a:ahLst/>
            <a:cxnLst>
              <a:cxn ang="0">
                <a:pos x="25" y="75"/>
              </a:cxn>
              <a:cxn ang="0">
                <a:pos x="25" y="173"/>
              </a:cxn>
              <a:cxn ang="0">
                <a:pos x="25" y="198"/>
              </a:cxn>
              <a:cxn ang="0">
                <a:pos x="0" y="198"/>
              </a:cxn>
              <a:cxn ang="0">
                <a:pos x="0" y="99"/>
              </a:cxn>
              <a:cxn ang="0">
                <a:pos x="0" y="24"/>
              </a:cxn>
              <a:cxn ang="0">
                <a:pos x="25" y="24"/>
              </a:cxn>
              <a:cxn ang="0">
                <a:pos x="25" y="0"/>
              </a:cxn>
              <a:cxn ang="0">
                <a:pos x="25" y="24"/>
              </a:cxn>
              <a:cxn ang="0">
                <a:pos x="25" y="50"/>
              </a:cxn>
              <a:cxn ang="0">
                <a:pos x="25" y="75"/>
              </a:cxn>
            </a:cxnLst>
            <a:rect l="0" t="0" r="r" b="b"/>
            <a:pathLst>
              <a:path w="25" h="198">
                <a:moveTo>
                  <a:pt x="25" y="75"/>
                </a:moveTo>
                <a:lnTo>
                  <a:pt x="25" y="173"/>
                </a:lnTo>
                <a:lnTo>
                  <a:pt x="25" y="198"/>
                </a:lnTo>
                <a:lnTo>
                  <a:pt x="0" y="198"/>
                </a:lnTo>
                <a:lnTo>
                  <a:pt x="0" y="99"/>
                </a:lnTo>
                <a:lnTo>
                  <a:pt x="0" y="24"/>
                </a:lnTo>
                <a:lnTo>
                  <a:pt x="25" y="24"/>
                </a:lnTo>
                <a:lnTo>
                  <a:pt x="25" y="0"/>
                </a:lnTo>
                <a:lnTo>
                  <a:pt x="25" y="24"/>
                </a:lnTo>
                <a:lnTo>
                  <a:pt x="25" y="50"/>
                </a:lnTo>
                <a:lnTo>
                  <a:pt x="25" y="75"/>
                </a:lnTo>
                <a:close/>
              </a:path>
            </a:pathLst>
          </a:custGeom>
          <a:solidFill>
            <a:srgbClr val="84C5D7"/>
          </a:solidFill>
          <a:ln w="9525">
            <a:solidFill>
              <a:schemeClr val="accent2"/>
            </a:solidFill>
            <a:round/>
            <a:headEnd/>
            <a:tailEnd/>
          </a:ln>
        </p:spPr>
        <p:txBody>
          <a:bodyPr/>
          <a:lstStyle/>
          <a:p>
            <a:endParaRPr lang="en-US" dirty="0"/>
          </a:p>
        </p:txBody>
      </p:sp>
      <p:grpSp>
        <p:nvGrpSpPr>
          <p:cNvPr id="9" name="Group 409"/>
          <p:cNvGrpSpPr>
            <a:grpSpLocks/>
          </p:cNvGrpSpPr>
          <p:nvPr/>
        </p:nvGrpSpPr>
        <p:grpSpPr bwMode="auto">
          <a:xfrm>
            <a:off x="6430963" y="4395788"/>
            <a:ext cx="1927225" cy="1236662"/>
            <a:chOff x="3844" y="2840"/>
            <a:chExt cx="1229" cy="853"/>
          </a:xfrm>
        </p:grpSpPr>
        <p:sp>
          <p:nvSpPr>
            <p:cNvPr id="647578" name="Freeform 410"/>
            <p:cNvSpPr>
              <a:spLocks/>
            </p:cNvSpPr>
            <p:nvPr/>
          </p:nvSpPr>
          <p:spPr bwMode="auto">
            <a:xfrm>
              <a:off x="4462" y="2927"/>
              <a:ext cx="6" cy="6"/>
            </a:xfrm>
            <a:custGeom>
              <a:avLst/>
              <a:gdLst/>
              <a:ahLst/>
              <a:cxnLst>
                <a:cxn ang="0">
                  <a:pos x="0" y="25"/>
                </a:cxn>
                <a:cxn ang="0">
                  <a:pos x="25" y="0"/>
                </a:cxn>
                <a:cxn ang="0">
                  <a:pos x="25" y="25"/>
                </a:cxn>
                <a:cxn ang="0">
                  <a:pos x="0" y="25"/>
                </a:cxn>
              </a:cxnLst>
              <a:rect l="0" t="0" r="r" b="b"/>
              <a:pathLst>
                <a:path w="25" h="25">
                  <a:moveTo>
                    <a:pt x="0" y="25"/>
                  </a:moveTo>
                  <a:lnTo>
                    <a:pt x="25" y="0"/>
                  </a:lnTo>
                  <a:lnTo>
                    <a:pt x="25" y="25"/>
                  </a:lnTo>
                  <a:lnTo>
                    <a:pt x="0" y="25"/>
                  </a:lnTo>
                  <a:close/>
                </a:path>
              </a:pathLst>
            </a:custGeom>
            <a:noFill/>
            <a:ln w="3175">
              <a:solidFill>
                <a:srgbClr val="1DB2FB"/>
              </a:solidFill>
              <a:prstDash val="solid"/>
              <a:round/>
              <a:headEnd/>
              <a:tailEnd/>
            </a:ln>
          </p:spPr>
          <p:txBody>
            <a:bodyPr/>
            <a:lstStyle/>
            <a:p>
              <a:endParaRPr lang="en-US" dirty="0"/>
            </a:p>
          </p:txBody>
        </p:sp>
        <p:sp>
          <p:nvSpPr>
            <p:cNvPr id="647579" name="Freeform 411"/>
            <p:cNvSpPr>
              <a:spLocks/>
            </p:cNvSpPr>
            <p:nvPr/>
          </p:nvSpPr>
          <p:spPr bwMode="auto">
            <a:xfrm>
              <a:off x="4987" y="3625"/>
              <a:ext cx="86" cy="68"/>
            </a:xfrm>
            <a:custGeom>
              <a:avLst/>
              <a:gdLst/>
              <a:ahLst/>
              <a:cxnLst>
                <a:cxn ang="0">
                  <a:pos x="0" y="123"/>
                </a:cxn>
                <a:cxn ang="0">
                  <a:pos x="0" y="147"/>
                </a:cxn>
                <a:cxn ang="0">
                  <a:pos x="0" y="172"/>
                </a:cxn>
                <a:cxn ang="0">
                  <a:pos x="24" y="172"/>
                </a:cxn>
                <a:cxn ang="0">
                  <a:pos x="24" y="196"/>
                </a:cxn>
                <a:cxn ang="0">
                  <a:pos x="24" y="221"/>
                </a:cxn>
                <a:cxn ang="0">
                  <a:pos x="49" y="221"/>
                </a:cxn>
                <a:cxn ang="0">
                  <a:pos x="49" y="246"/>
                </a:cxn>
                <a:cxn ang="0">
                  <a:pos x="75" y="246"/>
                </a:cxn>
                <a:cxn ang="0">
                  <a:pos x="99" y="271"/>
                </a:cxn>
                <a:cxn ang="0">
                  <a:pos x="124" y="271"/>
                </a:cxn>
                <a:cxn ang="0">
                  <a:pos x="148" y="271"/>
                </a:cxn>
                <a:cxn ang="0">
                  <a:pos x="173" y="271"/>
                </a:cxn>
                <a:cxn ang="0">
                  <a:pos x="173" y="246"/>
                </a:cxn>
                <a:cxn ang="0">
                  <a:pos x="197" y="246"/>
                </a:cxn>
                <a:cxn ang="0">
                  <a:pos x="197" y="221"/>
                </a:cxn>
                <a:cxn ang="0">
                  <a:pos x="197" y="196"/>
                </a:cxn>
                <a:cxn ang="0">
                  <a:pos x="222" y="172"/>
                </a:cxn>
                <a:cxn ang="0">
                  <a:pos x="222" y="147"/>
                </a:cxn>
                <a:cxn ang="0">
                  <a:pos x="247" y="147"/>
                </a:cxn>
                <a:cxn ang="0">
                  <a:pos x="247" y="123"/>
                </a:cxn>
                <a:cxn ang="0">
                  <a:pos x="247" y="98"/>
                </a:cxn>
                <a:cxn ang="0">
                  <a:pos x="271" y="49"/>
                </a:cxn>
                <a:cxn ang="0">
                  <a:pos x="271" y="24"/>
                </a:cxn>
                <a:cxn ang="0">
                  <a:pos x="271" y="0"/>
                </a:cxn>
                <a:cxn ang="0">
                  <a:pos x="297" y="0"/>
                </a:cxn>
                <a:cxn ang="0">
                  <a:pos x="321" y="0"/>
                </a:cxn>
                <a:cxn ang="0">
                  <a:pos x="346" y="0"/>
                </a:cxn>
              </a:cxnLst>
              <a:rect l="0" t="0" r="r" b="b"/>
              <a:pathLst>
                <a:path w="346" h="271">
                  <a:moveTo>
                    <a:pt x="0" y="123"/>
                  </a:moveTo>
                  <a:lnTo>
                    <a:pt x="0" y="147"/>
                  </a:lnTo>
                  <a:lnTo>
                    <a:pt x="0" y="172"/>
                  </a:lnTo>
                  <a:lnTo>
                    <a:pt x="24" y="172"/>
                  </a:lnTo>
                  <a:lnTo>
                    <a:pt x="24" y="196"/>
                  </a:lnTo>
                  <a:lnTo>
                    <a:pt x="24" y="221"/>
                  </a:lnTo>
                  <a:lnTo>
                    <a:pt x="49" y="221"/>
                  </a:lnTo>
                  <a:lnTo>
                    <a:pt x="49" y="246"/>
                  </a:lnTo>
                  <a:lnTo>
                    <a:pt x="75" y="246"/>
                  </a:lnTo>
                  <a:lnTo>
                    <a:pt x="99" y="271"/>
                  </a:lnTo>
                  <a:lnTo>
                    <a:pt x="124" y="271"/>
                  </a:lnTo>
                  <a:lnTo>
                    <a:pt x="148" y="271"/>
                  </a:lnTo>
                  <a:lnTo>
                    <a:pt x="173" y="271"/>
                  </a:lnTo>
                  <a:lnTo>
                    <a:pt x="173" y="246"/>
                  </a:lnTo>
                  <a:lnTo>
                    <a:pt x="197" y="246"/>
                  </a:lnTo>
                  <a:lnTo>
                    <a:pt x="197" y="221"/>
                  </a:lnTo>
                  <a:lnTo>
                    <a:pt x="197" y="196"/>
                  </a:lnTo>
                  <a:lnTo>
                    <a:pt x="222" y="172"/>
                  </a:lnTo>
                  <a:lnTo>
                    <a:pt x="222" y="147"/>
                  </a:lnTo>
                  <a:lnTo>
                    <a:pt x="247" y="147"/>
                  </a:lnTo>
                  <a:lnTo>
                    <a:pt x="247" y="123"/>
                  </a:lnTo>
                  <a:lnTo>
                    <a:pt x="247" y="98"/>
                  </a:lnTo>
                  <a:lnTo>
                    <a:pt x="271" y="49"/>
                  </a:lnTo>
                  <a:lnTo>
                    <a:pt x="271" y="24"/>
                  </a:lnTo>
                  <a:lnTo>
                    <a:pt x="271" y="0"/>
                  </a:lnTo>
                  <a:lnTo>
                    <a:pt x="297" y="0"/>
                  </a:lnTo>
                  <a:lnTo>
                    <a:pt x="321" y="0"/>
                  </a:lnTo>
                  <a:lnTo>
                    <a:pt x="346" y="0"/>
                  </a:lnTo>
                </a:path>
              </a:pathLst>
            </a:custGeom>
            <a:noFill/>
            <a:ln w="3175">
              <a:solidFill>
                <a:srgbClr val="1DB2FB"/>
              </a:solidFill>
              <a:prstDash val="solid"/>
              <a:round/>
              <a:headEnd/>
              <a:tailEnd/>
            </a:ln>
          </p:spPr>
          <p:txBody>
            <a:bodyPr/>
            <a:lstStyle/>
            <a:p>
              <a:endParaRPr lang="en-US" dirty="0"/>
            </a:p>
          </p:txBody>
        </p:sp>
        <p:sp>
          <p:nvSpPr>
            <p:cNvPr id="647580" name="Freeform 412"/>
            <p:cNvSpPr>
              <a:spLocks/>
            </p:cNvSpPr>
            <p:nvPr/>
          </p:nvSpPr>
          <p:spPr bwMode="auto">
            <a:xfrm>
              <a:off x="4981" y="3631"/>
              <a:ext cx="6" cy="25"/>
            </a:xfrm>
            <a:custGeom>
              <a:avLst/>
              <a:gdLst/>
              <a:ahLst/>
              <a:cxnLst>
                <a:cxn ang="0">
                  <a:pos x="25" y="99"/>
                </a:cxn>
                <a:cxn ang="0">
                  <a:pos x="25" y="74"/>
                </a:cxn>
                <a:cxn ang="0">
                  <a:pos x="0" y="49"/>
                </a:cxn>
                <a:cxn ang="0">
                  <a:pos x="0" y="25"/>
                </a:cxn>
                <a:cxn ang="0">
                  <a:pos x="0" y="0"/>
                </a:cxn>
              </a:cxnLst>
              <a:rect l="0" t="0" r="r" b="b"/>
              <a:pathLst>
                <a:path w="25" h="99">
                  <a:moveTo>
                    <a:pt x="25" y="99"/>
                  </a:moveTo>
                  <a:lnTo>
                    <a:pt x="25" y="74"/>
                  </a:ln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581" name="Freeform 413"/>
            <p:cNvSpPr>
              <a:spLocks/>
            </p:cNvSpPr>
            <p:nvPr/>
          </p:nvSpPr>
          <p:spPr bwMode="auto">
            <a:xfrm>
              <a:off x="4962" y="3613"/>
              <a:ext cx="19" cy="18"/>
            </a:xfrm>
            <a:custGeom>
              <a:avLst/>
              <a:gdLst/>
              <a:ahLst/>
              <a:cxnLst>
                <a:cxn ang="0">
                  <a:pos x="74" y="75"/>
                </a:cxn>
                <a:cxn ang="0">
                  <a:pos x="50" y="75"/>
                </a:cxn>
                <a:cxn ang="0">
                  <a:pos x="50" y="51"/>
                </a:cxn>
                <a:cxn ang="0">
                  <a:pos x="24" y="51"/>
                </a:cxn>
                <a:cxn ang="0">
                  <a:pos x="24" y="25"/>
                </a:cxn>
                <a:cxn ang="0">
                  <a:pos x="0" y="0"/>
                </a:cxn>
              </a:cxnLst>
              <a:rect l="0" t="0" r="r" b="b"/>
              <a:pathLst>
                <a:path w="74" h="75">
                  <a:moveTo>
                    <a:pt x="74" y="75"/>
                  </a:moveTo>
                  <a:lnTo>
                    <a:pt x="50" y="75"/>
                  </a:lnTo>
                  <a:lnTo>
                    <a:pt x="50" y="51"/>
                  </a:lnTo>
                  <a:lnTo>
                    <a:pt x="24" y="51"/>
                  </a:lnTo>
                  <a:lnTo>
                    <a:pt x="24" y="25"/>
                  </a:lnTo>
                  <a:lnTo>
                    <a:pt x="0" y="0"/>
                  </a:lnTo>
                </a:path>
              </a:pathLst>
            </a:custGeom>
            <a:noFill/>
            <a:ln w="3175">
              <a:solidFill>
                <a:srgbClr val="1DB2FB"/>
              </a:solidFill>
              <a:prstDash val="solid"/>
              <a:round/>
              <a:headEnd/>
              <a:tailEnd/>
            </a:ln>
          </p:spPr>
          <p:txBody>
            <a:bodyPr/>
            <a:lstStyle/>
            <a:p>
              <a:endParaRPr lang="en-US" dirty="0"/>
            </a:p>
          </p:txBody>
        </p:sp>
        <p:sp>
          <p:nvSpPr>
            <p:cNvPr id="647582" name="Freeform 414"/>
            <p:cNvSpPr>
              <a:spLocks/>
            </p:cNvSpPr>
            <p:nvPr/>
          </p:nvSpPr>
          <p:spPr bwMode="auto">
            <a:xfrm>
              <a:off x="4944" y="3607"/>
              <a:ext cx="18" cy="6"/>
            </a:xfrm>
            <a:custGeom>
              <a:avLst/>
              <a:gdLst/>
              <a:ahLst/>
              <a:cxnLst>
                <a:cxn ang="0">
                  <a:pos x="75" y="24"/>
                </a:cxn>
                <a:cxn ang="0">
                  <a:pos x="50" y="24"/>
                </a:cxn>
                <a:cxn ang="0">
                  <a:pos x="24" y="24"/>
                </a:cxn>
                <a:cxn ang="0">
                  <a:pos x="0" y="0"/>
                </a:cxn>
              </a:cxnLst>
              <a:rect l="0" t="0" r="r" b="b"/>
              <a:pathLst>
                <a:path w="75" h="24">
                  <a:moveTo>
                    <a:pt x="75" y="24"/>
                  </a:moveTo>
                  <a:lnTo>
                    <a:pt x="50" y="24"/>
                  </a:lnTo>
                  <a:lnTo>
                    <a:pt x="24" y="24"/>
                  </a:lnTo>
                  <a:lnTo>
                    <a:pt x="0" y="0"/>
                  </a:lnTo>
                </a:path>
              </a:pathLst>
            </a:custGeom>
            <a:noFill/>
            <a:ln w="3175">
              <a:solidFill>
                <a:srgbClr val="1DB2FB"/>
              </a:solidFill>
              <a:prstDash val="solid"/>
              <a:round/>
              <a:headEnd/>
              <a:tailEnd/>
            </a:ln>
          </p:spPr>
          <p:txBody>
            <a:bodyPr/>
            <a:lstStyle/>
            <a:p>
              <a:endParaRPr lang="en-US" dirty="0"/>
            </a:p>
          </p:txBody>
        </p:sp>
        <p:sp>
          <p:nvSpPr>
            <p:cNvPr id="647583" name="Freeform 415"/>
            <p:cNvSpPr>
              <a:spLocks/>
            </p:cNvSpPr>
            <p:nvPr/>
          </p:nvSpPr>
          <p:spPr bwMode="auto">
            <a:xfrm>
              <a:off x="4579" y="3551"/>
              <a:ext cx="136" cy="62"/>
            </a:xfrm>
            <a:custGeom>
              <a:avLst/>
              <a:gdLst/>
              <a:ahLst/>
              <a:cxnLst>
                <a:cxn ang="0">
                  <a:pos x="0" y="222"/>
                </a:cxn>
                <a:cxn ang="0">
                  <a:pos x="25" y="222"/>
                </a:cxn>
                <a:cxn ang="0">
                  <a:pos x="49" y="222"/>
                </a:cxn>
                <a:cxn ang="0">
                  <a:pos x="74" y="222"/>
                </a:cxn>
                <a:cxn ang="0">
                  <a:pos x="99" y="222"/>
                </a:cxn>
                <a:cxn ang="0">
                  <a:pos x="124" y="222"/>
                </a:cxn>
                <a:cxn ang="0">
                  <a:pos x="149" y="222"/>
                </a:cxn>
                <a:cxn ang="0">
                  <a:pos x="173" y="246"/>
                </a:cxn>
                <a:cxn ang="0">
                  <a:pos x="173" y="222"/>
                </a:cxn>
                <a:cxn ang="0">
                  <a:pos x="198" y="222"/>
                </a:cxn>
                <a:cxn ang="0">
                  <a:pos x="222" y="222"/>
                </a:cxn>
                <a:cxn ang="0">
                  <a:pos x="247" y="222"/>
                </a:cxn>
                <a:cxn ang="0">
                  <a:pos x="247" y="197"/>
                </a:cxn>
                <a:cxn ang="0">
                  <a:pos x="271" y="197"/>
                </a:cxn>
                <a:cxn ang="0">
                  <a:pos x="296" y="197"/>
                </a:cxn>
                <a:cxn ang="0">
                  <a:pos x="296" y="173"/>
                </a:cxn>
                <a:cxn ang="0">
                  <a:pos x="322" y="148"/>
                </a:cxn>
                <a:cxn ang="0">
                  <a:pos x="346" y="148"/>
                </a:cxn>
                <a:cxn ang="0">
                  <a:pos x="371" y="124"/>
                </a:cxn>
                <a:cxn ang="0">
                  <a:pos x="395" y="124"/>
                </a:cxn>
                <a:cxn ang="0">
                  <a:pos x="395" y="148"/>
                </a:cxn>
                <a:cxn ang="0">
                  <a:pos x="395" y="124"/>
                </a:cxn>
                <a:cxn ang="0">
                  <a:pos x="420" y="124"/>
                </a:cxn>
                <a:cxn ang="0">
                  <a:pos x="444" y="124"/>
                </a:cxn>
                <a:cxn ang="0">
                  <a:pos x="444" y="99"/>
                </a:cxn>
                <a:cxn ang="0">
                  <a:pos x="469" y="99"/>
                </a:cxn>
                <a:cxn ang="0">
                  <a:pos x="495" y="74"/>
                </a:cxn>
                <a:cxn ang="0">
                  <a:pos x="545" y="50"/>
                </a:cxn>
                <a:cxn ang="0">
                  <a:pos x="545" y="0"/>
                </a:cxn>
              </a:cxnLst>
              <a:rect l="0" t="0" r="r" b="b"/>
              <a:pathLst>
                <a:path w="545" h="246">
                  <a:moveTo>
                    <a:pt x="0" y="222"/>
                  </a:moveTo>
                  <a:lnTo>
                    <a:pt x="25" y="222"/>
                  </a:lnTo>
                  <a:lnTo>
                    <a:pt x="49" y="222"/>
                  </a:lnTo>
                  <a:lnTo>
                    <a:pt x="74" y="222"/>
                  </a:lnTo>
                  <a:lnTo>
                    <a:pt x="99" y="222"/>
                  </a:lnTo>
                  <a:lnTo>
                    <a:pt x="124" y="222"/>
                  </a:lnTo>
                  <a:lnTo>
                    <a:pt x="149" y="222"/>
                  </a:lnTo>
                  <a:lnTo>
                    <a:pt x="173" y="246"/>
                  </a:lnTo>
                  <a:lnTo>
                    <a:pt x="173" y="222"/>
                  </a:lnTo>
                  <a:lnTo>
                    <a:pt x="198" y="222"/>
                  </a:lnTo>
                  <a:lnTo>
                    <a:pt x="222" y="222"/>
                  </a:lnTo>
                  <a:lnTo>
                    <a:pt x="247" y="222"/>
                  </a:lnTo>
                  <a:lnTo>
                    <a:pt x="247" y="197"/>
                  </a:lnTo>
                  <a:lnTo>
                    <a:pt x="271" y="197"/>
                  </a:lnTo>
                  <a:lnTo>
                    <a:pt x="296" y="197"/>
                  </a:lnTo>
                  <a:lnTo>
                    <a:pt x="296" y="173"/>
                  </a:lnTo>
                  <a:lnTo>
                    <a:pt x="322" y="148"/>
                  </a:lnTo>
                  <a:lnTo>
                    <a:pt x="346" y="148"/>
                  </a:lnTo>
                  <a:lnTo>
                    <a:pt x="371" y="124"/>
                  </a:lnTo>
                  <a:lnTo>
                    <a:pt x="395" y="124"/>
                  </a:lnTo>
                  <a:lnTo>
                    <a:pt x="395" y="148"/>
                  </a:lnTo>
                  <a:lnTo>
                    <a:pt x="395" y="124"/>
                  </a:lnTo>
                  <a:lnTo>
                    <a:pt x="420" y="124"/>
                  </a:lnTo>
                  <a:lnTo>
                    <a:pt x="444" y="124"/>
                  </a:lnTo>
                  <a:lnTo>
                    <a:pt x="444" y="99"/>
                  </a:lnTo>
                  <a:lnTo>
                    <a:pt x="469" y="99"/>
                  </a:lnTo>
                  <a:lnTo>
                    <a:pt x="495" y="74"/>
                  </a:lnTo>
                  <a:lnTo>
                    <a:pt x="545" y="50"/>
                  </a:lnTo>
                  <a:lnTo>
                    <a:pt x="545" y="0"/>
                  </a:lnTo>
                </a:path>
              </a:pathLst>
            </a:custGeom>
            <a:noFill/>
            <a:ln w="3175">
              <a:solidFill>
                <a:srgbClr val="1DB2FB"/>
              </a:solidFill>
              <a:prstDash val="solid"/>
              <a:round/>
              <a:headEnd/>
              <a:tailEnd/>
            </a:ln>
          </p:spPr>
          <p:txBody>
            <a:bodyPr/>
            <a:lstStyle/>
            <a:p>
              <a:endParaRPr lang="en-US" dirty="0"/>
            </a:p>
          </p:txBody>
        </p:sp>
        <p:sp>
          <p:nvSpPr>
            <p:cNvPr id="647584" name="Freeform 416"/>
            <p:cNvSpPr>
              <a:spLocks/>
            </p:cNvSpPr>
            <p:nvPr/>
          </p:nvSpPr>
          <p:spPr bwMode="auto">
            <a:xfrm>
              <a:off x="4931" y="3594"/>
              <a:ext cx="13" cy="13"/>
            </a:xfrm>
            <a:custGeom>
              <a:avLst/>
              <a:gdLst/>
              <a:ahLst/>
              <a:cxnLst>
                <a:cxn ang="0">
                  <a:pos x="49" y="49"/>
                </a:cxn>
                <a:cxn ang="0">
                  <a:pos x="24" y="49"/>
                </a:cxn>
                <a:cxn ang="0">
                  <a:pos x="24" y="24"/>
                </a:cxn>
                <a:cxn ang="0">
                  <a:pos x="0" y="0"/>
                </a:cxn>
              </a:cxnLst>
              <a:rect l="0" t="0" r="r" b="b"/>
              <a:pathLst>
                <a:path w="49" h="49">
                  <a:moveTo>
                    <a:pt x="49" y="49"/>
                  </a:moveTo>
                  <a:lnTo>
                    <a:pt x="24" y="49"/>
                  </a:lnTo>
                  <a:lnTo>
                    <a:pt x="24" y="24"/>
                  </a:lnTo>
                  <a:lnTo>
                    <a:pt x="0" y="0"/>
                  </a:lnTo>
                </a:path>
              </a:pathLst>
            </a:custGeom>
            <a:noFill/>
            <a:ln w="3175">
              <a:solidFill>
                <a:srgbClr val="1DB2FB"/>
              </a:solidFill>
              <a:prstDash val="solid"/>
              <a:round/>
              <a:headEnd/>
              <a:tailEnd/>
            </a:ln>
          </p:spPr>
          <p:txBody>
            <a:bodyPr/>
            <a:lstStyle/>
            <a:p>
              <a:endParaRPr lang="en-US" dirty="0"/>
            </a:p>
          </p:txBody>
        </p:sp>
        <p:sp>
          <p:nvSpPr>
            <p:cNvPr id="647585" name="Line 417"/>
            <p:cNvSpPr>
              <a:spLocks noChangeShapeType="1"/>
            </p:cNvSpPr>
            <p:nvPr/>
          </p:nvSpPr>
          <p:spPr bwMode="auto">
            <a:xfrm flipV="1">
              <a:off x="4579" y="3600"/>
              <a:ext cx="1" cy="7"/>
            </a:xfrm>
            <a:prstGeom prst="line">
              <a:avLst/>
            </a:prstGeom>
            <a:noFill/>
            <a:ln w="3175">
              <a:solidFill>
                <a:srgbClr val="1DB2FB"/>
              </a:solidFill>
              <a:round/>
              <a:headEnd/>
              <a:tailEnd/>
            </a:ln>
          </p:spPr>
          <p:txBody>
            <a:bodyPr/>
            <a:lstStyle/>
            <a:p>
              <a:endParaRPr lang="en-US" dirty="0"/>
            </a:p>
          </p:txBody>
        </p:sp>
        <p:sp>
          <p:nvSpPr>
            <p:cNvPr id="647586" name="Freeform 418"/>
            <p:cNvSpPr>
              <a:spLocks/>
            </p:cNvSpPr>
            <p:nvPr/>
          </p:nvSpPr>
          <p:spPr bwMode="auto">
            <a:xfrm>
              <a:off x="4567" y="3594"/>
              <a:ext cx="12" cy="6"/>
            </a:xfrm>
            <a:custGeom>
              <a:avLst/>
              <a:gdLst/>
              <a:ahLst/>
              <a:cxnLst>
                <a:cxn ang="0">
                  <a:pos x="49" y="24"/>
                </a:cxn>
                <a:cxn ang="0">
                  <a:pos x="25" y="0"/>
                </a:cxn>
                <a:cxn ang="0">
                  <a:pos x="0" y="24"/>
                </a:cxn>
              </a:cxnLst>
              <a:rect l="0" t="0" r="r" b="b"/>
              <a:pathLst>
                <a:path w="49" h="24">
                  <a:moveTo>
                    <a:pt x="49" y="24"/>
                  </a:moveTo>
                  <a:lnTo>
                    <a:pt x="25" y="0"/>
                  </a:lnTo>
                  <a:lnTo>
                    <a:pt x="0" y="24"/>
                  </a:lnTo>
                </a:path>
              </a:pathLst>
            </a:custGeom>
            <a:noFill/>
            <a:ln w="3175">
              <a:solidFill>
                <a:srgbClr val="1DB2FB"/>
              </a:solidFill>
              <a:prstDash val="solid"/>
              <a:round/>
              <a:headEnd/>
              <a:tailEnd/>
            </a:ln>
          </p:spPr>
          <p:txBody>
            <a:bodyPr/>
            <a:lstStyle/>
            <a:p>
              <a:endParaRPr lang="en-US" dirty="0"/>
            </a:p>
          </p:txBody>
        </p:sp>
        <p:sp>
          <p:nvSpPr>
            <p:cNvPr id="647587" name="Freeform 419"/>
            <p:cNvSpPr>
              <a:spLocks/>
            </p:cNvSpPr>
            <p:nvPr/>
          </p:nvSpPr>
          <p:spPr bwMode="auto">
            <a:xfrm>
              <a:off x="4548" y="3576"/>
              <a:ext cx="19" cy="24"/>
            </a:xfrm>
            <a:custGeom>
              <a:avLst/>
              <a:gdLst/>
              <a:ahLst/>
              <a:cxnLst>
                <a:cxn ang="0">
                  <a:pos x="74" y="98"/>
                </a:cxn>
                <a:cxn ang="0">
                  <a:pos x="49" y="74"/>
                </a:cxn>
                <a:cxn ang="0">
                  <a:pos x="25" y="49"/>
                </a:cxn>
                <a:cxn ang="0">
                  <a:pos x="25" y="25"/>
                </a:cxn>
                <a:cxn ang="0">
                  <a:pos x="0" y="25"/>
                </a:cxn>
                <a:cxn ang="0">
                  <a:pos x="0" y="0"/>
                </a:cxn>
              </a:cxnLst>
              <a:rect l="0" t="0" r="r" b="b"/>
              <a:pathLst>
                <a:path w="74" h="98">
                  <a:moveTo>
                    <a:pt x="74" y="98"/>
                  </a:moveTo>
                  <a:lnTo>
                    <a:pt x="49" y="74"/>
                  </a:lnTo>
                  <a:lnTo>
                    <a:pt x="25" y="49"/>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588" name="Freeform 420"/>
            <p:cNvSpPr>
              <a:spLocks/>
            </p:cNvSpPr>
            <p:nvPr/>
          </p:nvSpPr>
          <p:spPr bwMode="auto">
            <a:xfrm>
              <a:off x="4919" y="3594"/>
              <a:ext cx="12" cy="1"/>
            </a:xfrm>
            <a:custGeom>
              <a:avLst/>
              <a:gdLst/>
              <a:ahLst/>
              <a:cxnLst>
                <a:cxn ang="0">
                  <a:pos x="49" y="0"/>
                </a:cxn>
                <a:cxn ang="0">
                  <a:pos x="24" y="0"/>
                </a:cxn>
                <a:cxn ang="0">
                  <a:pos x="0" y="0"/>
                </a:cxn>
              </a:cxnLst>
              <a:rect l="0" t="0" r="r" b="b"/>
              <a:pathLst>
                <a:path w="49">
                  <a:moveTo>
                    <a:pt x="49" y="0"/>
                  </a:move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89" name="Freeform 421"/>
            <p:cNvSpPr>
              <a:spLocks/>
            </p:cNvSpPr>
            <p:nvPr/>
          </p:nvSpPr>
          <p:spPr bwMode="auto">
            <a:xfrm>
              <a:off x="4900" y="3563"/>
              <a:ext cx="19" cy="31"/>
            </a:xfrm>
            <a:custGeom>
              <a:avLst/>
              <a:gdLst/>
              <a:ahLst/>
              <a:cxnLst>
                <a:cxn ang="0">
                  <a:pos x="74" y="123"/>
                </a:cxn>
                <a:cxn ang="0">
                  <a:pos x="49" y="123"/>
                </a:cxn>
                <a:cxn ang="0">
                  <a:pos x="49" y="98"/>
                </a:cxn>
                <a:cxn ang="0">
                  <a:pos x="49" y="74"/>
                </a:cxn>
                <a:cxn ang="0">
                  <a:pos x="24" y="74"/>
                </a:cxn>
                <a:cxn ang="0">
                  <a:pos x="49" y="49"/>
                </a:cxn>
                <a:cxn ang="0">
                  <a:pos x="49" y="24"/>
                </a:cxn>
                <a:cxn ang="0">
                  <a:pos x="24" y="24"/>
                </a:cxn>
                <a:cxn ang="0">
                  <a:pos x="0" y="0"/>
                </a:cxn>
              </a:cxnLst>
              <a:rect l="0" t="0" r="r" b="b"/>
              <a:pathLst>
                <a:path w="74" h="123">
                  <a:moveTo>
                    <a:pt x="74" y="123"/>
                  </a:moveTo>
                  <a:lnTo>
                    <a:pt x="49" y="123"/>
                  </a:lnTo>
                  <a:lnTo>
                    <a:pt x="49" y="98"/>
                  </a:lnTo>
                  <a:lnTo>
                    <a:pt x="49" y="74"/>
                  </a:lnTo>
                  <a:lnTo>
                    <a:pt x="24" y="74"/>
                  </a:lnTo>
                  <a:lnTo>
                    <a:pt x="49" y="49"/>
                  </a:lnTo>
                  <a:lnTo>
                    <a:pt x="49" y="24"/>
                  </a:lnTo>
                  <a:lnTo>
                    <a:pt x="24" y="24"/>
                  </a:lnTo>
                  <a:lnTo>
                    <a:pt x="0" y="0"/>
                  </a:lnTo>
                </a:path>
              </a:pathLst>
            </a:custGeom>
            <a:noFill/>
            <a:ln w="3175">
              <a:solidFill>
                <a:srgbClr val="1DB2FB"/>
              </a:solidFill>
              <a:prstDash val="solid"/>
              <a:round/>
              <a:headEnd/>
              <a:tailEnd/>
            </a:ln>
          </p:spPr>
          <p:txBody>
            <a:bodyPr/>
            <a:lstStyle/>
            <a:p>
              <a:endParaRPr lang="en-US" dirty="0"/>
            </a:p>
          </p:txBody>
        </p:sp>
        <p:sp>
          <p:nvSpPr>
            <p:cNvPr id="647590" name="Freeform 422"/>
            <p:cNvSpPr>
              <a:spLocks/>
            </p:cNvSpPr>
            <p:nvPr/>
          </p:nvSpPr>
          <p:spPr bwMode="auto">
            <a:xfrm>
              <a:off x="4530" y="3563"/>
              <a:ext cx="18" cy="13"/>
            </a:xfrm>
            <a:custGeom>
              <a:avLst/>
              <a:gdLst/>
              <a:ahLst/>
              <a:cxnLst>
                <a:cxn ang="0">
                  <a:pos x="74" y="49"/>
                </a:cxn>
                <a:cxn ang="0">
                  <a:pos x="50" y="49"/>
                </a:cxn>
                <a:cxn ang="0">
                  <a:pos x="50" y="24"/>
                </a:cxn>
                <a:cxn ang="0">
                  <a:pos x="24" y="24"/>
                </a:cxn>
                <a:cxn ang="0">
                  <a:pos x="24" y="0"/>
                </a:cxn>
                <a:cxn ang="0">
                  <a:pos x="0" y="0"/>
                </a:cxn>
              </a:cxnLst>
              <a:rect l="0" t="0" r="r" b="b"/>
              <a:pathLst>
                <a:path w="74" h="49">
                  <a:moveTo>
                    <a:pt x="74" y="49"/>
                  </a:moveTo>
                  <a:lnTo>
                    <a:pt x="50" y="49"/>
                  </a:lnTo>
                  <a:lnTo>
                    <a:pt x="50" y="24"/>
                  </a:lnTo>
                  <a:lnTo>
                    <a:pt x="24" y="24"/>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91" name="Freeform 423"/>
            <p:cNvSpPr>
              <a:spLocks/>
            </p:cNvSpPr>
            <p:nvPr/>
          </p:nvSpPr>
          <p:spPr bwMode="auto">
            <a:xfrm>
              <a:off x="4481" y="3539"/>
              <a:ext cx="49" cy="24"/>
            </a:xfrm>
            <a:custGeom>
              <a:avLst/>
              <a:gdLst/>
              <a:ahLst/>
              <a:cxnLst>
                <a:cxn ang="0">
                  <a:pos x="198" y="100"/>
                </a:cxn>
                <a:cxn ang="0">
                  <a:pos x="173" y="100"/>
                </a:cxn>
                <a:cxn ang="0">
                  <a:pos x="173" y="74"/>
                </a:cxn>
                <a:cxn ang="0">
                  <a:pos x="173" y="100"/>
                </a:cxn>
                <a:cxn ang="0">
                  <a:pos x="148" y="100"/>
                </a:cxn>
                <a:cxn ang="0">
                  <a:pos x="148" y="74"/>
                </a:cxn>
                <a:cxn ang="0">
                  <a:pos x="124" y="50"/>
                </a:cxn>
                <a:cxn ang="0">
                  <a:pos x="148" y="50"/>
                </a:cxn>
                <a:cxn ang="0">
                  <a:pos x="124" y="50"/>
                </a:cxn>
                <a:cxn ang="0">
                  <a:pos x="124" y="25"/>
                </a:cxn>
                <a:cxn ang="0">
                  <a:pos x="99" y="25"/>
                </a:cxn>
                <a:cxn ang="0">
                  <a:pos x="75" y="25"/>
                </a:cxn>
                <a:cxn ang="0">
                  <a:pos x="75" y="0"/>
                </a:cxn>
                <a:cxn ang="0">
                  <a:pos x="50" y="0"/>
                </a:cxn>
                <a:cxn ang="0">
                  <a:pos x="26" y="0"/>
                </a:cxn>
                <a:cxn ang="0">
                  <a:pos x="0" y="0"/>
                </a:cxn>
              </a:cxnLst>
              <a:rect l="0" t="0" r="r" b="b"/>
              <a:pathLst>
                <a:path w="198" h="100">
                  <a:moveTo>
                    <a:pt x="198" y="100"/>
                  </a:moveTo>
                  <a:lnTo>
                    <a:pt x="173" y="100"/>
                  </a:lnTo>
                  <a:lnTo>
                    <a:pt x="173" y="74"/>
                  </a:lnTo>
                  <a:lnTo>
                    <a:pt x="173" y="100"/>
                  </a:lnTo>
                  <a:lnTo>
                    <a:pt x="148" y="100"/>
                  </a:lnTo>
                  <a:lnTo>
                    <a:pt x="148" y="74"/>
                  </a:lnTo>
                  <a:lnTo>
                    <a:pt x="124" y="50"/>
                  </a:lnTo>
                  <a:lnTo>
                    <a:pt x="148" y="50"/>
                  </a:lnTo>
                  <a:lnTo>
                    <a:pt x="124" y="50"/>
                  </a:lnTo>
                  <a:lnTo>
                    <a:pt x="124" y="25"/>
                  </a:lnTo>
                  <a:lnTo>
                    <a:pt x="99" y="25"/>
                  </a:lnTo>
                  <a:lnTo>
                    <a:pt x="75" y="25"/>
                  </a:lnTo>
                  <a:lnTo>
                    <a:pt x="75" y="0"/>
                  </a:lnTo>
                  <a:lnTo>
                    <a:pt x="50" y="0"/>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592" name="Line 424"/>
            <p:cNvSpPr>
              <a:spLocks noChangeShapeType="1"/>
            </p:cNvSpPr>
            <p:nvPr/>
          </p:nvSpPr>
          <p:spPr bwMode="auto">
            <a:xfrm flipH="1" flipV="1">
              <a:off x="4894" y="3557"/>
              <a:ext cx="6" cy="6"/>
            </a:xfrm>
            <a:prstGeom prst="line">
              <a:avLst/>
            </a:prstGeom>
            <a:noFill/>
            <a:ln w="3175">
              <a:solidFill>
                <a:srgbClr val="1DB2FB"/>
              </a:solidFill>
              <a:round/>
              <a:headEnd/>
              <a:tailEnd/>
            </a:ln>
          </p:spPr>
          <p:txBody>
            <a:bodyPr/>
            <a:lstStyle/>
            <a:p>
              <a:endParaRPr lang="en-US" dirty="0"/>
            </a:p>
          </p:txBody>
        </p:sp>
        <p:sp>
          <p:nvSpPr>
            <p:cNvPr id="647593" name="Freeform 425"/>
            <p:cNvSpPr>
              <a:spLocks/>
            </p:cNvSpPr>
            <p:nvPr/>
          </p:nvSpPr>
          <p:spPr bwMode="auto">
            <a:xfrm>
              <a:off x="4876" y="3545"/>
              <a:ext cx="18" cy="12"/>
            </a:xfrm>
            <a:custGeom>
              <a:avLst/>
              <a:gdLst/>
              <a:ahLst/>
              <a:cxnLst>
                <a:cxn ang="0">
                  <a:pos x="74" y="49"/>
                </a:cxn>
                <a:cxn ang="0">
                  <a:pos x="74" y="25"/>
                </a:cxn>
                <a:cxn ang="0">
                  <a:pos x="49" y="25"/>
                </a:cxn>
                <a:cxn ang="0">
                  <a:pos x="24" y="0"/>
                </a:cxn>
                <a:cxn ang="0">
                  <a:pos x="0" y="0"/>
                </a:cxn>
              </a:cxnLst>
              <a:rect l="0" t="0" r="r" b="b"/>
              <a:pathLst>
                <a:path w="74" h="49">
                  <a:moveTo>
                    <a:pt x="74" y="49"/>
                  </a:moveTo>
                  <a:lnTo>
                    <a:pt x="74" y="25"/>
                  </a:lnTo>
                  <a:lnTo>
                    <a:pt x="49"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94" name="Line 426"/>
            <p:cNvSpPr>
              <a:spLocks noChangeShapeType="1"/>
            </p:cNvSpPr>
            <p:nvPr/>
          </p:nvSpPr>
          <p:spPr bwMode="auto">
            <a:xfrm flipV="1">
              <a:off x="4876" y="3539"/>
              <a:ext cx="1" cy="6"/>
            </a:xfrm>
            <a:prstGeom prst="line">
              <a:avLst/>
            </a:prstGeom>
            <a:noFill/>
            <a:ln w="3175">
              <a:solidFill>
                <a:srgbClr val="1DB2FB"/>
              </a:solidFill>
              <a:round/>
              <a:headEnd/>
              <a:tailEnd/>
            </a:ln>
          </p:spPr>
          <p:txBody>
            <a:bodyPr/>
            <a:lstStyle/>
            <a:p>
              <a:endParaRPr lang="en-US" dirty="0"/>
            </a:p>
          </p:txBody>
        </p:sp>
        <p:sp>
          <p:nvSpPr>
            <p:cNvPr id="647595" name="Freeform 427"/>
            <p:cNvSpPr>
              <a:spLocks/>
            </p:cNvSpPr>
            <p:nvPr/>
          </p:nvSpPr>
          <p:spPr bwMode="auto">
            <a:xfrm>
              <a:off x="4468" y="3533"/>
              <a:ext cx="13" cy="6"/>
            </a:xfrm>
            <a:custGeom>
              <a:avLst/>
              <a:gdLst/>
              <a:ahLst/>
              <a:cxnLst>
                <a:cxn ang="0">
                  <a:pos x="49" y="24"/>
                </a:cxn>
                <a:cxn ang="0">
                  <a:pos x="49" y="0"/>
                </a:cxn>
                <a:cxn ang="0">
                  <a:pos x="24" y="0"/>
                </a:cxn>
                <a:cxn ang="0">
                  <a:pos x="0" y="0"/>
                </a:cxn>
              </a:cxnLst>
              <a:rect l="0" t="0" r="r" b="b"/>
              <a:pathLst>
                <a:path w="49" h="24">
                  <a:moveTo>
                    <a:pt x="49" y="24"/>
                  </a:move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96" name="Freeform 428"/>
            <p:cNvSpPr>
              <a:spLocks/>
            </p:cNvSpPr>
            <p:nvPr/>
          </p:nvSpPr>
          <p:spPr bwMode="auto">
            <a:xfrm>
              <a:off x="4870" y="3514"/>
              <a:ext cx="6" cy="25"/>
            </a:xfrm>
            <a:custGeom>
              <a:avLst/>
              <a:gdLst/>
              <a:ahLst/>
              <a:cxnLst>
                <a:cxn ang="0">
                  <a:pos x="25" y="98"/>
                </a:cxn>
                <a:cxn ang="0">
                  <a:pos x="25" y="74"/>
                </a:cxn>
                <a:cxn ang="0">
                  <a:pos x="25" y="25"/>
                </a:cxn>
                <a:cxn ang="0">
                  <a:pos x="0" y="25"/>
                </a:cxn>
                <a:cxn ang="0">
                  <a:pos x="0" y="0"/>
                </a:cxn>
              </a:cxnLst>
              <a:rect l="0" t="0" r="r" b="b"/>
              <a:pathLst>
                <a:path w="25" h="98">
                  <a:moveTo>
                    <a:pt x="25" y="98"/>
                  </a:moveTo>
                  <a:lnTo>
                    <a:pt x="25" y="74"/>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597" name="Line 429"/>
            <p:cNvSpPr>
              <a:spLocks noChangeShapeType="1"/>
            </p:cNvSpPr>
            <p:nvPr/>
          </p:nvSpPr>
          <p:spPr bwMode="auto">
            <a:xfrm flipV="1">
              <a:off x="4468" y="3526"/>
              <a:ext cx="1" cy="7"/>
            </a:xfrm>
            <a:prstGeom prst="line">
              <a:avLst/>
            </a:prstGeom>
            <a:noFill/>
            <a:ln w="3175">
              <a:solidFill>
                <a:srgbClr val="1DB2FB"/>
              </a:solidFill>
              <a:round/>
              <a:headEnd/>
              <a:tailEnd/>
            </a:ln>
          </p:spPr>
          <p:txBody>
            <a:bodyPr/>
            <a:lstStyle/>
            <a:p>
              <a:endParaRPr lang="en-US" dirty="0"/>
            </a:p>
          </p:txBody>
        </p:sp>
        <p:sp>
          <p:nvSpPr>
            <p:cNvPr id="647598" name="Freeform 430"/>
            <p:cNvSpPr>
              <a:spLocks/>
            </p:cNvSpPr>
            <p:nvPr/>
          </p:nvSpPr>
          <p:spPr bwMode="auto">
            <a:xfrm>
              <a:off x="4400" y="3502"/>
              <a:ext cx="68" cy="24"/>
            </a:xfrm>
            <a:custGeom>
              <a:avLst/>
              <a:gdLst/>
              <a:ahLst/>
              <a:cxnLst>
                <a:cxn ang="0">
                  <a:pos x="272" y="98"/>
                </a:cxn>
                <a:cxn ang="0">
                  <a:pos x="247" y="98"/>
                </a:cxn>
                <a:cxn ang="0">
                  <a:pos x="247" y="74"/>
                </a:cxn>
                <a:cxn ang="0">
                  <a:pos x="223" y="49"/>
                </a:cxn>
                <a:cxn ang="0">
                  <a:pos x="198" y="49"/>
                </a:cxn>
                <a:cxn ang="0">
                  <a:pos x="174" y="49"/>
                </a:cxn>
                <a:cxn ang="0">
                  <a:pos x="149" y="49"/>
                </a:cxn>
                <a:cxn ang="0">
                  <a:pos x="149" y="25"/>
                </a:cxn>
                <a:cxn ang="0">
                  <a:pos x="125" y="25"/>
                </a:cxn>
                <a:cxn ang="0">
                  <a:pos x="100" y="25"/>
                </a:cxn>
                <a:cxn ang="0">
                  <a:pos x="100" y="0"/>
                </a:cxn>
                <a:cxn ang="0">
                  <a:pos x="73" y="0"/>
                </a:cxn>
                <a:cxn ang="0">
                  <a:pos x="73" y="25"/>
                </a:cxn>
                <a:cxn ang="0">
                  <a:pos x="49" y="0"/>
                </a:cxn>
                <a:cxn ang="0">
                  <a:pos x="24" y="0"/>
                </a:cxn>
                <a:cxn ang="0">
                  <a:pos x="0" y="0"/>
                </a:cxn>
              </a:cxnLst>
              <a:rect l="0" t="0" r="r" b="b"/>
              <a:pathLst>
                <a:path w="272" h="98">
                  <a:moveTo>
                    <a:pt x="272" y="98"/>
                  </a:moveTo>
                  <a:lnTo>
                    <a:pt x="247" y="98"/>
                  </a:lnTo>
                  <a:lnTo>
                    <a:pt x="247" y="74"/>
                  </a:lnTo>
                  <a:lnTo>
                    <a:pt x="223" y="49"/>
                  </a:lnTo>
                  <a:lnTo>
                    <a:pt x="198" y="49"/>
                  </a:lnTo>
                  <a:lnTo>
                    <a:pt x="174" y="49"/>
                  </a:lnTo>
                  <a:lnTo>
                    <a:pt x="149" y="49"/>
                  </a:lnTo>
                  <a:lnTo>
                    <a:pt x="149" y="25"/>
                  </a:lnTo>
                  <a:lnTo>
                    <a:pt x="125" y="25"/>
                  </a:lnTo>
                  <a:lnTo>
                    <a:pt x="100" y="25"/>
                  </a:lnTo>
                  <a:lnTo>
                    <a:pt x="100" y="0"/>
                  </a:lnTo>
                  <a:lnTo>
                    <a:pt x="73" y="0"/>
                  </a:lnTo>
                  <a:lnTo>
                    <a:pt x="73" y="25"/>
                  </a:ln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599" name="Freeform 431"/>
            <p:cNvSpPr>
              <a:spLocks/>
            </p:cNvSpPr>
            <p:nvPr/>
          </p:nvSpPr>
          <p:spPr bwMode="auto">
            <a:xfrm>
              <a:off x="4851" y="3489"/>
              <a:ext cx="19" cy="25"/>
            </a:xfrm>
            <a:custGeom>
              <a:avLst/>
              <a:gdLst/>
              <a:ahLst/>
              <a:cxnLst>
                <a:cxn ang="0">
                  <a:pos x="74" y="100"/>
                </a:cxn>
                <a:cxn ang="0">
                  <a:pos x="49" y="100"/>
                </a:cxn>
                <a:cxn ang="0">
                  <a:pos x="49" y="76"/>
                </a:cxn>
                <a:cxn ang="0">
                  <a:pos x="25" y="76"/>
                </a:cxn>
                <a:cxn ang="0">
                  <a:pos x="25" y="51"/>
                </a:cxn>
                <a:cxn ang="0">
                  <a:pos x="0" y="51"/>
                </a:cxn>
                <a:cxn ang="0">
                  <a:pos x="0" y="24"/>
                </a:cxn>
                <a:cxn ang="0">
                  <a:pos x="0" y="0"/>
                </a:cxn>
              </a:cxnLst>
              <a:rect l="0" t="0" r="r" b="b"/>
              <a:pathLst>
                <a:path w="74" h="100">
                  <a:moveTo>
                    <a:pt x="74" y="100"/>
                  </a:moveTo>
                  <a:lnTo>
                    <a:pt x="49" y="100"/>
                  </a:lnTo>
                  <a:lnTo>
                    <a:pt x="49" y="76"/>
                  </a:lnTo>
                  <a:lnTo>
                    <a:pt x="25" y="76"/>
                  </a:lnTo>
                  <a:lnTo>
                    <a:pt x="25" y="51"/>
                  </a:lnTo>
                  <a:lnTo>
                    <a:pt x="0" y="51"/>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600" name="Freeform 432"/>
            <p:cNvSpPr>
              <a:spLocks/>
            </p:cNvSpPr>
            <p:nvPr/>
          </p:nvSpPr>
          <p:spPr bwMode="auto">
            <a:xfrm>
              <a:off x="4382" y="3470"/>
              <a:ext cx="18" cy="32"/>
            </a:xfrm>
            <a:custGeom>
              <a:avLst/>
              <a:gdLst/>
              <a:ahLst/>
              <a:cxnLst>
                <a:cxn ang="0">
                  <a:pos x="74" y="125"/>
                </a:cxn>
                <a:cxn ang="0">
                  <a:pos x="74" y="98"/>
                </a:cxn>
                <a:cxn ang="0">
                  <a:pos x="49" y="98"/>
                </a:cxn>
                <a:cxn ang="0">
                  <a:pos x="49" y="74"/>
                </a:cxn>
                <a:cxn ang="0">
                  <a:pos x="25" y="49"/>
                </a:cxn>
                <a:cxn ang="0">
                  <a:pos x="25" y="25"/>
                </a:cxn>
                <a:cxn ang="0">
                  <a:pos x="0" y="25"/>
                </a:cxn>
                <a:cxn ang="0">
                  <a:pos x="0" y="0"/>
                </a:cxn>
              </a:cxnLst>
              <a:rect l="0" t="0" r="r" b="b"/>
              <a:pathLst>
                <a:path w="74" h="125">
                  <a:moveTo>
                    <a:pt x="74" y="125"/>
                  </a:moveTo>
                  <a:lnTo>
                    <a:pt x="74" y="98"/>
                  </a:lnTo>
                  <a:lnTo>
                    <a:pt x="49" y="98"/>
                  </a:lnTo>
                  <a:lnTo>
                    <a:pt x="49" y="74"/>
                  </a:lnTo>
                  <a:lnTo>
                    <a:pt x="25" y="49"/>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601" name="Freeform 433"/>
            <p:cNvSpPr>
              <a:spLocks/>
            </p:cNvSpPr>
            <p:nvPr/>
          </p:nvSpPr>
          <p:spPr bwMode="auto">
            <a:xfrm>
              <a:off x="4802" y="3427"/>
              <a:ext cx="49" cy="62"/>
            </a:xfrm>
            <a:custGeom>
              <a:avLst/>
              <a:gdLst/>
              <a:ahLst/>
              <a:cxnLst>
                <a:cxn ang="0">
                  <a:pos x="197" y="247"/>
                </a:cxn>
                <a:cxn ang="0">
                  <a:pos x="173" y="247"/>
                </a:cxn>
                <a:cxn ang="0">
                  <a:pos x="148" y="222"/>
                </a:cxn>
                <a:cxn ang="0">
                  <a:pos x="148" y="198"/>
                </a:cxn>
                <a:cxn ang="0">
                  <a:pos x="148" y="173"/>
                </a:cxn>
                <a:cxn ang="0">
                  <a:pos x="124" y="148"/>
                </a:cxn>
                <a:cxn ang="0">
                  <a:pos x="98" y="124"/>
                </a:cxn>
                <a:cxn ang="0">
                  <a:pos x="73" y="99"/>
                </a:cxn>
                <a:cxn ang="0">
                  <a:pos x="49" y="99"/>
                </a:cxn>
                <a:cxn ang="0">
                  <a:pos x="49" y="75"/>
                </a:cxn>
                <a:cxn ang="0">
                  <a:pos x="24" y="49"/>
                </a:cxn>
                <a:cxn ang="0">
                  <a:pos x="24" y="25"/>
                </a:cxn>
                <a:cxn ang="0">
                  <a:pos x="24" y="0"/>
                </a:cxn>
                <a:cxn ang="0">
                  <a:pos x="0" y="0"/>
                </a:cxn>
              </a:cxnLst>
              <a:rect l="0" t="0" r="r" b="b"/>
              <a:pathLst>
                <a:path w="197" h="247">
                  <a:moveTo>
                    <a:pt x="197" y="247"/>
                  </a:moveTo>
                  <a:lnTo>
                    <a:pt x="173" y="247"/>
                  </a:lnTo>
                  <a:lnTo>
                    <a:pt x="148" y="222"/>
                  </a:lnTo>
                  <a:lnTo>
                    <a:pt x="148" y="198"/>
                  </a:lnTo>
                  <a:lnTo>
                    <a:pt x="148" y="173"/>
                  </a:lnTo>
                  <a:lnTo>
                    <a:pt x="124" y="148"/>
                  </a:lnTo>
                  <a:lnTo>
                    <a:pt x="98" y="124"/>
                  </a:lnTo>
                  <a:lnTo>
                    <a:pt x="73" y="99"/>
                  </a:lnTo>
                  <a:lnTo>
                    <a:pt x="49" y="99"/>
                  </a:lnTo>
                  <a:lnTo>
                    <a:pt x="49" y="75"/>
                  </a:lnTo>
                  <a:lnTo>
                    <a:pt x="24" y="49"/>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602" name="Freeform 434"/>
            <p:cNvSpPr>
              <a:spLocks/>
            </p:cNvSpPr>
            <p:nvPr/>
          </p:nvSpPr>
          <p:spPr bwMode="auto">
            <a:xfrm>
              <a:off x="4369" y="3470"/>
              <a:ext cx="13" cy="1"/>
            </a:xfrm>
            <a:custGeom>
              <a:avLst/>
              <a:gdLst/>
              <a:ahLst/>
              <a:cxnLst>
                <a:cxn ang="0">
                  <a:pos x="50" y="0"/>
                </a:cxn>
                <a:cxn ang="0">
                  <a:pos x="25" y="0"/>
                </a:cxn>
                <a:cxn ang="0">
                  <a:pos x="0" y="0"/>
                </a:cxn>
              </a:cxnLst>
              <a:rect l="0" t="0" r="r" b="b"/>
              <a:pathLst>
                <a:path w="50">
                  <a:moveTo>
                    <a:pt x="50" y="0"/>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603" name="Freeform 435"/>
            <p:cNvSpPr>
              <a:spLocks/>
            </p:cNvSpPr>
            <p:nvPr/>
          </p:nvSpPr>
          <p:spPr bwMode="auto">
            <a:xfrm>
              <a:off x="4357" y="3446"/>
              <a:ext cx="12" cy="24"/>
            </a:xfrm>
            <a:custGeom>
              <a:avLst/>
              <a:gdLst/>
              <a:ahLst/>
              <a:cxnLst>
                <a:cxn ang="0">
                  <a:pos x="49" y="98"/>
                </a:cxn>
                <a:cxn ang="0">
                  <a:pos x="49" y="73"/>
                </a:cxn>
                <a:cxn ang="0">
                  <a:pos x="24" y="73"/>
                </a:cxn>
                <a:cxn ang="0">
                  <a:pos x="24" y="49"/>
                </a:cxn>
                <a:cxn ang="0">
                  <a:pos x="0" y="24"/>
                </a:cxn>
                <a:cxn ang="0">
                  <a:pos x="0" y="0"/>
                </a:cxn>
              </a:cxnLst>
              <a:rect l="0" t="0" r="r" b="b"/>
              <a:pathLst>
                <a:path w="49" h="98">
                  <a:moveTo>
                    <a:pt x="49" y="98"/>
                  </a:moveTo>
                  <a:lnTo>
                    <a:pt x="49" y="73"/>
                  </a:lnTo>
                  <a:lnTo>
                    <a:pt x="24" y="73"/>
                  </a:lnTo>
                  <a:lnTo>
                    <a:pt x="24"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604" name="Freeform 436"/>
            <p:cNvSpPr>
              <a:spLocks/>
            </p:cNvSpPr>
            <p:nvPr/>
          </p:nvSpPr>
          <p:spPr bwMode="auto">
            <a:xfrm>
              <a:off x="4351" y="3434"/>
              <a:ext cx="6" cy="12"/>
            </a:xfrm>
            <a:custGeom>
              <a:avLst/>
              <a:gdLst/>
              <a:ahLst/>
              <a:cxnLst>
                <a:cxn ang="0">
                  <a:pos x="25" y="50"/>
                </a:cxn>
                <a:cxn ang="0">
                  <a:pos x="25" y="24"/>
                </a:cxn>
                <a:cxn ang="0">
                  <a:pos x="0" y="24"/>
                </a:cxn>
                <a:cxn ang="0">
                  <a:pos x="0" y="0"/>
                </a:cxn>
              </a:cxnLst>
              <a:rect l="0" t="0" r="r" b="b"/>
              <a:pathLst>
                <a:path w="25" h="50">
                  <a:moveTo>
                    <a:pt x="25" y="50"/>
                  </a:moveTo>
                  <a:lnTo>
                    <a:pt x="25"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605" name="Freeform 437"/>
            <p:cNvSpPr>
              <a:spLocks/>
            </p:cNvSpPr>
            <p:nvPr/>
          </p:nvSpPr>
          <p:spPr bwMode="auto">
            <a:xfrm>
              <a:off x="4345" y="3421"/>
              <a:ext cx="12" cy="13"/>
            </a:xfrm>
            <a:custGeom>
              <a:avLst/>
              <a:gdLst/>
              <a:ahLst/>
              <a:cxnLst>
                <a:cxn ang="0">
                  <a:pos x="24" y="50"/>
                </a:cxn>
                <a:cxn ang="0">
                  <a:pos x="49" y="50"/>
                </a:cxn>
                <a:cxn ang="0">
                  <a:pos x="49" y="25"/>
                </a:cxn>
                <a:cxn ang="0">
                  <a:pos x="24" y="25"/>
                </a:cxn>
                <a:cxn ang="0">
                  <a:pos x="0" y="25"/>
                </a:cxn>
                <a:cxn ang="0">
                  <a:pos x="0" y="0"/>
                </a:cxn>
              </a:cxnLst>
              <a:rect l="0" t="0" r="r" b="b"/>
              <a:pathLst>
                <a:path w="49" h="50">
                  <a:moveTo>
                    <a:pt x="24" y="50"/>
                  </a:moveTo>
                  <a:lnTo>
                    <a:pt x="49" y="50"/>
                  </a:lnTo>
                  <a:lnTo>
                    <a:pt x="49" y="25"/>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606" name="Freeform 438"/>
            <p:cNvSpPr>
              <a:spLocks/>
            </p:cNvSpPr>
            <p:nvPr/>
          </p:nvSpPr>
          <p:spPr bwMode="auto">
            <a:xfrm>
              <a:off x="4783" y="3415"/>
              <a:ext cx="19" cy="12"/>
            </a:xfrm>
            <a:custGeom>
              <a:avLst/>
              <a:gdLst/>
              <a:ahLst/>
              <a:cxnLst>
                <a:cxn ang="0">
                  <a:pos x="0" y="0"/>
                </a:cxn>
                <a:cxn ang="0">
                  <a:pos x="25" y="24"/>
                </a:cxn>
                <a:cxn ang="0">
                  <a:pos x="49" y="24"/>
                </a:cxn>
                <a:cxn ang="0">
                  <a:pos x="49" y="49"/>
                </a:cxn>
                <a:cxn ang="0">
                  <a:pos x="74" y="49"/>
                </a:cxn>
              </a:cxnLst>
              <a:rect l="0" t="0" r="r" b="b"/>
              <a:pathLst>
                <a:path w="74" h="49">
                  <a:moveTo>
                    <a:pt x="0" y="0"/>
                  </a:moveTo>
                  <a:lnTo>
                    <a:pt x="25" y="24"/>
                  </a:lnTo>
                  <a:lnTo>
                    <a:pt x="49" y="24"/>
                  </a:lnTo>
                  <a:lnTo>
                    <a:pt x="49" y="49"/>
                  </a:lnTo>
                  <a:lnTo>
                    <a:pt x="74" y="49"/>
                  </a:lnTo>
                </a:path>
              </a:pathLst>
            </a:custGeom>
            <a:noFill/>
            <a:ln w="3175">
              <a:solidFill>
                <a:srgbClr val="1DB2FB"/>
              </a:solidFill>
              <a:prstDash val="solid"/>
              <a:round/>
              <a:headEnd/>
              <a:tailEnd/>
            </a:ln>
          </p:spPr>
          <p:txBody>
            <a:bodyPr/>
            <a:lstStyle/>
            <a:p>
              <a:endParaRPr lang="en-US" dirty="0"/>
            </a:p>
          </p:txBody>
        </p:sp>
        <p:sp>
          <p:nvSpPr>
            <p:cNvPr id="647607" name="Freeform 439"/>
            <p:cNvSpPr>
              <a:spLocks/>
            </p:cNvSpPr>
            <p:nvPr/>
          </p:nvSpPr>
          <p:spPr bwMode="auto">
            <a:xfrm>
              <a:off x="4289" y="3341"/>
              <a:ext cx="56" cy="80"/>
            </a:xfrm>
            <a:custGeom>
              <a:avLst/>
              <a:gdLst/>
              <a:ahLst/>
              <a:cxnLst>
                <a:cxn ang="0">
                  <a:pos x="223" y="320"/>
                </a:cxn>
                <a:cxn ang="0">
                  <a:pos x="198" y="320"/>
                </a:cxn>
                <a:cxn ang="0">
                  <a:pos x="198" y="296"/>
                </a:cxn>
                <a:cxn ang="0">
                  <a:pos x="173" y="296"/>
                </a:cxn>
                <a:cxn ang="0">
                  <a:pos x="149" y="271"/>
                </a:cxn>
                <a:cxn ang="0">
                  <a:pos x="124" y="247"/>
                </a:cxn>
                <a:cxn ang="0">
                  <a:pos x="124" y="222"/>
                </a:cxn>
                <a:cxn ang="0">
                  <a:pos x="124" y="197"/>
                </a:cxn>
                <a:cxn ang="0">
                  <a:pos x="124" y="173"/>
                </a:cxn>
                <a:cxn ang="0">
                  <a:pos x="100" y="173"/>
                </a:cxn>
                <a:cxn ang="0">
                  <a:pos x="100" y="147"/>
                </a:cxn>
                <a:cxn ang="0">
                  <a:pos x="74" y="147"/>
                </a:cxn>
                <a:cxn ang="0">
                  <a:pos x="74" y="123"/>
                </a:cxn>
                <a:cxn ang="0">
                  <a:pos x="74" y="98"/>
                </a:cxn>
                <a:cxn ang="0">
                  <a:pos x="50" y="74"/>
                </a:cxn>
                <a:cxn ang="0">
                  <a:pos x="25" y="74"/>
                </a:cxn>
                <a:cxn ang="0">
                  <a:pos x="25" y="24"/>
                </a:cxn>
                <a:cxn ang="0">
                  <a:pos x="25" y="0"/>
                </a:cxn>
                <a:cxn ang="0">
                  <a:pos x="0" y="0"/>
                </a:cxn>
              </a:cxnLst>
              <a:rect l="0" t="0" r="r" b="b"/>
              <a:pathLst>
                <a:path w="223" h="320">
                  <a:moveTo>
                    <a:pt x="223" y="320"/>
                  </a:moveTo>
                  <a:lnTo>
                    <a:pt x="198" y="320"/>
                  </a:lnTo>
                  <a:lnTo>
                    <a:pt x="198" y="296"/>
                  </a:lnTo>
                  <a:lnTo>
                    <a:pt x="173" y="296"/>
                  </a:lnTo>
                  <a:lnTo>
                    <a:pt x="149" y="271"/>
                  </a:lnTo>
                  <a:lnTo>
                    <a:pt x="124" y="247"/>
                  </a:lnTo>
                  <a:lnTo>
                    <a:pt x="124" y="222"/>
                  </a:lnTo>
                  <a:lnTo>
                    <a:pt x="124" y="197"/>
                  </a:lnTo>
                  <a:lnTo>
                    <a:pt x="124" y="173"/>
                  </a:lnTo>
                  <a:lnTo>
                    <a:pt x="100" y="173"/>
                  </a:lnTo>
                  <a:lnTo>
                    <a:pt x="100" y="147"/>
                  </a:lnTo>
                  <a:lnTo>
                    <a:pt x="74" y="147"/>
                  </a:lnTo>
                  <a:lnTo>
                    <a:pt x="74" y="123"/>
                  </a:lnTo>
                  <a:lnTo>
                    <a:pt x="74" y="98"/>
                  </a:lnTo>
                  <a:lnTo>
                    <a:pt x="50" y="74"/>
                  </a:lnTo>
                  <a:lnTo>
                    <a:pt x="25" y="74"/>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608" name="Freeform 440"/>
            <p:cNvSpPr>
              <a:spLocks/>
            </p:cNvSpPr>
            <p:nvPr/>
          </p:nvSpPr>
          <p:spPr bwMode="auto">
            <a:xfrm>
              <a:off x="4610" y="3409"/>
              <a:ext cx="43" cy="6"/>
            </a:xfrm>
            <a:custGeom>
              <a:avLst/>
              <a:gdLst/>
              <a:ahLst/>
              <a:cxnLst>
                <a:cxn ang="0">
                  <a:pos x="172" y="25"/>
                </a:cxn>
                <a:cxn ang="0">
                  <a:pos x="147" y="25"/>
                </a:cxn>
                <a:cxn ang="0">
                  <a:pos x="123" y="25"/>
                </a:cxn>
                <a:cxn ang="0">
                  <a:pos x="98" y="25"/>
                </a:cxn>
                <a:cxn ang="0">
                  <a:pos x="74" y="25"/>
                </a:cxn>
                <a:cxn ang="0">
                  <a:pos x="74" y="0"/>
                </a:cxn>
                <a:cxn ang="0">
                  <a:pos x="49" y="0"/>
                </a:cxn>
                <a:cxn ang="0">
                  <a:pos x="25" y="0"/>
                </a:cxn>
                <a:cxn ang="0">
                  <a:pos x="0" y="0"/>
                </a:cxn>
              </a:cxnLst>
              <a:rect l="0" t="0" r="r" b="b"/>
              <a:pathLst>
                <a:path w="172" h="25">
                  <a:moveTo>
                    <a:pt x="172" y="25"/>
                  </a:moveTo>
                  <a:lnTo>
                    <a:pt x="147" y="25"/>
                  </a:lnTo>
                  <a:lnTo>
                    <a:pt x="123" y="25"/>
                  </a:lnTo>
                  <a:lnTo>
                    <a:pt x="98" y="25"/>
                  </a:lnTo>
                  <a:lnTo>
                    <a:pt x="74" y="25"/>
                  </a:lnTo>
                  <a:lnTo>
                    <a:pt x="74" y="0"/>
                  </a:ln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609" name="Freeform 441"/>
            <p:cNvSpPr>
              <a:spLocks/>
            </p:cNvSpPr>
            <p:nvPr/>
          </p:nvSpPr>
          <p:spPr bwMode="auto">
            <a:xfrm>
              <a:off x="4653" y="3403"/>
              <a:ext cx="19" cy="12"/>
            </a:xfrm>
            <a:custGeom>
              <a:avLst/>
              <a:gdLst/>
              <a:ahLst/>
              <a:cxnLst>
                <a:cxn ang="0">
                  <a:pos x="0" y="49"/>
                </a:cxn>
                <a:cxn ang="0">
                  <a:pos x="26" y="24"/>
                </a:cxn>
                <a:cxn ang="0">
                  <a:pos x="26" y="0"/>
                </a:cxn>
                <a:cxn ang="0">
                  <a:pos x="50" y="0"/>
                </a:cxn>
                <a:cxn ang="0">
                  <a:pos x="75" y="0"/>
                </a:cxn>
              </a:cxnLst>
              <a:rect l="0" t="0" r="r" b="b"/>
              <a:pathLst>
                <a:path w="75" h="49">
                  <a:moveTo>
                    <a:pt x="0" y="49"/>
                  </a:moveTo>
                  <a:lnTo>
                    <a:pt x="26" y="24"/>
                  </a:lnTo>
                  <a:lnTo>
                    <a:pt x="26" y="0"/>
                  </a:lnTo>
                  <a:lnTo>
                    <a:pt x="50" y="0"/>
                  </a:lnTo>
                  <a:lnTo>
                    <a:pt x="75" y="0"/>
                  </a:lnTo>
                </a:path>
              </a:pathLst>
            </a:custGeom>
            <a:noFill/>
            <a:ln w="3175">
              <a:solidFill>
                <a:srgbClr val="1DB2FB"/>
              </a:solidFill>
              <a:prstDash val="solid"/>
              <a:round/>
              <a:headEnd/>
              <a:tailEnd/>
            </a:ln>
          </p:spPr>
          <p:txBody>
            <a:bodyPr/>
            <a:lstStyle/>
            <a:p>
              <a:endParaRPr lang="en-US" dirty="0"/>
            </a:p>
          </p:txBody>
        </p:sp>
        <p:sp>
          <p:nvSpPr>
            <p:cNvPr id="647610" name="Freeform 442"/>
            <p:cNvSpPr>
              <a:spLocks/>
            </p:cNvSpPr>
            <p:nvPr/>
          </p:nvSpPr>
          <p:spPr bwMode="auto">
            <a:xfrm>
              <a:off x="4783" y="3403"/>
              <a:ext cx="1" cy="12"/>
            </a:xfrm>
            <a:custGeom>
              <a:avLst/>
              <a:gdLst/>
              <a:ahLst/>
              <a:cxnLst>
                <a:cxn ang="0">
                  <a:pos x="0" y="49"/>
                </a:cxn>
                <a:cxn ang="0">
                  <a:pos x="0" y="24"/>
                </a:cxn>
                <a:cxn ang="0">
                  <a:pos x="0" y="0"/>
                </a:cxn>
              </a:cxnLst>
              <a:rect l="0" t="0" r="r" b="b"/>
              <a:pathLst>
                <a:path h="49">
                  <a:moveTo>
                    <a:pt x="0" y="49"/>
                  </a:move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611" name="Freeform 443"/>
            <p:cNvSpPr>
              <a:spLocks/>
            </p:cNvSpPr>
            <p:nvPr/>
          </p:nvSpPr>
          <p:spPr bwMode="auto">
            <a:xfrm>
              <a:off x="4542" y="3378"/>
              <a:ext cx="68" cy="31"/>
            </a:xfrm>
            <a:custGeom>
              <a:avLst/>
              <a:gdLst/>
              <a:ahLst/>
              <a:cxnLst>
                <a:cxn ang="0">
                  <a:pos x="271" y="124"/>
                </a:cxn>
                <a:cxn ang="0">
                  <a:pos x="246" y="124"/>
                </a:cxn>
                <a:cxn ang="0">
                  <a:pos x="246" y="100"/>
                </a:cxn>
                <a:cxn ang="0">
                  <a:pos x="221" y="100"/>
                </a:cxn>
                <a:cxn ang="0">
                  <a:pos x="196" y="100"/>
                </a:cxn>
                <a:cxn ang="0">
                  <a:pos x="172" y="100"/>
                </a:cxn>
                <a:cxn ang="0">
                  <a:pos x="172" y="124"/>
                </a:cxn>
                <a:cxn ang="0">
                  <a:pos x="147" y="124"/>
                </a:cxn>
                <a:cxn ang="0">
                  <a:pos x="147" y="100"/>
                </a:cxn>
                <a:cxn ang="0">
                  <a:pos x="147" y="75"/>
                </a:cxn>
                <a:cxn ang="0">
                  <a:pos x="123" y="75"/>
                </a:cxn>
                <a:cxn ang="0">
                  <a:pos x="98" y="75"/>
                </a:cxn>
                <a:cxn ang="0">
                  <a:pos x="98" y="50"/>
                </a:cxn>
                <a:cxn ang="0">
                  <a:pos x="98" y="26"/>
                </a:cxn>
                <a:cxn ang="0">
                  <a:pos x="98" y="0"/>
                </a:cxn>
                <a:cxn ang="0">
                  <a:pos x="73" y="0"/>
                </a:cxn>
                <a:cxn ang="0">
                  <a:pos x="73" y="26"/>
                </a:cxn>
                <a:cxn ang="0">
                  <a:pos x="49" y="26"/>
                </a:cxn>
                <a:cxn ang="0">
                  <a:pos x="49" y="0"/>
                </a:cxn>
                <a:cxn ang="0">
                  <a:pos x="24" y="0"/>
                </a:cxn>
                <a:cxn ang="0">
                  <a:pos x="0" y="0"/>
                </a:cxn>
              </a:cxnLst>
              <a:rect l="0" t="0" r="r" b="b"/>
              <a:pathLst>
                <a:path w="271" h="124">
                  <a:moveTo>
                    <a:pt x="271" y="124"/>
                  </a:moveTo>
                  <a:lnTo>
                    <a:pt x="246" y="124"/>
                  </a:lnTo>
                  <a:lnTo>
                    <a:pt x="246" y="100"/>
                  </a:lnTo>
                  <a:lnTo>
                    <a:pt x="221" y="100"/>
                  </a:lnTo>
                  <a:lnTo>
                    <a:pt x="196" y="100"/>
                  </a:lnTo>
                  <a:lnTo>
                    <a:pt x="172" y="100"/>
                  </a:lnTo>
                  <a:lnTo>
                    <a:pt x="172" y="124"/>
                  </a:lnTo>
                  <a:lnTo>
                    <a:pt x="147" y="124"/>
                  </a:lnTo>
                  <a:lnTo>
                    <a:pt x="147" y="100"/>
                  </a:lnTo>
                  <a:lnTo>
                    <a:pt x="147" y="75"/>
                  </a:lnTo>
                  <a:lnTo>
                    <a:pt x="123" y="75"/>
                  </a:lnTo>
                  <a:lnTo>
                    <a:pt x="98" y="75"/>
                  </a:lnTo>
                  <a:lnTo>
                    <a:pt x="98" y="50"/>
                  </a:lnTo>
                  <a:lnTo>
                    <a:pt x="98" y="26"/>
                  </a:lnTo>
                  <a:lnTo>
                    <a:pt x="98" y="0"/>
                  </a:lnTo>
                  <a:lnTo>
                    <a:pt x="73" y="0"/>
                  </a:lnTo>
                  <a:lnTo>
                    <a:pt x="73" y="26"/>
                  </a:lnTo>
                  <a:lnTo>
                    <a:pt x="49" y="26"/>
                  </a:ln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612" name="Freeform 444"/>
            <p:cNvSpPr>
              <a:spLocks/>
            </p:cNvSpPr>
            <p:nvPr/>
          </p:nvSpPr>
          <p:spPr bwMode="auto">
            <a:xfrm>
              <a:off x="4740" y="3403"/>
              <a:ext cx="12" cy="6"/>
            </a:xfrm>
            <a:custGeom>
              <a:avLst/>
              <a:gdLst/>
              <a:ahLst/>
              <a:cxnLst>
                <a:cxn ang="0">
                  <a:pos x="0" y="0"/>
                </a:cxn>
                <a:cxn ang="0">
                  <a:pos x="25" y="0"/>
                </a:cxn>
                <a:cxn ang="0">
                  <a:pos x="25" y="24"/>
                </a:cxn>
                <a:cxn ang="0">
                  <a:pos x="49" y="0"/>
                </a:cxn>
              </a:cxnLst>
              <a:rect l="0" t="0" r="r" b="b"/>
              <a:pathLst>
                <a:path w="49" h="24">
                  <a:moveTo>
                    <a:pt x="0" y="0"/>
                  </a:moveTo>
                  <a:lnTo>
                    <a:pt x="25" y="0"/>
                  </a:lnTo>
                  <a:lnTo>
                    <a:pt x="25" y="24"/>
                  </a:lnTo>
                  <a:lnTo>
                    <a:pt x="49" y="0"/>
                  </a:lnTo>
                </a:path>
              </a:pathLst>
            </a:custGeom>
            <a:noFill/>
            <a:ln w="3175">
              <a:solidFill>
                <a:srgbClr val="1DB2FB"/>
              </a:solidFill>
              <a:prstDash val="solid"/>
              <a:round/>
              <a:headEnd/>
              <a:tailEnd/>
            </a:ln>
          </p:spPr>
          <p:txBody>
            <a:bodyPr/>
            <a:lstStyle/>
            <a:p>
              <a:endParaRPr lang="en-US" dirty="0"/>
            </a:p>
          </p:txBody>
        </p:sp>
        <p:sp>
          <p:nvSpPr>
            <p:cNvPr id="647613" name="Freeform 445"/>
            <p:cNvSpPr>
              <a:spLocks/>
            </p:cNvSpPr>
            <p:nvPr/>
          </p:nvSpPr>
          <p:spPr bwMode="auto">
            <a:xfrm>
              <a:off x="4765" y="3396"/>
              <a:ext cx="18" cy="7"/>
            </a:xfrm>
            <a:custGeom>
              <a:avLst/>
              <a:gdLst/>
              <a:ahLst/>
              <a:cxnLst>
                <a:cxn ang="0">
                  <a:pos x="75" y="25"/>
                </a:cxn>
                <a:cxn ang="0">
                  <a:pos x="50" y="25"/>
                </a:cxn>
                <a:cxn ang="0">
                  <a:pos x="25" y="25"/>
                </a:cxn>
                <a:cxn ang="0">
                  <a:pos x="0" y="25"/>
                </a:cxn>
                <a:cxn ang="0">
                  <a:pos x="0" y="0"/>
                </a:cxn>
              </a:cxnLst>
              <a:rect l="0" t="0" r="r" b="b"/>
              <a:pathLst>
                <a:path w="75" h="25">
                  <a:moveTo>
                    <a:pt x="75" y="25"/>
                  </a:moveTo>
                  <a:lnTo>
                    <a:pt x="50" y="25"/>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614" name="Freeform 446"/>
            <p:cNvSpPr>
              <a:spLocks/>
            </p:cNvSpPr>
            <p:nvPr/>
          </p:nvSpPr>
          <p:spPr bwMode="auto">
            <a:xfrm>
              <a:off x="4734" y="3390"/>
              <a:ext cx="12" cy="13"/>
            </a:xfrm>
            <a:custGeom>
              <a:avLst/>
              <a:gdLst/>
              <a:ahLst/>
              <a:cxnLst>
                <a:cxn ang="0">
                  <a:pos x="25" y="50"/>
                </a:cxn>
                <a:cxn ang="0">
                  <a:pos x="25" y="25"/>
                </a:cxn>
                <a:cxn ang="0">
                  <a:pos x="50" y="25"/>
                </a:cxn>
                <a:cxn ang="0">
                  <a:pos x="50" y="0"/>
                </a:cxn>
                <a:cxn ang="0">
                  <a:pos x="25" y="0"/>
                </a:cxn>
                <a:cxn ang="0">
                  <a:pos x="25" y="25"/>
                </a:cxn>
                <a:cxn ang="0">
                  <a:pos x="0" y="25"/>
                </a:cxn>
                <a:cxn ang="0">
                  <a:pos x="0" y="0"/>
                </a:cxn>
                <a:cxn ang="0">
                  <a:pos x="25" y="0"/>
                </a:cxn>
              </a:cxnLst>
              <a:rect l="0" t="0" r="r" b="b"/>
              <a:pathLst>
                <a:path w="50" h="50">
                  <a:moveTo>
                    <a:pt x="25" y="50"/>
                  </a:moveTo>
                  <a:lnTo>
                    <a:pt x="25" y="25"/>
                  </a:lnTo>
                  <a:lnTo>
                    <a:pt x="50" y="25"/>
                  </a:lnTo>
                  <a:lnTo>
                    <a:pt x="50" y="0"/>
                  </a:lnTo>
                  <a:lnTo>
                    <a:pt x="25" y="0"/>
                  </a:lnTo>
                  <a:lnTo>
                    <a:pt x="25" y="25"/>
                  </a:lnTo>
                  <a:lnTo>
                    <a:pt x="0" y="25"/>
                  </a:ln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615" name="Freeform 447"/>
            <p:cNvSpPr>
              <a:spLocks/>
            </p:cNvSpPr>
            <p:nvPr/>
          </p:nvSpPr>
          <p:spPr bwMode="auto">
            <a:xfrm>
              <a:off x="4672" y="3384"/>
              <a:ext cx="68" cy="19"/>
            </a:xfrm>
            <a:custGeom>
              <a:avLst/>
              <a:gdLst/>
              <a:ahLst/>
              <a:cxnLst>
                <a:cxn ang="0">
                  <a:pos x="0" y="74"/>
                </a:cxn>
                <a:cxn ang="0">
                  <a:pos x="0" y="49"/>
                </a:cxn>
                <a:cxn ang="0">
                  <a:pos x="24" y="74"/>
                </a:cxn>
                <a:cxn ang="0">
                  <a:pos x="24" y="49"/>
                </a:cxn>
                <a:cxn ang="0">
                  <a:pos x="49" y="49"/>
                </a:cxn>
                <a:cxn ang="0">
                  <a:pos x="73" y="24"/>
                </a:cxn>
                <a:cxn ang="0">
                  <a:pos x="98" y="24"/>
                </a:cxn>
                <a:cxn ang="0">
                  <a:pos x="124" y="24"/>
                </a:cxn>
                <a:cxn ang="0">
                  <a:pos x="148" y="24"/>
                </a:cxn>
                <a:cxn ang="0">
                  <a:pos x="174" y="24"/>
                </a:cxn>
                <a:cxn ang="0">
                  <a:pos x="198" y="24"/>
                </a:cxn>
                <a:cxn ang="0">
                  <a:pos x="223" y="24"/>
                </a:cxn>
                <a:cxn ang="0">
                  <a:pos x="223" y="0"/>
                </a:cxn>
                <a:cxn ang="0">
                  <a:pos x="247" y="0"/>
                </a:cxn>
                <a:cxn ang="0">
                  <a:pos x="272" y="24"/>
                </a:cxn>
              </a:cxnLst>
              <a:rect l="0" t="0" r="r" b="b"/>
              <a:pathLst>
                <a:path w="272" h="74">
                  <a:moveTo>
                    <a:pt x="0" y="74"/>
                  </a:moveTo>
                  <a:lnTo>
                    <a:pt x="0" y="49"/>
                  </a:lnTo>
                  <a:lnTo>
                    <a:pt x="24" y="74"/>
                  </a:lnTo>
                  <a:lnTo>
                    <a:pt x="24" y="49"/>
                  </a:lnTo>
                  <a:lnTo>
                    <a:pt x="49" y="49"/>
                  </a:lnTo>
                  <a:lnTo>
                    <a:pt x="73" y="24"/>
                  </a:lnTo>
                  <a:lnTo>
                    <a:pt x="98" y="24"/>
                  </a:lnTo>
                  <a:lnTo>
                    <a:pt x="124" y="24"/>
                  </a:lnTo>
                  <a:lnTo>
                    <a:pt x="148" y="24"/>
                  </a:lnTo>
                  <a:lnTo>
                    <a:pt x="174" y="24"/>
                  </a:lnTo>
                  <a:lnTo>
                    <a:pt x="198" y="24"/>
                  </a:lnTo>
                  <a:lnTo>
                    <a:pt x="223" y="24"/>
                  </a:lnTo>
                  <a:lnTo>
                    <a:pt x="223" y="0"/>
                  </a:lnTo>
                  <a:lnTo>
                    <a:pt x="247" y="0"/>
                  </a:lnTo>
                  <a:lnTo>
                    <a:pt x="272" y="24"/>
                  </a:lnTo>
                </a:path>
              </a:pathLst>
            </a:custGeom>
            <a:noFill/>
            <a:ln w="3175">
              <a:solidFill>
                <a:srgbClr val="1DB2FB"/>
              </a:solidFill>
              <a:prstDash val="solid"/>
              <a:round/>
              <a:headEnd/>
              <a:tailEnd/>
            </a:ln>
          </p:spPr>
          <p:txBody>
            <a:bodyPr/>
            <a:lstStyle/>
            <a:p>
              <a:endParaRPr lang="en-US" dirty="0"/>
            </a:p>
          </p:txBody>
        </p:sp>
        <p:sp>
          <p:nvSpPr>
            <p:cNvPr id="647616" name="Line 448"/>
            <p:cNvSpPr>
              <a:spLocks noChangeShapeType="1"/>
            </p:cNvSpPr>
            <p:nvPr/>
          </p:nvSpPr>
          <p:spPr bwMode="auto">
            <a:xfrm flipV="1">
              <a:off x="4752" y="3396"/>
              <a:ext cx="13" cy="7"/>
            </a:xfrm>
            <a:prstGeom prst="line">
              <a:avLst/>
            </a:prstGeom>
            <a:noFill/>
            <a:ln w="3175">
              <a:solidFill>
                <a:srgbClr val="1DB2FB"/>
              </a:solidFill>
              <a:round/>
              <a:headEnd/>
              <a:tailEnd/>
            </a:ln>
          </p:spPr>
          <p:txBody>
            <a:bodyPr/>
            <a:lstStyle/>
            <a:p>
              <a:endParaRPr lang="en-US" dirty="0"/>
            </a:p>
          </p:txBody>
        </p:sp>
        <p:sp>
          <p:nvSpPr>
            <p:cNvPr id="647617" name="Freeform 449"/>
            <p:cNvSpPr>
              <a:spLocks/>
            </p:cNvSpPr>
            <p:nvPr/>
          </p:nvSpPr>
          <p:spPr bwMode="auto">
            <a:xfrm>
              <a:off x="4493" y="3310"/>
              <a:ext cx="49" cy="68"/>
            </a:xfrm>
            <a:custGeom>
              <a:avLst/>
              <a:gdLst/>
              <a:ahLst/>
              <a:cxnLst>
                <a:cxn ang="0">
                  <a:pos x="198" y="271"/>
                </a:cxn>
                <a:cxn ang="0">
                  <a:pos x="198" y="247"/>
                </a:cxn>
                <a:cxn ang="0">
                  <a:pos x="172" y="222"/>
                </a:cxn>
                <a:cxn ang="0">
                  <a:pos x="172" y="198"/>
                </a:cxn>
                <a:cxn ang="0">
                  <a:pos x="172" y="173"/>
                </a:cxn>
                <a:cxn ang="0">
                  <a:pos x="172" y="148"/>
                </a:cxn>
                <a:cxn ang="0">
                  <a:pos x="148" y="148"/>
                </a:cxn>
                <a:cxn ang="0">
                  <a:pos x="123" y="148"/>
                </a:cxn>
                <a:cxn ang="0">
                  <a:pos x="123" y="124"/>
                </a:cxn>
                <a:cxn ang="0">
                  <a:pos x="98" y="124"/>
                </a:cxn>
                <a:cxn ang="0">
                  <a:pos x="123" y="124"/>
                </a:cxn>
                <a:cxn ang="0">
                  <a:pos x="123" y="99"/>
                </a:cxn>
                <a:cxn ang="0">
                  <a:pos x="98" y="99"/>
                </a:cxn>
                <a:cxn ang="0">
                  <a:pos x="98" y="75"/>
                </a:cxn>
                <a:cxn ang="0">
                  <a:pos x="74" y="75"/>
                </a:cxn>
                <a:cxn ang="0">
                  <a:pos x="98" y="50"/>
                </a:cxn>
                <a:cxn ang="0">
                  <a:pos x="74" y="50"/>
                </a:cxn>
                <a:cxn ang="0">
                  <a:pos x="74" y="24"/>
                </a:cxn>
                <a:cxn ang="0">
                  <a:pos x="49" y="24"/>
                </a:cxn>
                <a:cxn ang="0">
                  <a:pos x="25" y="24"/>
                </a:cxn>
                <a:cxn ang="0">
                  <a:pos x="25" y="0"/>
                </a:cxn>
                <a:cxn ang="0">
                  <a:pos x="0" y="0"/>
                </a:cxn>
              </a:cxnLst>
              <a:rect l="0" t="0" r="r" b="b"/>
              <a:pathLst>
                <a:path w="198" h="271">
                  <a:moveTo>
                    <a:pt x="198" y="271"/>
                  </a:moveTo>
                  <a:lnTo>
                    <a:pt x="198" y="247"/>
                  </a:lnTo>
                  <a:lnTo>
                    <a:pt x="172" y="222"/>
                  </a:lnTo>
                  <a:lnTo>
                    <a:pt x="172" y="198"/>
                  </a:lnTo>
                  <a:lnTo>
                    <a:pt x="172" y="173"/>
                  </a:lnTo>
                  <a:lnTo>
                    <a:pt x="172" y="148"/>
                  </a:lnTo>
                  <a:lnTo>
                    <a:pt x="148" y="148"/>
                  </a:lnTo>
                  <a:lnTo>
                    <a:pt x="123" y="148"/>
                  </a:lnTo>
                  <a:lnTo>
                    <a:pt x="123" y="124"/>
                  </a:lnTo>
                  <a:lnTo>
                    <a:pt x="98" y="124"/>
                  </a:lnTo>
                  <a:lnTo>
                    <a:pt x="123" y="124"/>
                  </a:lnTo>
                  <a:lnTo>
                    <a:pt x="123" y="99"/>
                  </a:lnTo>
                  <a:lnTo>
                    <a:pt x="98" y="99"/>
                  </a:lnTo>
                  <a:lnTo>
                    <a:pt x="98" y="75"/>
                  </a:lnTo>
                  <a:lnTo>
                    <a:pt x="74" y="75"/>
                  </a:lnTo>
                  <a:lnTo>
                    <a:pt x="98" y="50"/>
                  </a:lnTo>
                  <a:lnTo>
                    <a:pt x="74" y="50"/>
                  </a:lnTo>
                  <a:lnTo>
                    <a:pt x="74" y="24"/>
                  </a:lnTo>
                  <a:lnTo>
                    <a:pt x="49" y="24"/>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618" name="Freeform 450"/>
            <p:cNvSpPr>
              <a:spLocks/>
            </p:cNvSpPr>
            <p:nvPr/>
          </p:nvSpPr>
          <p:spPr bwMode="auto">
            <a:xfrm>
              <a:off x="4264" y="3304"/>
              <a:ext cx="25" cy="37"/>
            </a:xfrm>
            <a:custGeom>
              <a:avLst/>
              <a:gdLst/>
              <a:ahLst/>
              <a:cxnLst>
                <a:cxn ang="0">
                  <a:pos x="98" y="149"/>
                </a:cxn>
                <a:cxn ang="0">
                  <a:pos x="98" y="124"/>
                </a:cxn>
                <a:cxn ang="0">
                  <a:pos x="74" y="100"/>
                </a:cxn>
                <a:cxn ang="0">
                  <a:pos x="74" y="75"/>
                </a:cxn>
                <a:cxn ang="0">
                  <a:pos x="49" y="75"/>
                </a:cxn>
                <a:cxn ang="0">
                  <a:pos x="25" y="49"/>
                </a:cxn>
                <a:cxn ang="0">
                  <a:pos x="25" y="25"/>
                </a:cxn>
                <a:cxn ang="0">
                  <a:pos x="0" y="25"/>
                </a:cxn>
                <a:cxn ang="0">
                  <a:pos x="0" y="0"/>
                </a:cxn>
              </a:cxnLst>
              <a:rect l="0" t="0" r="r" b="b"/>
              <a:pathLst>
                <a:path w="98" h="149">
                  <a:moveTo>
                    <a:pt x="98" y="149"/>
                  </a:moveTo>
                  <a:lnTo>
                    <a:pt x="98" y="124"/>
                  </a:lnTo>
                  <a:lnTo>
                    <a:pt x="74" y="100"/>
                  </a:lnTo>
                  <a:lnTo>
                    <a:pt x="74" y="75"/>
                  </a:lnTo>
                  <a:lnTo>
                    <a:pt x="49" y="75"/>
                  </a:lnTo>
                  <a:lnTo>
                    <a:pt x="25" y="49"/>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619" name="Freeform 451"/>
            <p:cNvSpPr>
              <a:spLocks/>
            </p:cNvSpPr>
            <p:nvPr/>
          </p:nvSpPr>
          <p:spPr bwMode="auto">
            <a:xfrm>
              <a:off x="4462" y="3267"/>
              <a:ext cx="31" cy="43"/>
            </a:xfrm>
            <a:custGeom>
              <a:avLst/>
              <a:gdLst/>
              <a:ahLst/>
              <a:cxnLst>
                <a:cxn ang="0">
                  <a:pos x="124" y="172"/>
                </a:cxn>
                <a:cxn ang="0">
                  <a:pos x="100" y="172"/>
                </a:cxn>
                <a:cxn ang="0">
                  <a:pos x="100" y="147"/>
                </a:cxn>
                <a:cxn ang="0">
                  <a:pos x="100" y="123"/>
                </a:cxn>
                <a:cxn ang="0">
                  <a:pos x="74" y="123"/>
                </a:cxn>
                <a:cxn ang="0">
                  <a:pos x="74" y="98"/>
                </a:cxn>
                <a:cxn ang="0">
                  <a:pos x="74" y="74"/>
                </a:cxn>
                <a:cxn ang="0">
                  <a:pos x="49" y="74"/>
                </a:cxn>
                <a:cxn ang="0">
                  <a:pos x="49" y="49"/>
                </a:cxn>
                <a:cxn ang="0">
                  <a:pos x="25" y="49"/>
                </a:cxn>
                <a:cxn ang="0">
                  <a:pos x="0" y="49"/>
                </a:cxn>
                <a:cxn ang="0">
                  <a:pos x="0" y="24"/>
                </a:cxn>
                <a:cxn ang="0">
                  <a:pos x="0" y="0"/>
                </a:cxn>
              </a:cxnLst>
              <a:rect l="0" t="0" r="r" b="b"/>
              <a:pathLst>
                <a:path w="124" h="172">
                  <a:moveTo>
                    <a:pt x="124" y="172"/>
                  </a:moveTo>
                  <a:lnTo>
                    <a:pt x="100" y="172"/>
                  </a:lnTo>
                  <a:lnTo>
                    <a:pt x="100" y="147"/>
                  </a:lnTo>
                  <a:lnTo>
                    <a:pt x="100" y="123"/>
                  </a:lnTo>
                  <a:lnTo>
                    <a:pt x="74" y="123"/>
                  </a:lnTo>
                  <a:lnTo>
                    <a:pt x="74" y="98"/>
                  </a:lnTo>
                  <a:lnTo>
                    <a:pt x="74" y="74"/>
                  </a:lnTo>
                  <a:lnTo>
                    <a:pt x="49" y="74"/>
                  </a:lnTo>
                  <a:lnTo>
                    <a:pt x="49" y="49"/>
                  </a:lnTo>
                  <a:lnTo>
                    <a:pt x="25" y="49"/>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620" name="Freeform 452"/>
            <p:cNvSpPr>
              <a:spLocks/>
            </p:cNvSpPr>
            <p:nvPr/>
          </p:nvSpPr>
          <p:spPr bwMode="auto">
            <a:xfrm>
              <a:off x="4215" y="3248"/>
              <a:ext cx="49" cy="56"/>
            </a:xfrm>
            <a:custGeom>
              <a:avLst/>
              <a:gdLst/>
              <a:ahLst/>
              <a:cxnLst>
                <a:cxn ang="0">
                  <a:pos x="197" y="222"/>
                </a:cxn>
                <a:cxn ang="0">
                  <a:pos x="197" y="198"/>
                </a:cxn>
                <a:cxn ang="0">
                  <a:pos x="173" y="198"/>
                </a:cxn>
                <a:cxn ang="0">
                  <a:pos x="173" y="173"/>
                </a:cxn>
                <a:cxn ang="0">
                  <a:pos x="173" y="149"/>
                </a:cxn>
                <a:cxn ang="0">
                  <a:pos x="147" y="149"/>
                </a:cxn>
                <a:cxn ang="0">
                  <a:pos x="147" y="124"/>
                </a:cxn>
                <a:cxn ang="0">
                  <a:pos x="122" y="99"/>
                </a:cxn>
                <a:cxn ang="0">
                  <a:pos x="98" y="75"/>
                </a:cxn>
                <a:cxn ang="0">
                  <a:pos x="73" y="50"/>
                </a:cxn>
                <a:cxn ang="0">
                  <a:pos x="24" y="26"/>
                </a:cxn>
                <a:cxn ang="0">
                  <a:pos x="0" y="0"/>
                </a:cxn>
              </a:cxnLst>
              <a:rect l="0" t="0" r="r" b="b"/>
              <a:pathLst>
                <a:path w="197" h="222">
                  <a:moveTo>
                    <a:pt x="197" y="222"/>
                  </a:moveTo>
                  <a:lnTo>
                    <a:pt x="197" y="198"/>
                  </a:lnTo>
                  <a:lnTo>
                    <a:pt x="173" y="198"/>
                  </a:lnTo>
                  <a:lnTo>
                    <a:pt x="173" y="173"/>
                  </a:lnTo>
                  <a:lnTo>
                    <a:pt x="173" y="149"/>
                  </a:lnTo>
                  <a:lnTo>
                    <a:pt x="147" y="149"/>
                  </a:lnTo>
                  <a:lnTo>
                    <a:pt x="147" y="124"/>
                  </a:lnTo>
                  <a:lnTo>
                    <a:pt x="122" y="99"/>
                  </a:lnTo>
                  <a:lnTo>
                    <a:pt x="98" y="75"/>
                  </a:lnTo>
                  <a:lnTo>
                    <a:pt x="73" y="50"/>
                  </a:lnTo>
                  <a:lnTo>
                    <a:pt x="24" y="26"/>
                  </a:lnTo>
                  <a:lnTo>
                    <a:pt x="0" y="0"/>
                  </a:lnTo>
                </a:path>
              </a:pathLst>
            </a:custGeom>
            <a:noFill/>
            <a:ln w="3175">
              <a:solidFill>
                <a:srgbClr val="1DB2FB"/>
              </a:solidFill>
              <a:prstDash val="solid"/>
              <a:round/>
              <a:headEnd/>
              <a:tailEnd/>
            </a:ln>
          </p:spPr>
          <p:txBody>
            <a:bodyPr/>
            <a:lstStyle/>
            <a:p>
              <a:endParaRPr lang="en-US" dirty="0"/>
            </a:p>
          </p:txBody>
        </p:sp>
        <p:sp>
          <p:nvSpPr>
            <p:cNvPr id="647621" name="Freeform 453"/>
            <p:cNvSpPr>
              <a:spLocks/>
            </p:cNvSpPr>
            <p:nvPr/>
          </p:nvSpPr>
          <p:spPr bwMode="auto">
            <a:xfrm>
              <a:off x="4456" y="3248"/>
              <a:ext cx="6" cy="19"/>
            </a:xfrm>
            <a:custGeom>
              <a:avLst/>
              <a:gdLst/>
              <a:ahLst/>
              <a:cxnLst>
                <a:cxn ang="0">
                  <a:pos x="24" y="75"/>
                </a:cxn>
                <a:cxn ang="0">
                  <a:pos x="0" y="75"/>
                </a:cxn>
                <a:cxn ang="0">
                  <a:pos x="0" y="50"/>
                </a:cxn>
                <a:cxn ang="0">
                  <a:pos x="24" y="50"/>
                </a:cxn>
                <a:cxn ang="0">
                  <a:pos x="0" y="50"/>
                </a:cxn>
                <a:cxn ang="0">
                  <a:pos x="0" y="26"/>
                </a:cxn>
                <a:cxn ang="0">
                  <a:pos x="24" y="26"/>
                </a:cxn>
                <a:cxn ang="0">
                  <a:pos x="0" y="0"/>
                </a:cxn>
              </a:cxnLst>
              <a:rect l="0" t="0" r="r" b="b"/>
              <a:pathLst>
                <a:path w="24" h="75">
                  <a:moveTo>
                    <a:pt x="24" y="75"/>
                  </a:moveTo>
                  <a:lnTo>
                    <a:pt x="0" y="75"/>
                  </a:lnTo>
                  <a:lnTo>
                    <a:pt x="0" y="50"/>
                  </a:lnTo>
                  <a:lnTo>
                    <a:pt x="24" y="50"/>
                  </a:lnTo>
                  <a:lnTo>
                    <a:pt x="0" y="50"/>
                  </a:lnTo>
                  <a:lnTo>
                    <a:pt x="0" y="26"/>
                  </a:lnTo>
                  <a:lnTo>
                    <a:pt x="24" y="26"/>
                  </a:lnTo>
                  <a:lnTo>
                    <a:pt x="0" y="0"/>
                  </a:lnTo>
                </a:path>
              </a:pathLst>
            </a:custGeom>
            <a:noFill/>
            <a:ln w="3175">
              <a:solidFill>
                <a:srgbClr val="1DB2FB"/>
              </a:solidFill>
              <a:prstDash val="solid"/>
              <a:round/>
              <a:headEnd/>
              <a:tailEnd/>
            </a:ln>
          </p:spPr>
          <p:txBody>
            <a:bodyPr/>
            <a:lstStyle/>
            <a:p>
              <a:endParaRPr lang="en-US" dirty="0"/>
            </a:p>
          </p:txBody>
        </p:sp>
        <p:sp>
          <p:nvSpPr>
            <p:cNvPr id="647622" name="Freeform 454"/>
            <p:cNvSpPr>
              <a:spLocks/>
            </p:cNvSpPr>
            <p:nvPr/>
          </p:nvSpPr>
          <p:spPr bwMode="auto">
            <a:xfrm>
              <a:off x="4468" y="3255"/>
              <a:ext cx="19" cy="6"/>
            </a:xfrm>
            <a:custGeom>
              <a:avLst/>
              <a:gdLst/>
              <a:ahLst/>
              <a:cxnLst>
                <a:cxn ang="0">
                  <a:pos x="75" y="24"/>
                </a:cxn>
                <a:cxn ang="0">
                  <a:pos x="49" y="0"/>
                </a:cxn>
                <a:cxn ang="0">
                  <a:pos x="24" y="24"/>
                </a:cxn>
                <a:cxn ang="0">
                  <a:pos x="24" y="0"/>
                </a:cxn>
                <a:cxn ang="0">
                  <a:pos x="0" y="0"/>
                </a:cxn>
              </a:cxnLst>
              <a:rect l="0" t="0" r="r" b="b"/>
              <a:pathLst>
                <a:path w="75" h="24">
                  <a:moveTo>
                    <a:pt x="75" y="24"/>
                  </a:moveTo>
                  <a:lnTo>
                    <a:pt x="49" y="0"/>
                  </a:lnTo>
                  <a:lnTo>
                    <a:pt x="24" y="24"/>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623" name="Freeform 455"/>
            <p:cNvSpPr>
              <a:spLocks/>
            </p:cNvSpPr>
            <p:nvPr/>
          </p:nvSpPr>
          <p:spPr bwMode="auto">
            <a:xfrm>
              <a:off x="4487" y="3186"/>
              <a:ext cx="55" cy="75"/>
            </a:xfrm>
            <a:custGeom>
              <a:avLst/>
              <a:gdLst/>
              <a:ahLst/>
              <a:cxnLst>
                <a:cxn ang="0">
                  <a:pos x="0" y="298"/>
                </a:cxn>
                <a:cxn ang="0">
                  <a:pos x="24" y="274"/>
                </a:cxn>
                <a:cxn ang="0">
                  <a:pos x="24" y="248"/>
                </a:cxn>
                <a:cxn ang="0">
                  <a:pos x="49" y="223"/>
                </a:cxn>
                <a:cxn ang="0">
                  <a:pos x="73" y="174"/>
                </a:cxn>
                <a:cxn ang="0">
                  <a:pos x="98" y="174"/>
                </a:cxn>
                <a:cxn ang="0">
                  <a:pos x="98" y="150"/>
                </a:cxn>
                <a:cxn ang="0">
                  <a:pos x="98" y="125"/>
                </a:cxn>
                <a:cxn ang="0">
                  <a:pos x="122" y="99"/>
                </a:cxn>
                <a:cxn ang="0">
                  <a:pos x="122" y="75"/>
                </a:cxn>
                <a:cxn ang="0">
                  <a:pos x="122" y="50"/>
                </a:cxn>
                <a:cxn ang="0">
                  <a:pos x="147" y="50"/>
                </a:cxn>
                <a:cxn ang="0">
                  <a:pos x="147" y="25"/>
                </a:cxn>
                <a:cxn ang="0">
                  <a:pos x="196" y="25"/>
                </a:cxn>
                <a:cxn ang="0">
                  <a:pos x="222" y="0"/>
                </a:cxn>
                <a:cxn ang="0">
                  <a:pos x="222" y="25"/>
                </a:cxn>
              </a:cxnLst>
              <a:rect l="0" t="0" r="r" b="b"/>
              <a:pathLst>
                <a:path w="222" h="298">
                  <a:moveTo>
                    <a:pt x="0" y="298"/>
                  </a:moveTo>
                  <a:lnTo>
                    <a:pt x="24" y="274"/>
                  </a:lnTo>
                  <a:lnTo>
                    <a:pt x="24" y="248"/>
                  </a:lnTo>
                  <a:lnTo>
                    <a:pt x="49" y="223"/>
                  </a:lnTo>
                  <a:lnTo>
                    <a:pt x="73" y="174"/>
                  </a:lnTo>
                  <a:lnTo>
                    <a:pt x="98" y="174"/>
                  </a:lnTo>
                  <a:lnTo>
                    <a:pt x="98" y="150"/>
                  </a:lnTo>
                  <a:lnTo>
                    <a:pt x="98" y="125"/>
                  </a:lnTo>
                  <a:lnTo>
                    <a:pt x="122" y="99"/>
                  </a:lnTo>
                  <a:lnTo>
                    <a:pt x="122" y="75"/>
                  </a:lnTo>
                  <a:lnTo>
                    <a:pt x="122" y="50"/>
                  </a:lnTo>
                  <a:lnTo>
                    <a:pt x="147" y="50"/>
                  </a:lnTo>
                  <a:lnTo>
                    <a:pt x="147" y="25"/>
                  </a:lnTo>
                  <a:lnTo>
                    <a:pt x="196" y="25"/>
                  </a:lnTo>
                  <a:lnTo>
                    <a:pt x="222" y="0"/>
                  </a:lnTo>
                  <a:lnTo>
                    <a:pt x="222" y="25"/>
                  </a:lnTo>
                </a:path>
              </a:pathLst>
            </a:custGeom>
            <a:noFill/>
            <a:ln w="3175">
              <a:solidFill>
                <a:srgbClr val="1DB2FB"/>
              </a:solidFill>
              <a:prstDash val="solid"/>
              <a:round/>
              <a:headEnd/>
              <a:tailEnd/>
            </a:ln>
          </p:spPr>
          <p:txBody>
            <a:bodyPr/>
            <a:lstStyle/>
            <a:p>
              <a:endParaRPr lang="en-US" dirty="0"/>
            </a:p>
          </p:txBody>
        </p:sp>
        <p:sp>
          <p:nvSpPr>
            <p:cNvPr id="647624" name="Freeform 456"/>
            <p:cNvSpPr>
              <a:spLocks/>
            </p:cNvSpPr>
            <p:nvPr/>
          </p:nvSpPr>
          <p:spPr bwMode="auto">
            <a:xfrm>
              <a:off x="4456" y="3248"/>
              <a:ext cx="12" cy="7"/>
            </a:xfrm>
            <a:custGeom>
              <a:avLst/>
              <a:gdLst/>
              <a:ahLst/>
              <a:cxnLst>
                <a:cxn ang="0">
                  <a:pos x="49" y="26"/>
                </a:cxn>
                <a:cxn ang="0">
                  <a:pos x="49" y="0"/>
                </a:cxn>
                <a:cxn ang="0">
                  <a:pos x="24" y="0"/>
                </a:cxn>
                <a:cxn ang="0">
                  <a:pos x="0" y="0"/>
                </a:cxn>
              </a:cxnLst>
              <a:rect l="0" t="0" r="r" b="b"/>
              <a:pathLst>
                <a:path w="49" h="26">
                  <a:moveTo>
                    <a:pt x="49" y="26"/>
                  </a:move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625" name="Freeform 457"/>
            <p:cNvSpPr>
              <a:spLocks/>
            </p:cNvSpPr>
            <p:nvPr/>
          </p:nvSpPr>
          <p:spPr bwMode="auto">
            <a:xfrm>
              <a:off x="4400" y="3211"/>
              <a:ext cx="56" cy="37"/>
            </a:xfrm>
            <a:custGeom>
              <a:avLst/>
              <a:gdLst/>
              <a:ahLst/>
              <a:cxnLst>
                <a:cxn ang="0">
                  <a:pos x="223" y="149"/>
                </a:cxn>
                <a:cxn ang="0">
                  <a:pos x="198" y="149"/>
                </a:cxn>
                <a:cxn ang="0">
                  <a:pos x="198" y="124"/>
                </a:cxn>
                <a:cxn ang="0">
                  <a:pos x="174" y="124"/>
                </a:cxn>
                <a:cxn ang="0">
                  <a:pos x="149" y="124"/>
                </a:cxn>
                <a:cxn ang="0">
                  <a:pos x="149" y="100"/>
                </a:cxn>
                <a:cxn ang="0">
                  <a:pos x="149" y="75"/>
                </a:cxn>
                <a:cxn ang="0">
                  <a:pos x="125" y="75"/>
                </a:cxn>
                <a:cxn ang="0">
                  <a:pos x="100" y="75"/>
                </a:cxn>
                <a:cxn ang="0">
                  <a:pos x="73" y="75"/>
                </a:cxn>
                <a:cxn ang="0">
                  <a:pos x="73" y="51"/>
                </a:cxn>
                <a:cxn ang="0">
                  <a:pos x="49" y="51"/>
                </a:cxn>
                <a:cxn ang="0">
                  <a:pos x="49" y="26"/>
                </a:cxn>
                <a:cxn ang="0">
                  <a:pos x="24" y="26"/>
                </a:cxn>
                <a:cxn ang="0">
                  <a:pos x="0" y="26"/>
                </a:cxn>
                <a:cxn ang="0">
                  <a:pos x="0" y="0"/>
                </a:cxn>
              </a:cxnLst>
              <a:rect l="0" t="0" r="r" b="b"/>
              <a:pathLst>
                <a:path w="223" h="149">
                  <a:moveTo>
                    <a:pt x="223" y="149"/>
                  </a:moveTo>
                  <a:lnTo>
                    <a:pt x="198" y="149"/>
                  </a:lnTo>
                  <a:lnTo>
                    <a:pt x="198" y="124"/>
                  </a:lnTo>
                  <a:lnTo>
                    <a:pt x="174" y="124"/>
                  </a:lnTo>
                  <a:lnTo>
                    <a:pt x="149" y="124"/>
                  </a:lnTo>
                  <a:lnTo>
                    <a:pt x="149" y="100"/>
                  </a:lnTo>
                  <a:lnTo>
                    <a:pt x="149" y="75"/>
                  </a:lnTo>
                  <a:lnTo>
                    <a:pt x="125" y="75"/>
                  </a:lnTo>
                  <a:lnTo>
                    <a:pt x="100" y="75"/>
                  </a:lnTo>
                  <a:lnTo>
                    <a:pt x="73" y="75"/>
                  </a:lnTo>
                  <a:lnTo>
                    <a:pt x="73" y="51"/>
                  </a:lnTo>
                  <a:lnTo>
                    <a:pt x="49" y="51"/>
                  </a:lnTo>
                  <a:lnTo>
                    <a:pt x="49" y="26"/>
                  </a:lnTo>
                  <a:lnTo>
                    <a:pt x="24" y="26"/>
                  </a:lnTo>
                  <a:lnTo>
                    <a:pt x="0" y="26"/>
                  </a:lnTo>
                  <a:lnTo>
                    <a:pt x="0" y="0"/>
                  </a:lnTo>
                </a:path>
              </a:pathLst>
            </a:custGeom>
            <a:noFill/>
            <a:ln w="3175">
              <a:solidFill>
                <a:srgbClr val="1DB2FB"/>
              </a:solidFill>
              <a:prstDash val="solid"/>
              <a:round/>
              <a:headEnd/>
              <a:tailEnd/>
            </a:ln>
          </p:spPr>
          <p:txBody>
            <a:bodyPr/>
            <a:lstStyle/>
            <a:p>
              <a:endParaRPr lang="en-US" dirty="0"/>
            </a:p>
          </p:txBody>
        </p:sp>
        <p:sp>
          <p:nvSpPr>
            <p:cNvPr id="647626" name="Line 458"/>
            <p:cNvSpPr>
              <a:spLocks noChangeShapeType="1"/>
            </p:cNvSpPr>
            <p:nvPr/>
          </p:nvSpPr>
          <p:spPr bwMode="auto">
            <a:xfrm>
              <a:off x="4209" y="3248"/>
              <a:ext cx="6" cy="1"/>
            </a:xfrm>
            <a:prstGeom prst="line">
              <a:avLst/>
            </a:prstGeom>
            <a:noFill/>
            <a:ln w="3175">
              <a:solidFill>
                <a:srgbClr val="1DB2FB"/>
              </a:solidFill>
              <a:round/>
              <a:headEnd/>
              <a:tailEnd/>
            </a:ln>
          </p:spPr>
          <p:txBody>
            <a:bodyPr/>
            <a:lstStyle/>
            <a:p>
              <a:endParaRPr lang="en-US" dirty="0"/>
            </a:p>
          </p:txBody>
        </p:sp>
        <p:sp>
          <p:nvSpPr>
            <p:cNvPr id="647627" name="Line 459"/>
            <p:cNvSpPr>
              <a:spLocks noChangeShapeType="1"/>
            </p:cNvSpPr>
            <p:nvPr/>
          </p:nvSpPr>
          <p:spPr bwMode="auto">
            <a:xfrm flipH="1" flipV="1">
              <a:off x="4197" y="3236"/>
              <a:ext cx="12" cy="12"/>
            </a:xfrm>
            <a:prstGeom prst="line">
              <a:avLst/>
            </a:prstGeom>
            <a:noFill/>
            <a:ln w="3175">
              <a:solidFill>
                <a:srgbClr val="1DB2FB"/>
              </a:solidFill>
              <a:round/>
              <a:headEnd/>
              <a:tailEnd/>
            </a:ln>
          </p:spPr>
          <p:txBody>
            <a:bodyPr/>
            <a:lstStyle/>
            <a:p>
              <a:endParaRPr lang="en-US" dirty="0"/>
            </a:p>
          </p:txBody>
        </p:sp>
        <p:sp>
          <p:nvSpPr>
            <p:cNvPr id="647628" name="Freeform 460"/>
            <p:cNvSpPr>
              <a:spLocks/>
            </p:cNvSpPr>
            <p:nvPr/>
          </p:nvSpPr>
          <p:spPr bwMode="auto">
            <a:xfrm>
              <a:off x="4141" y="3199"/>
              <a:ext cx="56" cy="37"/>
            </a:xfrm>
            <a:custGeom>
              <a:avLst/>
              <a:gdLst/>
              <a:ahLst/>
              <a:cxnLst>
                <a:cxn ang="0">
                  <a:pos x="223" y="149"/>
                </a:cxn>
                <a:cxn ang="0">
                  <a:pos x="197" y="149"/>
                </a:cxn>
                <a:cxn ang="0">
                  <a:pos x="197" y="124"/>
                </a:cxn>
                <a:cxn ang="0">
                  <a:pos x="173" y="124"/>
                </a:cxn>
                <a:cxn ang="0">
                  <a:pos x="173" y="149"/>
                </a:cxn>
                <a:cxn ang="0">
                  <a:pos x="173" y="124"/>
                </a:cxn>
                <a:cxn ang="0">
                  <a:pos x="148" y="124"/>
                </a:cxn>
                <a:cxn ang="0">
                  <a:pos x="124" y="100"/>
                </a:cxn>
                <a:cxn ang="0">
                  <a:pos x="99" y="100"/>
                </a:cxn>
                <a:cxn ang="0">
                  <a:pos x="74" y="75"/>
                </a:cxn>
                <a:cxn ang="0">
                  <a:pos x="50" y="49"/>
                </a:cxn>
                <a:cxn ang="0">
                  <a:pos x="24" y="49"/>
                </a:cxn>
                <a:cxn ang="0">
                  <a:pos x="24" y="25"/>
                </a:cxn>
                <a:cxn ang="0">
                  <a:pos x="0" y="25"/>
                </a:cxn>
                <a:cxn ang="0">
                  <a:pos x="0" y="0"/>
                </a:cxn>
              </a:cxnLst>
              <a:rect l="0" t="0" r="r" b="b"/>
              <a:pathLst>
                <a:path w="223" h="149">
                  <a:moveTo>
                    <a:pt x="223" y="149"/>
                  </a:moveTo>
                  <a:lnTo>
                    <a:pt x="197" y="149"/>
                  </a:lnTo>
                  <a:lnTo>
                    <a:pt x="197" y="124"/>
                  </a:lnTo>
                  <a:lnTo>
                    <a:pt x="173" y="124"/>
                  </a:lnTo>
                  <a:lnTo>
                    <a:pt x="173" y="149"/>
                  </a:lnTo>
                  <a:lnTo>
                    <a:pt x="173" y="124"/>
                  </a:lnTo>
                  <a:lnTo>
                    <a:pt x="148" y="124"/>
                  </a:lnTo>
                  <a:lnTo>
                    <a:pt x="124" y="100"/>
                  </a:lnTo>
                  <a:lnTo>
                    <a:pt x="99" y="100"/>
                  </a:lnTo>
                  <a:lnTo>
                    <a:pt x="74" y="75"/>
                  </a:lnTo>
                  <a:lnTo>
                    <a:pt x="50" y="49"/>
                  </a:lnTo>
                  <a:lnTo>
                    <a:pt x="24" y="49"/>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629" name="Line 461"/>
            <p:cNvSpPr>
              <a:spLocks noChangeShapeType="1"/>
            </p:cNvSpPr>
            <p:nvPr/>
          </p:nvSpPr>
          <p:spPr bwMode="auto">
            <a:xfrm flipH="1">
              <a:off x="4394" y="3211"/>
              <a:ext cx="6" cy="1"/>
            </a:xfrm>
            <a:prstGeom prst="line">
              <a:avLst/>
            </a:prstGeom>
            <a:noFill/>
            <a:ln w="3175">
              <a:solidFill>
                <a:srgbClr val="1DB2FB"/>
              </a:solidFill>
              <a:round/>
              <a:headEnd/>
              <a:tailEnd/>
            </a:ln>
          </p:spPr>
          <p:txBody>
            <a:bodyPr/>
            <a:lstStyle/>
            <a:p>
              <a:endParaRPr lang="en-US" dirty="0"/>
            </a:p>
          </p:txBody>
        </p:sp>
        <p:sp>
          <p:nvSpPr>
            <p:cNvPr id="647630" name="Freeform 462"/>
            <p:cNvSpPr>
              <a:spLocks/>
            </p:cNvSpPr>
            <p:nvPr/>
          </p:nvSpPr>
          <p:spPr bwMode="auto">
            <a:xfrm>
              <a:off x="4382" y="3193"/>
              <a:ext cx="12" cy="18"/>
            </a:xfrm>
            <a:custGeom>
              <a:avLst/>
              <a:gdLst/>
              <a:ahLst/>
              <a:cxnLst>
                <a:cxn ang="0">
                  <a:pos x="49" y="74"/>
                </a:cxn>
                <a:cxn ang="0">
                  <a:pos x="25" y="50"/>
                </a:cxn>
                <a:cxn ang="0">
                  <a:pos x="25" y="25"/>
                </a:cxn>
                <a:cxn ang="0">
                  <a:pos x="0" y="25"/>
                </a:cxn>
                <a:cxn ang="0">
                  <a:pos x="0" y="0"/>
                </a:cxn>
              </a:cxnLst>
              <a:rect l="0" t="0" r="r" b="b"/>
              <a:pathLst>
                <a:path w="49" h="74">
                  <a:moveTo>
                    <a:pt x="49" y="74"/>
                  </a:moveTo>
                  <a:lnTo>
                    <a:pt x="25" y="50"/>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631" name="Freeform 463"/>
            <p:cNvSpPr>
              <a:spLocks/>
            </p:cNvSpPr>
            <p:nvPr/>
          </p:nvSpPr>
          <p:spPr bwMode="auto">
            <a:xfrm>
              <a:off x="4073" y="3119"/>
              <a:ext cx="68" cy="80"/>
            </a:xfrm>
            <a:custGeom>
              <a:avLst/>
              <a:gdLst/>
              <a:ahLst/>
              <a:cxnLst>
                <a:cxn ang="0">
                  <a:pos x="273" y="321"/>
                </a:cxn>
                <a:cxn ang="0">
                  <a:pos x="247" y="296"/>
                </a:cxn>
                <a:cxn ang="0">
                  <a:pos x="223" y="296"/>
                </a:cxn>
                <a:cxn ang="0">
                  <a:pos x="223" y="271"/>
                </a:cxn>
                <a:cxn ang="0">
                  <a:pos x="223" y="247"/>
                </a:cxn>
                <a:cxn ang="0">
                  <a:pos x="198" y="247"/>
                </a:cxn>
                <a:cxn ang="0">
                  <a:pos x="198" y="222"/>
                </a:cxn>
                <a:cxn ang="0">
                  <a:pos x="173" y="197"/>
                </a:cxn>
                <a:cxn ang="0">
                  <a:pos x="149" y="197"/>
                </a:cxn>
                <a:cxn ang="0">
                  <a:pos x="149" y="173"/>
                </a:cxn>
                <a:cxn ang="0">
                  <a:pos x="124" y="148"/>
                </a:cxn>
                <a:cxn ang="0">
                  <a:pos x="124" y="124"/>
                </a:cxn>
                <a:cxn ang="0">
                  <a:pos x="100" y="99"/>
                </a:cxn>
                <a:cxn ang="0">
                  <a:pos x="75" y="75"/>
                </a:cxn>
                <a:cxn ang="0">
                  <a:pos x="51" y="75"/>
                </a:cxn>
                <a:cxn ang="0">
                  <a:pos x="51" y="49"/>
                </a:cxn>
                <a:cxn ang="0">
                  <a:pos x="51" y="24"/>
                </a:cxn>
                <a:cxn ang="0">
                  <a:pos x="25" y="24"/>
                </a:cxn>
                <a:cxn ang="0">
                  <a:pos x="25" y="0"/>
                </a:cxn>
                <a:cxn ang="0">
                  <a:pos x="0" y="0"/>
                </a:cxn>
              </a:cxnLst>
              <a:rect l="0" t="0" r="r" b="b"/>
              <a:pathLst>
                <a:path w="273" h="321">
                  <a:moveTo>
                    <a:pt x="273" y="321"/>
                  </a:moveTo>
                  <a:lnTo>
                    <a:pt x="247" y="296"/>
                  </a:lnTo>
                  <a:lnTo>
                    <a:pt x="223" y="296"/>
                  </a:lnTo>
                  <a:lnTo>
                    <a:pt x="223" y="271"/>
                  </a:lnTo>
                  <a:lnTo>
                    <a:pt x="223" y="247"/>
                  </a:lnTo>
                  <a:lnTo>
                    <a:pt x="198" y="247"/>
                  </a:lnTo>
                  <a:lnTo>
                    <a:pt x="198" y="222"/>
                  </a:lnTo>
                  <a:lnTo>
                    <a:pt x="173" y="197"/>
                  </a:lnTo>
                  <a:lnTo>
                    <a:pt x="149" y="197"/>
                  </a:lnTo>
                  <a:lnTo>
                    <a:pt x="149" y="173"/>
                  </a:lnTo>
                  <a:lnTo>
                    <a:pt x="124" y="148"/>
                  </a:lnTo>
                  <a:lnTo>
                    <a:pt x="124" y="124"/>
                  </a:lnTo>
                  <a:lnTo>
                    <a:pt x="100" y="99"/>
                  </a:lnTo>
                  <a:lnTo>
                    <a:pt x="75" y="75"/>
                  </a:lnTo>
                  <a:lnTo>
                    <a:pt x="51" y="75"/>
                  </a:lnTo>
                  <a:lnTo>
                    <a:pt x="51" y="49"/>
                  </a:lnTo>
                  <a:lnTo>
                    <a:pt x="51" y="24"/>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632" name="Freeform 464"/>
            <p:cNvSpPr>
              <a:spLocks/>
            </p:cNvSpPr>
            <p:nvPr/>
          </p:nvSpPr>
          <p:spPr bwMode="auto">
            <a:xfrm>
              <a:off x="4375" y="3180"/>
              <a:ext cx="7" cy="13"/>
            </a:xfrm>
            <a:custGeom>
              <a:avLst/>
              <a:gdLst/>
              <a:ahLst/>
              <a:cxnLst>
                <a:cxn ang="0">
                  <a:pos x="25" y="49"/>
                </a:cxn>
                <a:cxn ang="0">
                  <a:pos x="25" y="24"/>
                </a:cxn>
                <a:cxn ang="0">
                  <a:pos x="0" y="24"/>
                </a:cxn>
                <a:cxn ang="0">
                  <a:pos x="0" y="0"/>
                </a:cxn>
              </a:cxnLst>
              <a:rect l="0" t="0" r="r" b="b"/>
              <a:pathLst>
                <a:path w="25" h="49">
                  <a:moveTo>
                    <a:pt x="25" y="49"/>
                  </a:moveTo>
                  <a:lnTo>
                    <a:pt x="25"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633" name="Freeform 465"/>
            <p:cNvSpPr>
              <a:spLocks/>
            </p:cNvSpPr>
            <p:nvPr/>
          </p:nvSpPr>
          <p:spPr bwMode="auto">
            <a:xfrm>
              <a:off x="4542" y="3168"/>
              <a:ext cx="44" cy="25"/>
            </a:xfrm>
            <a:custGeom>
              <a:avLst/>
              <a:gdLst/>
              <a:ahLst/>
              <a:cxnLst>
                <a:cxn ang="0">
                  <a:pos x="0" y="99"/>
                </a:cxn>
                <a:cxn ang="0">
                  <a:pos x="24" y="99"/>
                </a:cxn>
                <a:cxn ang="0">
                  <a:pos x="49" y="74"/>
                </a:cxn>
                <a:cxn ang="0">
                  <a:pos x="73" y="74"/>
                </a:cxn>
                <a:cxn ang="0">
                  <a:pos x="73" y="50"/>
                </a:cxn>
                <a:cxn ang="0">
                  <a:pos x="98" y="50"/>
                </a:cxn>
                <a:cxn ang="0">
                  <a:pos x="123" y="50"/>
                </a:cxn>
                <a:cxn ang="0">
                  <a:pos x="123" y="25"/>
                </a:cxn>
                <a:cxn ang="0">
                  <a:pos x="147" y="25"/>
                </a:cxn>
                <a:cxn ang="0">
                  <a:pos x="147" y="0"/>
                </a:cxn>
                <a:cxn ang="0">
                  <a:pos x="172" y="0"/>
                </a:cxn>
              </a:cxnLst>
              <a:rect l="0" t="0" r="r" b="b"/>
              <a:pathLst>
                <a:path w="172" h="99">
                  <a:moveTo>
                    <a:pt x="0" y="99"/>
                  </a:moveTo>
                  <a:lnTo>
                    <a:pt x="24" y="99"/>
                  </a:lnTo>
                  <a:lnTo>
                    <a:pt x="49" y="74"/>
                  </a:lnTo>
                  <a:lnTo>
                    <a:pt x="73" y="74"/>
                  </a:lnTo>
                  <a:lnTo>
                    <a:pt x="73" y="50"/>
                  </a:lnTo>
                  <a:lnTo>
                    <a:pt x="98" y="50"/>
                  </a:lnTo>
                  <a:lnTo>
                    <a:pt x="123" y="50"/>
                  </a:lnTo>
                  <a:lnTo>
                    <a:pt x="123" y="25"/>
                  </a:lnTo>
                  <a:lnTo>
                    <a:pt x="147" y="25"/>
                  </a:lnTo>
                  <a:lnTo>
                    <a:pt x="147" y="0"/>
                  </a:lnTo>
                  <a:lnTo>
                    <a:pt x="172" y="0"/>
                  </a:lnTo>
                </a:path>
              </a:pathLst>
            </a:custGeom>
            <a:noFill/>
            <a:ln w="3175">
              <a:solidFill>
                <a:srgbClr val="1DB2FB"/>
              </a:solidFill>
              <a:prstDash val="solid"/>
              <a:round/>
              <a:headEnd/>
              <a:tailEnd/>
            </a:ln>
          </p:spPr>
          <p:txBody>
            <a:bodyPr/>
            <a:lstStyle/>
            <a:p>
              <a:endParaRPr lang="en-US" dirty="0"/>
            </a:p>
          </p:txBody>
        </p:sp>
        <p:sp>
          <p:nvSpPr>
            <p:cNvPr id="647634" name="Freeform 466"/>
            <p:cNvSpPr>
              <a:spLocks/>
            </p:cNvSpPr>
            <p:nvPr/>
          </p:nvSpPr>
          <p:spPr bwMode="auto">
            <a:xfrm>
              <a:off x="4375" y="3155"/>
              <a:ext cx="31" cy="31"/>
            </a:xfrm>
            <a:custGeom>
              <a:avLst/>
              <a:gdLst/>
              <a:ahLst/>
              <a:cxnLst>
                <a:cxn ang="0">
                  <a:pos x="0" y="99"/>
                </a:cxn>
                <a:cxn ang="0">
                  <a:pos x="25" y="99"/>
                </a:cxn>
                <a:cxn ang="0">
                  <a:pos x="25" y="123"/>
                </a:cxn>
                <a:cxn ang="0">
                  <a:pos x="50" y="99"/>
                </a:cxn>
                <a:cxn ang="0">
                  <a:pos x="74" y="99"/>
                </a:cxn>
                <a:cxn ang="0">
                  <a:pos x="99" y="99"/>
                </a:cxn>
                <a:cxn ang="0">
                  <a:pos x="99" y="74"/>
                </a:cxn>
                <a:cxn ang="0">
                  <a:pos x="123" y="49"/>
                </a:cxn>
                <a:cxn ang="0">
                  <a:pos x="99" y="49"/>
                </a:cxn>
                <a:cxn ang="0">
                  <a:pos x="99" y="25"/>
                </a:cxn>
                <a:cxn ang="0">
                  <a:pos x="123" y="25"/>
                </a:cxn>
                <a:cxn ang="0">
                  <a:pos x="99" y="25"/>
                </a:cxn>
                <a:cxn ang="0">
                  <a:pos x="99" y="0"/>
                </a:cxn>
                <a:cxn ang="0">
                  <a:pos x="123" y="0"/>
                </a:cxn>
              </a:cxnLst>
              <a:rect l="0" t="0" r="r" b="b"/>
              <a:pathLst>
                <a:path w="123" h="123">
                  <a:moveTo>
                    <a:pt x="0" y="99"/>
                  </a:moveTo>
                  <a:lnTo>
                    <a:pt x="25" y="99"/>
                  </a:lnTo>
                  <a:lnTo>
                    <a:pt x="25" y="123"/>
                  </a:lnTo>
                  <a:lnTo>
                    <a:pt x="50" y="99"/>
                  </a:lnTo>
                  <a:lnTo>
                    <a:pt x="74" y="99"/>
                  </a:lnTo>
                  <a:lnTo>
                    <a:pt x="99" y="99"/>
                  </a:lnTo>
                  <a:lnTo>
                    <a:pt x="99" y="74"/>
                  </a:lnTo>
                  <a:lnTo>
                    <a:pt x="123" y="49"/>
                  </a:lnTo>
                  <a:lnTo>
                    <a:pt x="99" y="49"/>
                  </a:lnTo>
                  <a:lnTo>
                    <a:pt x="99" y="25"/>
                  </a:lnTo>
                  <a:lnTo>
                    <a:pt x="123" y="25"/>
                  </a:lnTo>
                  <a:lnTo>
                    <a:pt x="99" y="25"/>
                  </a:lnTo>
                  <a:lnTo>
                    <a:pt x="99" y="0"/>
                  </a:lnTo>
                  <a:lnTo>
                    <a:pt x="123" y="0"/>
                  </a:lnTo>
                </a:path>
              </a:pathLst>
            </a:custGeom>
            <a:noFill/>
            <a:ln w="3175">
              <a:solidFill>
                <a:srgbClr val="1DB2FB"/>
              </a:solidFill>
              <a:prstDash val="solid"/>
              <a:round/>
              <a:headEnd/>
              <a:tailEnd/>
            </a:ln>
          </p:spPr>
          <p:txBody>
            <a:bodyPr/>
            <a:lstStyle/>
            <a:p>
              <a:endParaRPr lang="en-US" dirty="0"/>
            </a:p>
          </p:txBody>
        </p:sp>
        <p:sp>
          <p:nvSpPr>
            <p:cNvPr id="647635" name="Freeform 467"/>
            <p:cNvSpPr>
              <a:spLocks/>
            </p:cNvSpPr>
            <p:nvPr/>
          </p:nvSpPr>
          <p:spPr bwMode="auto">
            <a:xfrm>
              <a:off x="4357" y="3168"/>
              <a:ext cx="18" cy="12"/>
            </a:xfrm>
            <a:custGeom>
              <a:avLst/>
              <a:gdLst/>
              <a:ahLst/>
              <a:cxnLst>
                <a:cxn ang="0">
                  <a:pos x="74" y="50"/>
                </a:cxn>
                <a:cxn ang="0">
                  <a:pos x="49" y="50"/>
                </a:cxn>
                <a:cxn ang="0">
                  <a:pos x="24" y="25"/>
                </a:cxn>
                <a:cxn ang="0">
                  <a:pos x="24" y="0"/>
                </a:cxn>
                <a:cxn ang="0">
                  <a:pos x="0" y="0"/>
                </a:cxn>
              </a:cxnLst>
              <a:rect l="0" t="0" r="r" b="b"/>
              <a:pathLst>
                <a:path w="74" h="50">
                  <a:moveTo>
                    <a:pt x="74" y="50"/>
                  </a:moveTo>
                  <a:lnTo>
                    <a:pt x="49" y="50"/>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636" name="Freeform 468"/>
            <p:cNvSpPr>
              <a:spLocks/>
            </p:cNvSpPr>
            <p:nvPr/>
          </p:nvSpPr>
          <p:spPr bwMode="auto">
            <a:xfrm>
              <a:off x="4338" y="3168"/>
              <a:ext cx="19" cy="1"/>
            </a:xfrm>
            <a:custGeom>
              <a:avLst/>
              <a:gdLst/>
              <a:ahLst/>
              <a:cxnLst>
                <a:cxn ang="0">
                  <a:pos x="0" y="0"/>
                </a:cxn>
                <a:cxn ang="0">
                  <a:pos x="25" y="0"/>
                </a:cxn>
                <a:cxn ang="0">
                  <a:pos x="49" y="0"/>
                </a:cxn>
                <a:cxn ang="0">
                  <a:pos x="74" y="0"/>
                </a:cxn>
              </a:cxnLst>
              <a:rect l="0" t="0" r="r" b="b"/>
              <a:pathLst>
                <a:path w="74">
                  <a:moveTo>
                    <a:pt x="0" y="0"/>
                  </a:moveTo>
                  <a:lnTo>
                    <a:pt x="25" y="0"/>
                  </a:lnTo>
                  <a:lnTo>
                    <a:pt x="49" y="0"/>
                  </a:lnTo>
                  <a:lnTo>
                    <a:pt x="74" y="0"/>
                  </a:lnTo>
                </a:path>
              </a:pathLst>
            </a:custGeom>
            <a:noFill/>
            <a:ln w="3175">
              <a:solidFill>
                <a:srgbClr val="1DB2FB"/>
              </a:solidFill>
              <a:prstDash val="solid"/>
              <a:round/>
              <a:headEnd/>
              <a:tailEnd/>
            </a:ln>
          </p:spPr>
          <p:txBody>
            <a:bodyPr/>
            <a:lstStyle/>
            <a:p>
              <a:endParaRPr lang="en-US" dirty="0"/>
            </a:p>
          </p:txBody>
        </p:sp>
        <p:sp>
          <p:nvSpPr>
            <p:cNvPr id="647637" name="Freeform 469"/>
            <p:cNvSpPr>
              <a:spLocks/>
            </p:cNvSpPr>
            <p:nvPr/>
          </p:nvSpPr>
          <p:spPr bwMode="auto">
            <a:xfrm>
              <a:off x="4586" y="3119"/>
              <a:ext cx="86" cy="49"/>
            </a:xfrm>
            <a:custGeom>
              <a:avLst/>
              <a:gdLst/>
              <a:ahLst/>
              <a:cxnLst>
                <a:cxn ang="0">
                  <a:pos x="0" y="197"/>
                </a:cxn>
                <a:cxn ang="0">
                  <a:pos x="24" y="173"/>
                </a:cxn>
                <a:cxn ang="0">
                  <a:pos x="49" y="173"/>
                </a:cxn>
                <a:cxn ang="0">
                  <a:pos x="74" y="173"/>
                </a:cxn>
                <a:cxn ang="0">
                  <a:pos x="99" y="148"/>
                </a:cxn>
                <a:cxn ang="0">
                  <a:pos x="124" y="148"/>
                </a:cxn>
                <a:cxn ang="0">
                  <a:pos x="148" y="148"/>
                </a:cxn>
                <a:cxn ang="0">
                  <a:pos x="173" y="124"/>
                </a:cxn>
                <a:cxn ang="0">
                  <a:pos x="222" y="99"/>
                </a:cxn>
                <a:cxn ang="0">
                  <a:pos x="271" y="99"/>
                </a:cxn>
                <a:cxn ang="0">
                  <a:pos x="271" y="75"/>
                </a:cxn>
                <a:cxn ang="0">
                  <a:pos x="297" y="75"/>
                </a:cxn>
                <a:cxn ang="0">
                  <a:pos x="321" y="75"/>
                </a:cxn>
                <a:cxn ang="0">
                  <a:pos x="321" y="49"/>
                </a:cxn>
                <a:cxn ang="0">
                  <a:pos x="321" y="24"/>
                </a:cxn>
                <a:cxn ang="0">
                  <a:pos x="346" y="24"/>
                </a:cxn>
                <a:cxn ang="0">
                  <a:pos x="346" y="0"/>
                </a:cxn>
                <a:cxn ang="0">
                  <a:pos x="321" y="0"/>
                </a:cxn>
              </a:cxnLst>
              <a:rect l="0" t="0" r="r" b="b"/>
              <a:pathLst>
                <a:path w="346" h="197">
                  <a:moveTo>
                    <a:pt x="0" y="197"/>
                  </a:moveTo>
                  <a:lnTo>
                    <a:pt x="24" y="173"/>
                  </a:lnTo>
                  <a:lnTo>
                    <a:pt x="49" y="173"/>
                  </a:lnTo>
                  <a:lnTo>
                    <a:pt x="74" y="173"/>
                  </a:lnTo>
                  <a:lnTo>
                    <a:pt x="99" y="148"/>
                  </a:lnTo>
                  <a:lnTo>
                    <a:pt x="124" y="148"/>
                  </a:lnTo>
                  <a:lnTo>
                    <a:pt x="148" y="148"/>
                  </a:lnTo>
                  <a:lnTo>
                    <a:pt x="173" y="124"/>
                  </a:lnTo>
                  <a:lnTo>
                    <a:pt x="222" y="99"/>
                  </a:lnTo>
                  <a:lnTo>
                    <a:pt x="271" y="99"/>
                  </a:lnTo>
                  <a:lnTo>
                    <a:pt x="271" y="75"/>
                  </a:lnTo>
                  <a:lnTo>
                    <a:pt x="297" y="75"/>
                  </a:lnTo>
                  <a:lnTo>
                    <a:pt x="321" y="75"/>
                  </a:lnTo>
                  <a:lnTo>
                    <a:pt x="321" y="49"/>
                  </a:lnTo>
                  <a:lnTo>
                    <a:pt x="321" y="24"/>
                  </a:lnTo>
                  <a:lnTo>
                    <a:pt x="346" y="24"/>
                  </a:lnTo>
                  <a:lnTo>
                    <a:pt x="346" y="0"/>
                  </a:lnTo>
                  <a:lnTo>
                    <a:pt x="321" y="0"/>
                  </a:lnTo>
                </a:path>
              </a:pathLst>
            </a:custGeom>
            <a:noFill/>
            <a:ln w="3175">
              <a:solidFill>
                <a:srgbClr val="1DB2FB"/>
              </a:solidFill>
              <a:prstDash val="solid"/>
              <a:round/>
              <a:headEnd/>
              <a:tailEnd/>
            </a:ln>
          </p:spPr>
          <p:txBody>
            <a:bodyPr/>
            <a:lstStyle/>
            <a:p>
              <a:endParaRPr lang="en-US" dirty="0"/>
            </a:p>
          </p:txBody>
        </p:sp>
        <p:sp>
          <p:nvSpPr>
            <p:cNvPr id="647638" name="Freeform 470"/>
            <p:cNvSpPr>
              <a:spLocks/>
            </p:cNvSpPr>
            <p:nvPr/>
          </p:nvSpPr>
          <p:spPr bwMode="auto">
            <a:xfrm>
              <a:off x="4295" y="3149"/>
              <a:ext cx="43" cy="19"/>
            </a:xfrm>
            <a:custGeom>
              <a:avLst/>
              <a:gdLst/>
              <a:ahLst/>
              <a:cxnLst>
                <a:cxn ang="0">
                  <a:pos x="173" y="73"/>
                </a:cxn>
                <a:cxn ang="0">
                  <a:pos x="148" y="49"/>
                </a:cxn>
                <a:cxn ang="0">
                  <a:pos x="148" y="24"/>
                </a:cxn>
                <a:cxn ang="0">
                  <a:pos x="124" y="24"/>
                </a:cxn>
                <a:cxn ang="0">
                  <a:pos x="99" y="24"/>
                </a:cxn>
                <a:cxn ang="0">
                  <a:pos x="75" y="24"/>
                </a:cxn>
                <a:cxn ang="0">
                  <a:pos x="49" y="24"/>
                </a:cxn>
                <a:cxn ang="0">
                  <a:pos x="25" y="24"/>
                </a:cxn>
                <a:cxn ang="0">
                  <a:pos x="25" y="0"/>
                </a:cxn>
                <a:cxn ang="0">
                  <a:pos x="0" y="0"/>
                </a:cxn>
              </a:cxnLst>
              <a:rect l="0" t="0" r="r" b="b"/>
              <a:pathLst>
                <a:path w="173" h="73">
                  <a:moveTo>
                    <a:pt x="173" y="73"/>
                  </a:moveTo>
                  <a:lnTo>
                    <a:pt x="148" y="49"/>
                  </a:lnTo>
                  <a:lnTo>
                    <a:pt x="148" y="24"/>
                  </a:lnTo>
                  <a:lnTo>
                    <a:pt x="124" y="24"/>
                  </a:lnTo>
                  <a:lnTo>
                    <a:pt x="99" y="24"/>
                  </a:lnTo>
                  <a:lnTo>
                    <a:pt x="75" y="24"/>
                  </a:lnTo>
                  <a:lnTo>
                    <a:pt x="49" y="24"/>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639" name="Freeform 471"/>
            <p:cNvSpPr>
              <a:spLocks/>
            </p:cNvSpPr>
            <p:nvPr/>
          </p:nvSpPr>
          <p:spPr bwMode="auto">
            <a:xfrm>
              <a:off x="4406" y="3125"/>
              <a:ext cx="31" cy="30"/>
            </a:xfrm>
            <a:custGeom>
              <a:avLst/>
              <a:gdLst/>
              <a:ahLst/>
              <a:cxnLst>
                <a:cxn ang="0">
                  <a:pos x="0" y="124"/>
                </a:cxn>
                <a:cxn ang="0">
                  <a:pos x="25" y="124"/>
                </a:cxn>
                <a:cxn ang="0">
                  <a:pos x="25" y="100"/>
                </a:cxn>
                <a:cxn ang="0">
                  <a:pos x="25" y="75"/>
                </a:cxn>
                <a:cxn ang="0">
                  <a:pos x="49" y="75"/>
                </a:cxn>
                <a:cxn ang="0">
                  <a:pos x="76" y="75"/>
                </a:cxn>
                <a:cxn ang="0">
                  <a:pos x="49" y="100"/>
                </a:cxn>
                <a:cxn ang="0">
                  <a:pos x="76" y="100"/>
                </a:cxn>
                <a:cxn ang="0">
                  <a:pos x="101" y="100"/>
                </a:cxn>
                <a:cxn ang="0">
                  <a:pos x="76" y="75"/>
                </a:cxn>
                <a:cxn ang="0">
                  <a:pos x="101" y="51"/>
                </a:cxn>
                <a:cxn ang="0">
                  <a:pos x="101" y="25"/>
                </a:cxn>
                <a:cxn ang="0">
                  <a:pos x="125" y="25"/>
                </a:cxn>
                <a:cxn ang="0">
                  <a:pos x="125" y="0"/>
                </a:cxn>
                <a:cxn ang="0">
                  <a:pos x="101" y="0"/>
                </a:cxn>
              </a:cxnLst>
              <a:rect l="0" t="0" r="r" b="b"/>
              <a:pathLst>
                <a:path w="125" h="124">
                  <a:moveTo>
                    <a:pt x="0" y="124"/>
                  </a:moveTo>
                  <a:lnTo>
                    <a:pt x="25" y="124"/>
                  </a:lnTo>
                  <a:lnTo>
                    <a:pt x="25" y="100"/>
                  </a:lnTo>
                  <a:lnTo>
                    <a:pt x="25" y="75"/>
                  </a:lnTo>
                  <a:lnTo>
                    <a:pt x="49" y="75"/>
                  </a:lnTo>
                  <a:lnTo>
                    <a:pt x="76" y="75"/>
                  </a:lnTo>
                  <a:lnTo>
                    <a:pt x="49" y="100"/>
                  </a:lnTo>
                  <a:lnTo>
                    <a:pt x="76" y="100"/>
                  </a:lnTo>
                  <a:lnTo>
                    <a:pt x="101" y="100"/>
                  </a:lnTo>
                  <a:lnTo>
                    <a:pt x="76" y="75"/>
                  </a:lnTo>
                  <a:lnTo>
                    <a:pt x="101" y="51"/>
                  </a:lnTo>
                  <a:lnTo>
                    <a:pt x="101" y="25"/>
                  </a:lnTo>
                  <a:lnTo>
                    <a:pt x="125" y="25"/>
                  </a:lnTo>
                  <a:lnTo>
                    <a:pt x="125" y="0"/>
                  </a:lnTo>
                  <a:lnTo>
                    <a:pt x="101" y="0"/>
                  </a:lnTo>
                </a:path>
              </a:pathLst>
            </a:custGeom>
            <a:noFill/>
            <a:ln w="3175">
              <a:solidFill>
                <a:srgbClr val="1DB2FB"/>
              </a:solidFill>
              <a:prstDash val="solid"/>
              <a:round/>
              <a:headEnd/>
              <a:tailEnd/>
            </a:ln>
          </p:spPr>
          <p:txBody>
            <a:bodyPr/>
            <a:lstStyle/>
            <a:p>
              <a:endParaRPr lang="en-US" dirty="0"/>
            </a:p>
          </p:txBody>
        </p:sp>
        <p:sp>
          <p:nvSpPr>
            <p:cNvPr id="647640" name="Freeform 472"/>
            <p:cNvSpPr>
              <a:spLocks/>
            </p:cNvSpPr>
            <p:nvPr/>
          </p:nvSpPr>
          <p:spPr bwMode="auto">
            <a:xfrm>
              <a:off x="4228" y="3119"/>
              <a:ext cx="67" cy="30"/>
            </a:xfrm>
            <a:custGeom>
              <a:avLst/>
              <a:gdLst/>
              <a:ahLst/>
              <a:cxnLst>
                <a:cxn ang="0">
                  <a:pos x="271" y="124"/>
                </a:cxn>
                <a:cxn ang="0">
                  <a:pos x="271" y="99"/>
                </a:cxn>
                <a:cxn ang="0">
                  <a:pos x="246" y="99"/>
                </a:cxn>
                <a:cxn ang="0">
                  <a:pos x="246" y="124"/>
                </a:cxn>
                <a:cxn ang="0">
                  <a:pos x="222" y="124"/>
                </a:cxn>
                <a:cxn ang="0">
                  <a:pos x="197" y="99"/>
                </a:cxn>
                <a:cxn ang="0">
                  <a:pos x="197" y="75"/>
                </a:cxn>
                <a:cxn ang="0">
                  <a:pos x="173" y="75"/>
                </a:cxn>
                <a:cxn ang="0">
                  <a:pos x="173" y="49"/>
                </a:cxn>
                <a:cxn ang="0">
                  <a:pos x="148" y="49"/>
                </a:cxn>
                <a:cxn ang="0">
                  <a:pos x="124" y="49"/>
                </a:cxn>
                <a:cxn ang="0">
                  <a:pos x="98" y="49"/>
                </a:cxn>
                <a:cxn ang="0">
                  <a:pos x="73" y="24"/>
                </a:cxn>
                <a:cxn ang="0">
                  <a:pos x="49" y="24"/>
                </a:cxn>
                <a:cxn ang="0">
                  <a:pos x="24" y="24"/>
                </a:cxn>
                <a:cxn ang="0">
                  <a:pos x="24" y="0"/>
                </a:cxn>
                <a:cxn ang="0">
                  <a:pos x="0" y="0"/>
                </a:cxn>
              </a:cxnLst>
              <a:rect l="0" t="0" r="r" b="b"/>
              <a:pathLst>
                <a:path w="271" h="124">
                  <a:moveTo>
                    <a:pt x="271" y="124"/>
                  </a:moveTo>
                  <a:lnTo>
                    <a:pt x="271" y="99"/>
                  </a:lnTo>
                  <a:lnTo>
                    <a:pt x="246" y="99"/>
                  </a:lnTo>
                  <a:lnTo>
                    <a:pt x="246" y="124"/>
                  </a:lnTo>
                  <a:lnTo>
                    <a:pt x="222" y="124"/>
                  </a:lnTo>
                  <a:lnTo>
                    <a:pt x="197" y="99"/>
                  </a:lnTo>
                  <a:lnTo>
                    <a:pt x="197" y="75"/>
                  </a:lnTo>
                  <a:lnTo>
                    <a:pt x="173" y="75"/>
                  </a:lnTo>
                  <a:lnTo>
                    <a:pt x="173" y="49"/>
                  </a:lnTo>
                  <a:lnTo>
                    <a:pt x="148" y="49"/>
                  </a:lnTo>
                  <a:lnTo>
                    <a:pt x="124" y="49"/>
                  </a:lnTo>
                  <a:lnTo>
                    <a:pt x="98" y="49"/>
                  </a:lnTo>
                  <a:lnTo>
                    <a:pt x="73" y="24"/>
                  </a:lnTo>
                  <a:lnTo>
                    <a:pt x="49" y="24"/>
                  </a:lnTo>
                  <a:lnTo>
                    <a:pt x="24" y="24"/>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641" name="Line 473"/>
            <p:cNvSpPr>
              <a:spLocks noChangeShapeType="1"/>
            </p:cNvSpPr>
            <p:nvPr/>
          </p:nvSpPr>
          <p:spPr bwMode="auto">
            <a:xfrm flipV="1">
              <a:off x="4431" y="3119"/>
              <a:ext cx="6" cy="6"/>
            </a:xfrm>
            <a:prstGeom prst="line">
              <a:avLst/>
            </a:prstGeom>
            <a:noFill/>
            <a:ln w="3175">
              <a:solidFill>
                <a:srgbClr val="1DB2FB"/>
              </a:solidFill>
              <a:round/>
              <a:headEnd/>
              <a:tailEnd/>
            </a:ln>
          </p:spPr>
          <p:txBody>
            <a:bodyPr/>
            <a:lstStyle/>
            <a:p>
              <a:endParaRPr lang="en-US" dirty="0"/>
            </a:p>
          </p:txBody>
        </p:sp>
        <p:sp>
          <p:nvSpPr>
            <p:cNvPr id="647642" name="Freeform 474"/>
            <p:cNvSpPr>
              <a:spLocks/>
            </p:cNvSpPr>
            <p:nvPr/>
          </p:nvSpPr>
          <p:spPr bwMode="auto">
            <a:xfrm>
              <a:off x="4011" y="3057"/>
              <a:ext cx="62" cy="62"/>
            </a:xfrm>
            <a:custGeom>
              <a:avLst/>
              <a:gdLst/>
              <a:ahLst/>
              <a:cxnLst>
                <a:cxn ang="0">
                  <a:pos x="246" y="247"/>
                </a:cxn>
                <a:cxn ang="0">
                  <a:pos x="246" y="222"/>
                </a:cxn>
                <a:cxn ang="0">
                  <a:pos x="222" y="222"/>
                </a:cxn>
                <a:cxn ang="0">
                  <a:pos x="222" y="198"/>
                </a:cxn>
                <a:cxn ang="0">
                  <a:pos x="197" y="198"/>
                </a:cxn>
                <a:cxn ang="0">
                  <a:pos x="197" y="173"/>
                </a:cxn>
                <a:cxn ang="0">
                  <a:pos x="173" y="173"/>
                </a:cxn>
                <a:cxn ang="0">
                  <a:pos x="173" y="148"/>
                </a:cxn>
                <a:cxn ang="0">
                  <a:pos x="148" y="124"/>
                </a:cxn>
                <a:cxn ang="0">
                  <a:pos x="124" y="124"/>
                </a:cxn>
                <a:cxn ang="0">
                  <a:pos x="124" y="99"/>
                </a:cxn>
                <a:cxn ang="0">
                  <a:pos x="99" y="99"/>
                </a:cxn>
                <a:cxn ang="0">
                  <a:pos x="74" y="75"/>
                </a:cxn>
                <a:cxn ang="0">
                  <a:pos x="50" y="49"/>
                </a:cxn>
                <a:cxn ang="0">
                  <a:pos x="24" y="25"/>
                </a:cxn>
                <a:cxn ang="0">
                  <a:pos x="24" y="0"/>
                </a:cxn>
                <a:cxn ang="0">
                  <a:pos x="0" y="0"/>
                </a:cxn>
              </a:cxnLst>
              <a:rect l="0" t="0" r="r" b="b"/>
              <a:pathLst>
                <a:path w="246" h="247">
                  <a:moveTo>
                    <a:pt x="246" y="247"/>
                  </a:moveTo>
                  <a:lnTo>
                    <a:pt x="246" y="222"/>
                  </a:lnTo>
                  <a:lnTo>
                    <a:pt x="222" y="222"/>
                  </a:lnTo>
                  <a:lnTo>
                    <a:pt x="222" y="198"/>
                  </a:lnTo>
                  <a:lnTo>
                    <a:pt x="197" y="198"/>
                  </a:lnTo>
                  <a:lnTo>
                    <a:pt x="197" y="173"/>
                  </a:lnTo>
                  <a:lnTo>
                    <a:pt x="173" y="173"/>
                  </a:lnTo>
                  <a:lnTo>
                    <a:pt x="173" y="148"/>
                  </a:lnTo>
                  <a:lnTo>
                    <a:pt x="148" y="124"/>
                  </a:lnTo>
                  <a:lnTo>
                    <a:pt x="124" y="124"/>
                  </a:lnTo>
                  <a:lnTo>
                    <a:pt x="124" y="99"/>
                  </a:lnTo>
                  <a:lnTo>
                    <a:pt x="99" y="99"/>
                  </a:lnTo>
                  <a:lnTo>
                    <a:pt x="74" y="75"/>
                  </a:lnTo>
                  <a:lnTo>
                    <a:pt x="50" y="49"/>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643" name="Freeform 475"/>
            <p:cNvSpPr>
              <a:spLocks/>
            </p:cNvSpPr>
            <p:nvPr/>
          </p:nvSpPr>
          <p:spPr bwMode="auto">
            <a:xfrm>
              <a:off x="4203" y="3112"/>
              <a:ext cx="25" cy="7"/>
            </a:xfrm>
            <a:custGeom>
              <a:avLst/>
              <a:gdLst/>
              <a:ahLst/>
              <a:cxnLst>
                <a:cxn ang="0">
                  <a:pos x="99" y="25"/>
                </a:cxn>
                <a:cxn ang="0">
                  <a:pos x="74" y="25"/>
                </a:cxn>
                <a:cxn ang="0">
                  <a:pos x="50" y="0"/>
                </a:cxn>
                <a:cxn ang="0">
                  <a:pos x="25" y="0"/>
                </a:cxn>
                <a:cxn ang="0">
                  <a:pos x="0" y="0"/>
                </a:cxn>
              </a:cxnLst>
              <a:rect l="0" t="0" r="r" b="b"/>
              <a:pathLst>
                <a:path w="99" h="25">
                  <a:moveTo>
                    <a:pt x="99" y="25"/>
                  </a:moveTo>
                  <a:lnTo>
                    <a:pt x="74" y="25"/>
                  </a:lnTo>
                  <a:lnTo>
                    <a:pt x="50"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644" name="Freeform 476"/>
            <p:cNvSpPr>
              <a:spLocks/>
            </p:cNvSpPr>
            <p:nvPr/>
          </p:nvSpPr>
          <p:spPr bwMode="auto">
            <a:xfrm>
              <a:off x="4437" y="3112"/>
              <a:ext cx="7" cy="7"/>
            </a:xfrm>
            <a:custGeom>
              <a:avLst/>
              <a:gdLst/>
              <a:ahLst/>
              <a:cxnLst>
                <a:cxn ang="0">
                  <a:pos x="0" y="25"/>
                </a:cxn>
                <a:cxn ang="0">
                  <a:pos x="0" y="0"/>
                </a:cxn>
                <a:cxn ang="0">
                  <a:pos x="25" y="0"/>
                </a:cxn>
              </a:cxnLst>
              <a:rect l="0" t="0" r="r" b="b"/>
              <a:pathLst>
                <a:path w="25" h="25">
                  <a:moveTo>
                    <a:pt x="0" y="25"/>
                  </a:move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645" name="Freeform 477"/>
            <p:cNvSpPr>
              <a:spLocks/>
            </p:cNvSpPr>
            <p:nvPr/>
          </p:nvSpPr>
          <p:spPr bwMode="auto">
            <a:xfrm>
              <a:off x="4666" y="3106"/>
              <a:ext cx="6" cy="13"/>
            </a:xfrm>
            <a:custGeom>
              <a:avLst/>
              <a:gdLst/>
              <a:ahLst/>
              <a:cxnLst>
                <a:cxn ang="0">
                  <a:pos x="0" y="49"/>
                </a:cxn>
                <a:cxn ang="0">
                  <a:pos x="25" y="24"/>
                </a:cxn>
                <a:cxn ang="0">
                  <a:pos x="25" y="0"/>
                </a:cxn>
              </a:cxnLst>
              <a:rect l="0" t="0" r="r" b="b"/>
              <a:pathLst>
                <a:path w="25" h="49">
                  <a:moveTo>
                    <a:pt x="0" y="49"/>
                  </a:moveTo>
                  <a:lnTo>
                    <a:pt x="25" y="24"/>
                  </a:lnTo>
                  <a:lnTo>
                    <a:pt x="25" y="0"/>
                  </a:lnTo>
                </a:path>
              </a:pathLst>
            </a:custGeom>
            <a:noFill/>
            <a:ln w="3175">
              <a:solidFill>
                <a:srgbClr val="1DB2FB"/>
              </a:solidFill>
              <a:prstDash val="solid"/>
              <a:round/>
              <a:headEnd/>
              <a:tailEnd/>
            </a:ln>
          </p:spPr>
          <p:txBody>
            <a:bodyPr/>
            <a:lstStyle/>
            <a:p>
              <a:endParaRPr lang="en-US" dirty="0"/>
            </a:p>
          </p:txBody>
        </p:sp>
        <p:sp>
          <p:nvSpPr>
            <p:cNvPr id="647646" name="Freeform 478"/>
            <p:cNvSpPr>
              <a:spLocks/>
            </p:cNvSpPr>
            <p:nvPr/>
          </p:nvSpPr>
          <p:spPr bwMode="auto">
            <a:xfrm>
              <a:off x="4444" y="3088"/>
              <a:ext cx="12" cy="24"/>
            </a:xfrm>
            <a:custGeom>
              <a:avLst/>
              <a:gdLst/>
              <a:ahLst/>
              <a:cxnLst>
                <a:cxn ang="0">
                  <a:pos x="0" y="98"/>
                </a:cxn>
                <a:cxn ang="0">
                  <a:pos x="0" y="74"/>
                </a:cxn>
                <a:cxn ang="0">
                  <a:pos x="0" y="49"/>
                </a:cxn>
                <a:cxn ang="0">
                  <a:pos x="24" y="49"/>
                </a:cxn>
                <a:cxn ang="0">
                  <a:pos x="24" y="24"/>
                </a:cxn>
                <a:cxn ang="0">
                  <a:pos x="24" y="0"/>
                </a:cxn>
                <a:cxn ang="0">
                  <a:pos x="49" y="0"/>
                </a:cxn>
              </a:cxnLst>
              <a:rect l="0" t="0" r="r" b="b"/>
              <a:pathLst>
                <a:path w="49" h="98">
                  <a:moveTo>
                    <a:pt x="0" y="98"/>
                  </a:moveTo>
                  <a:lnTo>
                    <a:pt x="0" y="74"/>
                  </a:lnTo>
                  <a:lnTo>
                    <a:pt x="0" y="49"/>
                  </a:lnTo>
                  <a:lnTo>
                    <a:pt x="24" y="49"/>
                  </a:lnTo>
                  <a:lnTo>
                    <a:pt x="24" y="24"/>
                  </a:ln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647" name="Line 479"/>
            <p:cNvSpPr>
              <a:spLocks noChangeShapeType="1"/>
            </p:cNvSpPr>
            <p:nvPr/>
          </p:nvSpPr>
          <p:spPr bwMode="auto">
            <a:xfrm flipH="1" flipV="1">
              <a:off x="4197" y="3106"/>
              <a:ext cx="6" cy="6"/>
            </a:xfrm>
            <a:prstGeom prst="line">
              <a:avLst/>
            </a:prstGeom>
            <a:noFill/>
            <a:ln w="3175">
              <a:solidFill>
                <a:srgbClr val="1DB2FB"/>
              </a:solidFill>
              <a:round/>
              <a:headEnd/>
              <a:tailEnd/>
            </a:ln>
          </p:spPr>
          <p:txBody>
            <a:bodyPr/>
            <a:lstStyle/>
            <a:p>
              <a:endParaRPr lang="en-US" dirty="0"/>
            </a:p>
          </p:txBody>
        </p:sp>
        <p:sp>
          <p:nvSpPr>
            <p:cNvPr id="647648" name="Freeform 480"/>
            <p:cNvSpPr>
              <a:spLocks/>
            </p:cNvSpPr>
            <p:nvPr/>
          </p:nvSpPr>
          <p:spPr bwMode="auto">
            <a:xfrm>
              <a:off x="4172" y="3075"/>
              <a:ext cx="25" cy="31"/>
            </a:xfrm>
            <a:custGeom>
              <a:avLst/>
              <a:gdLst/>
              <a:ahLst/>
              <a:cxnLst>
                <a:cxn ang="0">
                  <a:pos x="99" y="123"/>
                </a:cxn>
                <a:cxn ang="0">
                  <a:pos x="73" y="123"/>
                </a:cxn>
                <a:cxn ang="0">
                  <a:pos x="73" y="98"/>
                </a:cxn>
                <a:cxn ang="0">
                  <a:pos x="49" y="98"/>
                </a:cxn>
                <a:cxn ang="0">
                  <a:pos x="49" y="73"/>
                </a:cxn>
                <a:cxn ang="0">
                  <a:pos x="24" y="73"/>
                </a:cxn>
                <a:cxn ang="0">
                  <a:pos x="0" y="49"/>
                </a:cxn>
                <a:cxn ang="0">
                  <a:pos x="0" y="24"/>
                </a:cxn>
                <a:cxn ang="0">
                  <a:pos x="0" y="0"/>
                </a:cxn>
              </a:cxnLst>
              <a:rect l="0" t="0" r="r" b="b"/>
              <a:pathLst>
                <a:path w="99" h="123">
                  <a:moveTo>
                    <a:pt x="99" y="123"/>
                  </a:moveTo>
                  <a:lnTo>
                    <a:pt x="73" y="123"/>
                  </a:lnTo>
                  <a:lnTo>
                    <a:pt x="73" y="98"/>
                  </a:lnTo>
                  <a:lnTo>
                    <a:pt x="49" y="98"/>
                  </a:lnTo>
                  <a:lnTo>
                    <a:pt x="49" y="73"/>
                  </a:lnTo>
                  <a:lnTo>
                    <a:pt x="24" y="73"/>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649" name="Freeform 481"/>
            <p:cNvSpPr>
              <a:spLocks/>
            </p:cNvSpPr>
            <p:nvPr/>
          </p:nvSpPr>
          <p:spPr bwMode="auto">
            <a:xfrm>
              <a:off x="4672" y="3038"/>
              <a:ext cx="56" cy="68"/>
            </a:xfrm>
            <a:custGeom>
              <a:avLst/>
              <a:gdLst/>
              <a:ahLst/>
              <a:cxnLst>
                <a:cxn ang="0">
                  <a:pos x="0" y="272"/>
                </a:cxn>
                <a:cxn ang="0">
                  <a:pos x="0" y="247"/>
                </a:cxn>
                <a:cxn ang="0">
                  <a:pos x="24" y="247"/>
                </a:cxn>
                <a:cxn ang="0">
                  <a:pos x="24" y="222"/>
                </a:cxn>
                <a:cxn ang="0">
                  <a:pos x="49" y="222"/>
                </a:cxn>
                <a:cxn ang="0">
                  <a:pos x="49" y="198"/>
                </a:cxn>
                <a:cxn ang="0">
                  <a:pos x="49" y="173"/>
                </a:cxn>
                <a:cxn ang="0">
                  <a:pos x="73" y="173"/>
                </a:cxn>
                <a:cxn ang="0">
                  <a:pos x="73" y="149"/>
                </a:cxn>
                <a:cxn ang="0">
                  <a:pos x="98" y="149"/>
                </a:cxn>
                <a:cxn ang="0">
                  <a:pos x="98" y="123"/>
                </a:cxn>
                <a:cxn ang="0">
                  <a:pos x="124" y="123"/>
                </a:cxn>
                <a:cxn ang="0">
                  <a:pos x="148" y="123"/>
                </a:cxn>
                <a:cxn ang="0">
                  <a:pos x="148" y="99"/>
                </a:cxn>
                <a:cxn ang="0">
                  <a:pos x="174" y="99"/>
                </a:cxn>
                <a:cxn ang="0">
                  <a:pos x="174" y="74"/>
                </a:cxn>
                <a:cxn ang="0">
                  <a:pos x="198" y="74"/>
                </a:cxn>
                <a:cxn ang="0">
                  <a:pos x="198" y="49"/>
                </a:cxn>
                <a:cxn ang="0">
                  <a:pos x="198" y="25"/>
                </a:cxn>
                <a:cxn ang="0">
                  <a:pos x="223" y="25"/>
                </a:cxn>
                <a:cxn ang="0">
                  <a:pos x="223" y="0"/>
                </a:cxn>
              </a:cxnLst>
              <a:rect l="0" t="0" r="r" b="b"/>
              <a:pathLst>
                <a:path w="223" h="272">
                  <a:moveTo>
                    <a:pt x="0" y="272"/>
                  </a:moveTo>
                  <a:lnTo>
                    <a:pt x="0" y="247"/>
                  </a:lnTo>
                  <a:lnTo>
                    <a:pt x="24" y="247"/>
                  </a:lnTo>
                  <a:lnTo>
                    <a:pt x="24" y="222"/>
                  </a:lnTo>
                  <a:lnTo>
                    <a:pt x="49" y="222"/>
                  </a:lnTo>
                  <a:lnTo>
                    <a:pt x="49" y="198"/>
                  </a:lnTo>
                  <a:lnTo>
                    <a:pt x="49" y="173"/>
                  </a:lnTo>
                  <a:lnTo>
                    <a:pt x="73" y="173"/>
                  </a:lnTo>
                  <a:lnTo>
                    <a:pt x="73" y="149"/>
                  </a:lnTo>
                  <a:lnTo>
                    <a:pt x="98" y="149"/>
                  </a:lnTo>
                  <a:lnTo>
                    <a:pt x="98" y="123"/>
                  </a:lnTo>
                  <a:lnTo>
                    <a:pt x="124" y="123"/>
                  </a:lnTo>
                  <a:lnTo>
                    <a:pt x="148" y="123"/>
                  </a:lnTo>
                  <a:lnTo>
                    <a:pt x="148" y="99"/>
                  </a:lnTo>
                  <a:lnTo>
                    <a:pt x="174" y="99"/>
                  </a:lnTo>
                  <a:lnTo>
                    <a:pt x="174" y="74"/>
                  </a:lnTo>
                  <a:lnTo>
                    <a:pt x="198" y="74"/>
                  </a:lnTo>
                  <a:lnTo>
                    <a:pt x="198" y="49"/>
                  </a:lnTo>
                  <a:lnTo>
                    <a:pt x="198" y="25"/>
                  </a:lnTo>
                  <a:lnTo>
                    <a:pt x="223" y="25"/>
                  </a:lnTo>
                  <a:lnTo>
                    <a:pt x="223" y="0"/>
                  </a:lnTo>
                </a:path>
              </a:pathLst>
            </a:custGeom>
            <a:noFill/>
            <a:ln w="3175">
              <a:solidFill>
                <a:srgbClr val="1DB2FB"/>
              </a:solidFill>
              <a:prstDash val="solid"/>
              <a:round/>
              <a:headEnd/>
              <a:tailEnd/>
            </a:ln>
          </p:spPr>
          <p:txBody>
            <a:bodyPr/>
            <a:lstStyle/>
            <a:p>
              <a:endParaRPr lang="en-US" dirty="0"/>
            </a:p>
          </p:txBody>
        </p:sp>
        <p:sp>
          <p:nvSpPr>
            <p:cNvPr id="647650" name="Freeform 482"/>
            <p:cNvSpPr>
              <a:spLocks/>
            </p:cNvSpPr>
            <p:nvPr/>
          </p:nvSpPr>
          <p:spPr bwMode="auto">
            <a:xfrm>
              <a:off x="4197" y="3081"/>
              <a:ext cx="31" cy="7"/>
            </a:xfrm>
            <a:custGeom>
              <a:avLst/>
              <a:gdLst/>
              <a:ahLst/>
              <a:cxnLst>
                <a:cxn ang="0">
                  <a:pos x="123" y="0"/>
                </a:cxn>
                <a:cxn ang="0">
                  <a:pos x="98" y="0"/>
                </a:cxn>
                <a:cxn ang="0">
                  <a:pos x="74" y="0"/>
                </a:cxn>
                <a:cxn ang="0">
                  <a:pos x="49" y="0"/>
                </a:cxn>
                <a:cxn ang="0">
                  <a:pos x="24" y="25"/>
                </a:cxn>
                <a:cxn ang="0">
                  <a:pos x="0" y="0"/>
                </a:cxn>
              </a:cxnLst>
              <a:rect l="0" t="0" r="r" b="b"/>
              <a:pathLst>
                <a:path w="123" h="25">
                  <a:moveTo>
                    <a:pt x="123" y="0"/>
                  </a:moveTo>
                  <a:lnTo>
                    <a:pt x="98" y="0"/>
                  </a:lnTo>
                  <a:lnTo>
                    <a:pt x="74" y="0"/>
                  </a:lnTo>
                  <a:lnTo>
                    <a:pt x="49" y="0"/>
                  </a:lnTo>
                  <a:lnTo>
                    <a:pt x="24" y="25"/>
                  </a:lnTo>
                  <a:lnTo>
                    <a:pt x="0" y="0"/>
                  </a:lnTo>
                </a:path>
              </a:pathLst>
            </a:custGeom>
            <a:noFill/>
            <a:ln w="3175">
              <a:solidFill>
                <a:srgbClr val="1DB2FB"/>
              </a:solidFill>
              <a:prstDash val="solid"/>
              <a:round/>
              <a:headEnd/>
              <a:tailEnd/>
            </a:ln>
          </p:spPr>
          <p:txBody>
            <a:bodyPr/>
            <a:lstStyle/>
            <a:p>
              <a:endParaRPr lang="en-US" dirty="0"/>
            </a:p>
          </p:txBody>
        </p:sp>
        <p:sp>
          <p:nvSpPr>
            <p:cNvPr id="647651" name="Freeform 483"/>
            <p:cNvSpPr>
              <a:spLocks/>
            </p:cNvSpPr>
            <p:nvPr/>
          </p:nvSpPr>
          <p:spPr bwMode="auto">
            <a:xfrm>
              <a:off x="4450" y="3051"/>
              <a:ext cx="18" cy="37"/>
            </a:xfrm>
            <a:custGeom>
              <a:avLst/>
              <a:gdLst/>
              <a:ahLst/>
              <a:cxnLst>
                <a:cxn ang="0">
                  <a:pos x="25" y="149"/>
                </a:cxn>
                <a:cxn ang="0">
                  <a:pos x="25" y="124"/>
                </a:cxn>
                <a:cxn ang="0">
                  <a:pos x="0" y="100"/>
                </a:cxn>
                <a:cxn ang="0">
                  <a:pos x="0" y="74"/>
                </a:cxn>
                <a:cxn ang="0">
                  <a:pos x="25" y="74"/>
                </a:cxn>
                <a:cxn ang="0">
                  <a:pos x="25" y="50"/>
                </a:cxn>
                <a:cxn ang="0">
                  <a:pos x="25" y="25"/>
                </a:cxn>
                <a:cxn ang="0">
                  <a:pos x="49" y="25"/>
                </a:cxn>
                <a:cxn ang="0">
                  <a:pos x="49" y="0"/>
                </a:cxn>
                <a:cxn ang="0">
                  <a:pos x="74" y="0"/>
                </a:cxn>
              </a:cxnLst>
              <a:rect l="0" t="0" r="r" b="b"/>
              <a:pathLst>
                <a:path w="74" h="149">
                  <a:moveTo>
                    <a:pt x="25" y="149"/>
                  </a:moveTo>
                  <a:lnTo>
                    <a:pt x="25" y="124"/>
                  </a:lnTo>
                  <a:lnTo>
                    <a:pt x="0" y="100"/>
                  </a:lnTo>
                  <a:lnTo>
                    <a:pt x="0" y="74"/>
                  </a:lnTo>
                  <a:lnTo>
                    <a:pt x="25" y="74"/>
                  </a:lnTo>
                  <a:lnTo>
                    <a:pt x="25" y="50"/>
                  </a:lnTo>
                  <a:lnTo>
                    <a:pt x="25" y="25"/>
                  </a:lnTo>
                  <a:lnTo>
                    <a:pt x="49" y="25"/>
                  </a:lnTo>
                  <a:lnTo>
                    <a:pt x="49" y="0"/>
                  </a:lnTo>
                  <a:lnTo>
                    <a:pt x="74" y="0"/>
                  </a:lnTo>
                </a:path>
              </a:pathLst>
            </a:custGeom>
            <a:noFill/>
            <a:ln w="3175">
              <a:solidFill>
                <a:srgbClr val="1DB2FB"/>
              </a:solidFill>
              <a:prstDash val="solid"/>
              <a:round/>
              <a:headEnd/>
              <a:tailEnd/>
            </a:ln>
          </p:spPr>
          <p:txBody>
            <a:bodyPr/>
            <a:lstStyle/>
            <a:p>
              <a:endParaRPr lang="en-US" dirty="0"/>
            </a:p>
          </p:txBody>
        </p:sp>
        <p:sp>
          <p:nvSpPr>
            <p:cNvPr id="647652" name="Freeform 484"/>
            <p:cNvSpPr>
              <a:spLocks/>
            </p:cNvSpPr>
            <p:nvPr/>
          </p:nvSpPr>
          <p:spPr bwMode="auto">
            <a:xfrm>
              <a:off x="4228" y="3069"/>
              <a:ext cx="24" cy="19"/>
            </a:xfrm>
            <a:custGeom>
              <a:avLst/>
              <a:gdLst/>
              <a:ahLst/>
              <a:cxnLst>
                <a:cxn ang="0">
                  <a:pos x="0" y="50"/>
                </a:cxn>
                <a:cxn ang="0">
                  <a:pos x="24" y="50"/>
                </a:cxn>
                <a:cxn ang="0">
                  <a:pos x="24" y="75"/>
                </a:cxn>
                <a:cxn ang="0">
                  <a:pos x="24" y="50"/>
                </a:cxn>
                <a:cxn ang="0">
                  <a:pos x="49" y="50"/>
                </a:cxn>
                <a:cxn ang="0">
                  <a:pos x="49" y="26"/>
                </a:cxn>
                <a:cxn ang="0">
                  <a:pos x="49" y="50"/>
                </a:cxn>
                <a:cxn ang="0">
                  <a:pos x="73" y="50"/>
                </a:cxn>
                <a:cxn ang="0">
                  <a:pos x="73" y="26"/>
                </a:cxn>
                <a:cxn ang="0">
                  <a:pos x="98" y="0"/>
                </a:cxn>
              </a:cxnLst>
              <a:rect l="0" t="0" r="r" b="b"/>
              <a:pathLst>
                <a:path w="98" h="75">
                  <a:moveTo>
                    <a:pt x="0" y="50"/>
                  </a:moveTo>
                  <a:lnTo>
                    <a:pt x="24" y="50"/>
                  </a:lnTo>
                  <a:lnTo>
                    <a:pt x="24" y="75"/>
                  </a:lnTo>
                  <a:lnTo>
                    <a:pt x="24" y="50"/>
                  </a:lnTo>
                  <a:lnTo>
                    <a:pt x="49" y="50"/>
                  </a:lnTo>
                  <a:lnTo>
                    <a:pt x="49" y="26"/>
                  </a:lnTo>
                  <a:lnTo>
                    <a:pt x="49" y="50"/>
                  </a:lnTo>
                  <a:lnTo>
                    <a:pt x="73" y="50"/>
                  </a:lnTo>
                  <a:lnTo>
                    <a:pt x="73" y="26"/>
                  </a:lnTo>
                  <a:lnTo>
                    <a:pt x="98" y="0"/>
                  </a:lnTo>
                </a:path>
              </a:pathLst>
            </a:custGeom>
            <a:noFill/>
            <a:ln w="3175">
              <a:solidFill>
                <a:srgbClr val="1DB2FB"/>
              </a:solidFill>
              <a:prstDash val="solid"/>
              <a:round/>
              <a:headEnd/>
              <a:tailEnd/>
            </a:ln>
          </p:spPr>
          <p:txBody>
            <a:bodyPr/>
            <a:lstStyle/>
            <a:p>
              <a:endParaRPr lang="en-US" dirty="0"/>
            </a:p>
          </p:txBody>
        </p:sp>
        <p:sp>
          <p:nvSpPr>
            <p:cNvPr id="647653" name="Freeform 485"/>
            <p:cNvSpPr>
              <a:spLocks/>
            </p:cNvSpPr>
            <p:nvPr/>
          </p:nvSpPr>
          <p:spPr bwMode="auto">
            <a:xfrm>
              <a:off x="4178" y="3081"/>
              <a:ext cx="19" cy="1"/>
            </a:xfrm>
            <a:custGeom>
              <a:avLst/>
              <a:gdLst/>
              <a:ahLst/>
              <a:cxnLst>
                <a:cxn ang="0">
                  <a:pos x="75" y="0"/>
                </a:cxn>
                <a:cxn ang="0">
                  <a:pos x="49" y="0"/>
                </a:cxn>
                <a:cxn ang="0">
                  <a:pos x="25" y="0"/>
                </a:cxn>
                <a:cxn ang="0">
                  <a:pos x="0" y="0"/>
                </a:cxn>
              </a:cxnLst>
              <a:rect l="0" t="0" r="r" b="b"/>
              <a:pathLst>
                <a:path w="75">
                  <a:moveTo>
                    <a:pt x="75" y="0"/>
                  </a:move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654" name="Line 486"/>
            <p:cNvSpPr>
              <a:spLocks noChangeShapeType="1"/>
            </p:cNvSpPr>
            <p:nvPr/>
          </p:nvSpPr>
          <p:spPr bwMode="auto">
            <a:xfrm flipH="1" flipV="1">
              <a:off x="4172" y="3075"/>
              <a:ext cx="6" cy="6"/>
            </a:xfrm>
            <a:prstGeom prst="line">
              <a:avLst/>
            </a:prstGeom>
            <a:noFill/>
            <a:ln w="3175">
              <a:solidFill>
                <a:srgbClr val="1DB2FB"/>
              </a:solidFill>
              <a:round/>
              <a:headEnd/>
              <a:tailEnd/>
            </a:ln>
          </p:spPr>
          <p:txBody>
            <a:bodyPr/>
            <a:lstStyle/>
            <a:p>
              <a:endParaRPr lang="en-US" dirty="0"/>
            </a:p>
          </p:txBody>
        </p:sp>
        <p:sp>
          <p:nvSpPr>
            <p:cNvPr id="647655" name="Line 487"/>
            <p:cNvSpPr>
              <a:spLocks noChangeShapeType="1"/>
            </p:cNvSpPr>
            <p:nvPr/>
          </p:nvSpPr>
          <p:spPr bwMode="auto">
            <a:xfrm flipH="1" flipV="1">
              <a:off x="4166" y="3069"/>
              <a:ext cx="6" cy="6"/>
            </a:xfrm>
            <a:prstGeom prst="line">
              <a:avLst/>
            </a:prstGeom>
            <a:noFill/>
            <a:ln w="3175">
              <a:solidFill>
                <a:srgbClr val="1DB2FB"/>
              </a:solidFill>
              <a:round/>
              <a:headEnd/>
              <a:tailEnd/>
            </a:ln>
          </p:spPr>
          <p:txBody>
            <a:bodyPr/>
            <a:lstStyle/>
            <a:p>
              <a:endParaRPr lang="en-US" dirty="0"/>
            </a:p>
          </p:txBody>
        </p:sp>
        <p:sp>
          <p:nvSpPr>
            <p:cNvPr id="647656" name="Freeform 488"/>
            <p:cNvSpPr>
              <a:spLocks/>
            </p:cNvSpPr>
            <p:nvPr/>
          </p:nvSpPr>
          <p:spPr bwMode="auto">
            <a:xfrm>
              <a:off x="4147" y="3069"/>
              <a:ext cx="19" cy="1"/>
            </a:xfrm>
            <a:custGeom>
              <a:avLst/>
              <a:gdLst/>
              <a:ahLst/>
              <a:cxnLst>
                <a:cxn ang="0">
                  <a:pos x="75" y="0"/>
                </a:cxn>
                <a:cxn ang="0">
                  <a:pos x="50" y="0"/>
                </a:cxn>
                <a:cxn ang="0">
                  <a:pos x="26" y="0"/>
                </a:cxn>
                <a:cxn ang="0">
                  <a:pos x="0" y="0"/>
                </a:cxn>
              </a:cxnLst>
              <a:rect l="0" t="0" r="r" b="b"/>
              <a:pathLst>
                <a:path w="75">
                  <a:moveTo>
                    <a:pt x="75" y="0"/>
                  </a:moveTo>
                  <a:lnTo>
                    <a:pt x="50" y="0"/>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657" name="Freeform 489"/>
            <p:cNvSpPr>
              <a:spLocks/>
            </p:cNvSpPr>
            <p:nvPr/>
          </p:nvSpPr>
          <p:spPr bwMode="auto">
            <a:xfrm>
              <a:off x="4129" y="3063"/>
              <a:ext cx="18" cy="6"/>
            </a:xfrm>
            <a:custGeom>
              <a:avLst/>
              <a:gdLst/>
              <a:ahLst/>
              <a:cxnLst>
                <a:cxn ang="0">
                  <a:pos x="0" y="0"/>
                </a:cxn>
                <a:cxn ang="0">
                  <a:pos x="24" y="24"/>
                </a:cxn>
                <a:cxn ang="0">
                  <a:pos x="50" y="24"/>
                </a:cxn>
                <a:cxn ang="0">
                  <a:pos x="74" y="24"/>
                </a:cxn>
              </a:cxnLst>
              <a:rect l="0" t="0" r="r" b="b"/>
              <a:pathLst>
                <a:path w="74" h="24">
                  <a:moveTo>
                    <a:pt x="0" y="0"/>
                  </a:moveTo>
                  <a:lnTo>
                    <a:pt x="24" y="24"/>
                  </a:lnTo>
                  <a:lnTo>
                    <a:pt x="50" y="24"/>
                  </a:lnTo>
                  <a:lnTo>
                    <a:pt x="74" y="24"/>
                  </a:lnTo>
                </a:path>
              </a:pathLst>
            </a:custGeom>
            <a:noFill/>
            <a:ln w="3175">
              <a:solidFill>
                <a:srgbClr val="1DB2FB"/>
              </a:solidFill>
              <a:prstDash val="solid"/>
              <a:round/>
              <a:headEnd/>
              <a:tailEnd/>
            </a:ln>
          </p:spPr>
          <p:txBody>
            <a:bodyPr/>
            <a:lstStyle/>
            <a:p>
              <a:endParaRPr lang="en-US" dirty="0"/>
            </a:p>
          </p:txBody>
        </p:sp>
        <p:sp>
          <p:nvSpPr>
            <p:cNvPr id="647658" name="Freeform 490"/>
            <p:cNvSpPr>
              <a:spLocks/>
            </p:cNvSpPr>
            <p:nvPr/>
          </p:nvSpPr>
          <p:spPr bwMode="auto">
            <a:xfrm>
              <a:off x="4252" y="3045"/>
              <a:ext cx="12" cy="24"/>
            </a:xfrm>
            <a:custGeom>
              <a:avLst/>
              <a:gdLst/>
              <a:ahLst/>
              <a:cxnLst>
                <a:cxn ang="0">
                  <a:pos x="0" y="98"/>
                </a:cxn>
                <a:cxn ang="0">
                  <a:pos x="26" y="74"/>
                </a:cxn>
                <a:cxn ang="0">
                  <a:pos x="26" y="49"/>
                </a:cxn>
                <a:cxn ang="0">
                  <a:pos x="26" y="24"/>
                </a:cxn>
                <a:cxn ang="0">
                  <a:pos x="50" y="24"/>
                </a:cxn>
                <a:cxn ang="0">
                  <a:pos x="50" y="0"/>
                </a:cxn>
              </a:cxnLst>
              <a:rect l="0" t="0" r="r" b="b"/>
              <a:pathLst>
                <a:path w="50" h="98">
                  <a:moveTo>
                    <a:pt x="0" y="98"/>
                  </a:moveTo>
                  <a:lnTo>
                    <a:pt x="26" y="74"/>
                  </a:lnTo>
                  <a:lnTo>
                    <a:pt x="26" y="49"/>
                  </a:lnTo>
                  <a:lnTo>
                    <a:pt x="26" y="24"/>
                  </a:lnTo>
                  <a:lnTo>
                    <a:pt x="50" y="24"/>
                  </a:lnTo>
                  <a:lnTo>
                    <a:pt x="50" y="0"/>
                  </a:lnTo>
                </a:path>
              </a:pathLst>
            </a:custGeom>
            <a:noFill/>
            <a:ln w="3175">
              <a:solidFill>
                <a:srgbClr val="1DB2FB"/>
              </a:solidFill>
              <a:prstDash val="solid"/>
              <a:round/>
              <a:headEnd/>
              <a:tailEnd/>
            </a:ln>
          </p:spPr>
          <p:txBody>
            <a:bodyPr/>
            <a:lstStyle/>
            <a:p>
              <a:endParaRPr lang="en-US" dirty="0"/>
            </a:p>
          </p:txBody>
        </p:sp>
        <p:sp>
          <p:nvSpPr>
            <p:cNvPr id="647659" name="Freeform 491"/>
            <p:cNvSpPr>
              <a:spLocks/>
            </p:cNvSpPr>
            <p:nvPr/>
          </p:nvSpPr>
          <p:spPr bwMode="auto">
            <a:xfrm>
              <a:off x="4104" y="3063"/>
              <a:ext cx="25" cy="1"/>
            </a:xfrm>
            <a:custGeom>
              <a:avLst/>
              <a:gdLst/>
              <a:ahLst/>
              <a:cxnLst>
                <a:cxn ang="0">
                  <a:pos x="0" y="0"/>
                </a:cxn>
                <a:cxn ang="0">
                  <a:pos x="25" y="0"/>
                </a:cxn>
                <a:cxn ang="0">
                  <a:pos x="49" y="0"/>
                </a:cxn>
                <a:cxn ang="0">
                  <a:pos x="99" y="0"/>
                </a:cxn>
              </a:cxnLst>
              <a:rect l="0" t="0" r="r" b="b"/>
              <a:pathLst>
                <a:path w="99">
                  <a:moveTo>
                    <a:pt x="0" y="0"/>
                  </a:moveTo>
                  <a:lnTo>
                    <a:pt x="25" y="0"/>
                  </a:lnTo>
                  <a:lnTo>
                    <a:pt x="49" y="0"/>
                  </a:lnTo>
                  <a:lnTo>
                    <a:pt x="99" y="0"/>
                  </a:lnTo>
                </a:path>
              </a:pathLst>
            </a:custGeom>
            <a:noFill/>
            <a:ln w="3175">
              <a:solidFill>
                <a:srgbClr val="1DB2FB"/>
              </a:solidFill>
              <a:prstDash val="solid"/>
              <a:round/>
              <a:headEnd/>
              <a:tailEnd/>
            </a:ln>
          </p:spPr>
          <p:txBody>
            <a:bodyPr/>
            <a:lstStyle/>
            <a:p>
              <a:endParaRPr lang="en-US" dirty="0"/>
            </a:p>
          </p:txBody>
        </p:sp>
        <p:sp>
          <p:nvSpPr>
            <p:cNvPr id="647660" name="Line 492"/>
            <p:cNvSpPr>
              <a:spLocks noChangeShapeType="1"/>
            </p:cNvSpPr>
            <p:nvPr/>
          </p:nvSpPr>
          <p:spPr bwMode="auto">
            <a:xfrm>
              <a:off x="4085" y="3057"/>
              <a:ext cx="13" cy="6"/>
            </a:xfrm>
            <a:prstGeom prst="line">
              <a:avLst/>
            </a:prstGeom>
            <a:noFill/>
            <a:ln w="3175">
              <a:solidFill>
                <a:srgbClr val="1DB2FB"/>
              </a:solidFill>
              <a:round/>
              <a:headEnd/>
              <a:tailEnd/>
            </a:ln>
          </p:spPr>
          <p:txBody>
            <a:bodyPr/>
            <a:lstStyle/>
            <a:p>
              <a:endParaRPr lang="en-US" dirty="0"/>
            </a:p>
          </p:txBody>
        </p:sp>
        <p:sp>
          <p:nvSpPr>
            <p:cNvPr id="647661" name="Line 493"/>
            <p:cNvSpPr>
              <a:spLocks noChangeShapeType="1"/>
            </p:cNvSpPr>
            <p:nvPr/>
          </p:nvSpPr>
          <p:spPr bwMode="auto">
            <a:xfrm>
              <a:off x="4098" y="3063"/>
              <a:ext cx="6" cy="1"/>
            </a:xfrm>
            <a:prstGeom prst="line">
              <a:avLst/>
            </a:prstGeom>
            <a:noFill/>
            <a:ln w="3175">
              <a:solidFill>
                <a:srgbClr val="1DB2FB"/>
              </a:solidFill>
              <a:round/>
              <a:headEnd/>
              <a:tailEnd/>
            </a:ln>
          </p:spPr>
          <p:txBody>
            <a:bodyPr/>
            <a:lstStyle/>
            <a:p>
              <a:endParaRPr lang="en-US" dirty="0"/>
            </a:p>
          </p:txBody>
        </p:sp>
        <p:sp>
          <p:nvSpPr>
            <p:cNvPr id="647662" name="Line 494"/>
            <p:cNvSpPr>
              <a:spLocks noChangeShapeType="1"/>
            </p:cNvSpPr>
            <p:nvPr/>
          </p:nvSpPr>
          <p:spPr bwMode="auto">
            <a:xfrm>
              <a:off x="4079" y="3057"/>
              <a:ext cx="6" cy="1"/>
            </a:xfrm>
            <a:prstGeom prst="line">
              <a:avLst/>
            </a:prstGeom>
            <a:noFill/>
            <a:ln w="3175">
              <a:solidFill>
                <a:srgbClr val="1DB2FB"/>
              </a:solidFill>
              <a:round/>
              <a:headEnd/>
              <a:tailEnd/>
            </a:ln>
          </p:spPr>
          <p:txBody>
            <a:bodyPr/>
            <a:lstStyle/>
            <a:p>
              <a:endParaRPr lang="en-US" dirty="0"/>
            </a:p>
          </p:txBody>
        </p:sp>
        <p:sp>
          <p:nvSpPr>
            <p:cNvPr id="647663" name="Line 495"/>
            <p:cNvSpPr>
              <a:spLocks noChangeShapeType="1"/>
            </p:cNvSpPr>
            <p:nvPr/>
          </p:nvSpPr>
          <p:spPr bwMode="auto">
            <a:xfrm>
              <a:off x="4073" y="3051"/>
              <a:ext cx="6" cy="6"/>
            </a:xfrm>
            <a:prstGeom prst="line">
              <a:avLst/>
            </a:prstGeom>
            <a:noFill/>
            <a:ln w="3175">
              <a:solidFill>
                <a:srgbClr val="1DB2FB"/>
              </a:solidFill>
              <a:round/>
              <a:headEnd/>
              <a:tailEnd/>
            </a:ln>
          </p:spPr>
          <p:txBody>
            <a:bodyPr/>
            <a:lstStyle/>
            <a:p>
              <a:endParaRPr lang="en-US" dirty="0"/>
            </a:p>
          </p:txBody>
        </p:sp>
        <p:sp>
          <p:nvSpPr>
            <p:cNvPr id="647664" name="Freeform 496"/>
            <p:cNvSpPr>
              <a:spLocks/>
            </p:cNvSpPr>
            <p:nvPr/>
          </p:nvSpPr>
          <p:spPr bwMode="auto">
            <a:xfrm>
              <a:off x="4055" y="3026"/>
              <a:ext cx="18" cy="25"/>
            </a:xfrm>
            <a:custGeom>
              <a:avLst/>
              <a:gdLst/>
              <a:ahLst/>
              <a:cxnLst>
                <a:cxn ang="0">
                  <a:pos x="0" y="0"/>
                </a:cxn>
                <a:cxn ang="0">
                  <a:pos x="24" y="25"/>
                </a:cxn>
                <a:cxn ang="0">
                  <a:pos x="49" y="74"/>
                </a:cxn>
                <a:cxn ang="0">
                  <a:pos x="73" y="98"/>
                </a:cxn>
              </a:cxnLst>
              <a:rect l="0" t="0" r="r" b="b"/>
              <a:pathLst>
                <a:path w="73" h="98">
                  <a:moveTo>
                    <a:pt x="0" y="0"/>
                  </a:moveTo>
                  <a:lnTo>
                    <a:pt x="24" y="25"/>
                  </a:lnTo>
                  <a:lnTo>
                    <a:pt x="49" y="74"/>
                  </a:lnTo>
                  <a:lnTo>
                    <a:pt x="73" y="98"/>
                  </a:lnTo>
                </a:path>
              </a:pathLst>
            </a:custGeom>
            <a:noFill/>
            <a:ln w="3175">
              <a:solidFill>
                <a:srgbClr val="1DB2FB"/>
              </a:solidFill>
              <a:prstDash val="solid"/>
              <a:round/>
              <a:headEnd/>
              <a:tailEnd/>
            </a:ln>
          </p:spPr>
          <p:txBody>
            <a:bodyPr/>
            <a:lstStyle/>
            <a:p>
              <a:endParaRPr lang="en-US" dirty="0"/>
            </a:p>
          </p:txBody>
        </p:sp>
        <p:sp>
          <p:nvSpPr>
            <p:cNvPr id="647665" name="Freeform 497"/>
            <p:cNvSpPr>
              <a:spLocks/>
            </p:cNvSpPr>
            <p:nvPr/>
          </p:nvSpPr>
          <p:spPr bwMode="auto">
            <a:xfrm>
              <a:off x="4468" y="2976"/>
              <a:ext cx="37" cy="75"/>
            </a:xfrm>
            <a:custGeom>
              <a:avLst/>
              <a:gdLst/>
              <a:ahLst/>
              <a:cxnLst>
                <a:cxn ang="0">
                  <a:pos x="0" y="296"/>
                </a:cxn>
                <a:cxn ang="0">
                  <a:pos x="0" y="272"/>
                </a:cxn>
                <a:cxn ang="0">
                  <a:pos x="0" y="247"/>
                </a:cxn>
                <a:cxn ang="0">
                  <a:pos x="24" y="223"/>
                </a:cxn>
                <a:cxn ang="0">
                  <a:pos x="24" y="198"/>
                </a:cxn>
                <a:cxn ang="0">
                  <a:pos x="24" y="173"/>
                </a:cxn>
                <a:cxn ang="0">
                  <a:pos x="24" y="149"/>
                </a:cxn>
                <a:cxn ang="0">
                  <a:pos x="24" y="123"/>
                </a:cxn>
                <a:cxn ang="0">
                  <a:pos x="49" y="123"/>
                </a:cxn>
                <a:cxn ang="0">
                  <a:pos x="49" y="99"/>
                </a:cxn>
                <a:cxn ang="0">
                  <a:pos x="75" y="99"/>
                </a:cxn>
                <a:cxn ang="0">
                  <a:pos x="99" y="74"/>
                </a:cxn>
                <a:cxn ang="0">
                  <a:pos x="75" y="74"/>
                </a:cxn>
                <a:cxn ang="0">
                  <a:pos x="75" y="49"/>
                </a:cxn>
                <a:cxn ang="0">
                  <a:pos x="99" y="49"/>
                </a:cxn>
                <a:cxn ang="0">
                  <a:pos x="99" y="25"/>
                </a:cxn>
                <a:cxn ang="0">
                  <a:pos x="124" y="25"/>
                </a:cxn>
                <a:cxn ang="0">
                  <a:pos x="124" y="0"/>
                </a:cxn>
                <a:cxn ang="0">
                  <a:pos x="148" y="0"/>
                </a:cxn>
              </a:cxnLst>
              <a:rect l="0" t="0" r="r" b="b"/>
              <a:pathLst>
                <a:path w="148" h="296">
                  <a:moveTo>
                    <a:pt x="0" y="296"/>
                  </a:moveTo>
                  <a:lnTo>
                    <a:pt x="0" y="272"/>
                  </a:lnTo>
                  <a:lnTo>
                    <a:pt x="0" y="247"/>
                  </a:lnTo>
                  <a:lnTo>
                    <a:pt x="24" y="223"/>
                  </a:lnTo>
                  <a:lnTo>
                    <a:pt x="24" y="198"/>
                  </a:lnTo>
                  <a:lnTo>
                    <a:pt x="24" y="173"/>
                  </a:lnTo>
                  <a:lnTo>
                    <a:pt x="24" y="149"/>
                  </a:lnTo>
                  <a:lnTo>
                    <a:pt x="24" y="123"/>
                  </a:lnTo>
                  <a:lnTo>
                    <a:pt x="49" y="123"/>
                  </a:lnTo>
                  <a:lnTo>
                    <a:pt x="49" y="99"/>
                  </a:lnTo>
                  <a:lnTo>
                    <a:pt x="75" y="99"/>
                  </a:lnTo>
                  <a:lnTo>
                    <a:pt x="99" y="74"/>
                  </a:lnTo>
                  <a:lnTo>
                    <a:pt x="75" y="74"/>
                  </a:lnTo>
                  <a:lnTo>
                    <a:pt x="75" y="49"/>
                  </a:lnTo>
                  <a:lnTo>
                    <a:pt x="99" y="49"/>
                  </a:lnTo>
                  <a:lnTo>
                    <a:pt x="99" y="25"/>
                  </a:lnTo>
                  <a:lnTo>
                    <a:pt x="124" y="25"/>
                  </a:lnTo>
                  <a:lnTo>
                    <a:pt x="124" y="0"/>
                  </a:lnTo>
                  <a:lnTo>
                    <a:pt x="148" y="0"/>
                  </a:lnTo>
                </a:path>
              </a:pathLst>
            </a:custGeom>
            <a:noFill/>
            <a:ln w="3175">
              <a:solidFill>
                <a:srgbClr val="1DB2FB"/>
              </a:solidFill>
              <a:prstDash val="solid"/>
              <a:round/>
              <a:headEnd/>
              <a:tailEnd/>
            </a:ln>
          </p:spPr>
          <p:txBody>
            <a:bodyPr/>
            <a:lstStyle/>
            <a:p>
              <a:endParaRPr lang="en-US" dirty="0"/>
            </a:p>
          </p:txBody>
        </p:sp>
        <p:sp>
          <p:nvSpPr>
            <p:cNvPr id="647666" name="Freeform 498"/>
            <p:cNvSpPr>
              <a:spLocks/>
            </p:cNvSpPr>
            <p:nvPr/>
          </p:nvSpPr>
          <p:spPr bwMode="auto">
            <a:xfrm>
              <a:off x="4264" y="3026"/>
              <a:ext cx="7" cy="19"/>
            </a:xfrm>
            <a:custGeom>
              <a:avLst/>
              <a:gdLst/>
              <a:ahLst/>
              <a:cxnLst>
                <a:cxn ang="0">
                  <a:pos x="0" y="74"/>
                </a:cxn>
                <a:cxn ang="0">
                  <a:pos x="0" y="49"/>
                </a:cxn>
                <a:cxn ang="0">
                  <a:pos x="0" y="25"/>
                </a:cxn>
                <a:cxn ang="0">
                  <a:pos x="25" y="0"/>
                </a:cxn>
              </a:cxnLst>
              <a:rect l="0" t="0" r="r" b="b"/>
              <a:pathLst>
                <a:path w="25" h="74">
                  <a:moveTo>
                    <a:pt x="0" y="74"/>
                  </a:moveTo>
                  <a:lnTo>
                    <a:pt x="0" y="49"/>
                  </a:lnTo>
                  <a:lnTo>
                    <a:pt x="0" y="25"/>
                  </a:lnTo>
                  <a:lnTo>
                    <a:pt x="25" y="0"/>
                  </a:lnTo>
                </a:path>
              </a:pathLst>
            </a:custGeom>
            <a:noFill/>
            <a:ln w="3175">
              <a:solidFill>
                <a:srgbClr val="1DB2FB"/>
              </a:solidFill>
              <a:prstDash val="solid"/>
              <a:round/>
              <a:headEnd/>
              <a:tailEnd/>
            </a:ln>
          </p:spPr>
          <p:txBody>
            <a:bodyPr/>
            <a:lstStyle/>
            <a:p>
              <a:endParaRPr lang="en-US" dirty="0"/>
            </a:p>
          </p:txBody>
        </p:sp>
        <p:sp>
          <p:nvSpPr>
            <p:cNvPr id="647667" name="Freeform 499"/>
            <p:cNvSpPr>
              <a:spLocks/>
            </p:cNvSpPr>
            <p:nvPr/>
          </p:nvSpPr>
          <p:spPr bwMode="auto">
            <a:xfrm>
              <a:off x="4715" y="2976"/>
              <a:ext cx="13" cy="62"/>
            </a:xfrm>
            <a:custGeom>
              <a:avLst/>
              <a:gdLst/>
              <a:ahLst/>
              <a:cxnLst>
                <a:cxn ang="0">
                  <a:pos x="49" y="247"/>
                </a:cxn>
                <a:cxn ang="0">
                  <a:pos x="49" y="223"/>
                </a:cxn>
                <a:cxn ang="0">
                  <a:pos x="49" y="198"/>
                </a:cxn>
                <a:cxn ang="0">
                  <a:pos x="24" y="173"/>
                </a:cxn>
                <a:cxn ang="0">
                  <a:pos x="24" y="149"/>
                </a:cxn>
                <a:cxn ang="0">
                  <a:pos x="0" y="99"/>
                </a:cxn>
                <a:cxn ang="0">
                  <a:pos x="0" y="74"/>
                </a:cxn>
                <a:cxn ang="0">
                  <a:pos x="0" y="49"/>
                </a:cxn>
                <a:cxn ang="0">
                  <a:pos x="0" y="25"/>
                </a:cxn>
                <a:cxn ang="0">
                  <a:pos x="0" y="0"/>
                </a:cxn>
              </a:cxnLst>
              <a:rect l="0" t="0" r="r" b="b"/>
              <a:pathLst>
                <a:path w="49" h="247">
                  <a:moveTo>
                    <a:pt x="49" y="247"/>
                  </a:moveTo>
                  <a:lnTo>
                    <a:pt x="49" y="223"/>
                  </a:lnTo>
                  <a:lnTo>
                    <a:pt x="49" y="198"/>
                  </a:lnTo>
                  <a:lnTo>
                    <a:pt x="24" y="173"/>
                  </a:lnTo>
                  <a:lnTo>
                    <a:pt x="24" y="149"/>
                  </a:lnTo>
                  <a:lnTo>
                    <a:pt x="0" y="99"/>
                  </a:lnTo>
                  <a:lnTo>
                    <a:pt x="0" y="74"/>
                  </a:ln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668" name="Freeform 500"/>
            <p:cNvSpPr>
              <a:spLocks/>
            </p:cNvSpPr>
            <p:nvPr/>
          </p:nvSpPr>
          <p:spPr bwMode="auto">
            <a:xfrm>
              <a:off x="4036" y="2995"/>
              <a:ext cx="19" cy="31"/>
            </a:xfrm>
            <a:custGeom>
              <a:avLst/>
              <a:gdLst/>
              <a:ahLst/>
              <a:cxnLst>
                <a:cxn ang="0">
                  <a:pos x="0" y="0"/>
                </a:cxn>
                <a:cxn ang="0">
                  <a:pos x="0" y="25"/>
                </a:cxn>
                <a:cxn ang="0">
                  <a:pos x="25" y="49"/>
                </a:cxn>
                <a:cxn ang="0">
                  <a:pos x="25" y="75"/>
                </a:cxn>
                <a:cxn ang="0">
                  <a:pos x="49" y="99"/>
                </a:cxn>
                <a:cxn ang="0">
                  <a:pos x="74" y="124"/>
                </a:cxn>
              </a:cxnLst>
              <a:rect l="0" t="0" r="r" b="b"/>
              <a:pathLst>
                <a:path w="74" h="124">
                  <a:moveTo>
                    <a:pt x="0" y="0"/>
                  </a:moveTo>
                  <a:lnTo>
                    <a:pt x="0" y="25"/>
                  </a:lnTo>
                  <a:lnTo>
                    <a:pt x="25" y="49"/>
                  </a:lnTo>
                  <a:lnTo>
                    <a:pt x="25" y="75"/>
                  </a:lnTo>
                  <a:lnTo>
                    <a:pt x="49" y="99"/>
                  </a:lnTo>
                  <a:lnTo>
                    <a:pt x="74" y="124"/>
                  </a:lnTo>
                </a:path>
              </a:pathLst>
            </a:custGeom>
            <a:noFill/>
            <a:ln w="3175">
              <a:solidFill>
                <a:srgbClr val="1DB2FB"/>
              </a:solidFill>
              <a:prstDash val="solid"/>
              <a:round/>
              <a:headEnd/>
              <a:tailEnd/>
            </a:ln>
          </p:spPr>
          <p:txBody>
            <a:bodyPr/>
            <a:lstStyle/>
            <a:p>
              <a:endParaRPr lang="en-US" dirty="0"/>
            </a:p>
          </p:txBody>
        </p:sp>
        <p:sp>
          <p:nvSpPr>
            <p:cNvPr id="647669" name="Line 501"/>
            <p:cNvSpPr>
              <a:spLocks noChangeShapeType="1"/>
            </p:cNvSpPr>
            <p:nvPr/>
          </p:nvSpPr>
          <p:spPr bwMode="auto">
            <a:xfrm flipV="1">
              <a:off x="4271" y="3020"/>
              <a:ext cx="6" cy="6"/>
            </a:xfrm>
            <a:prstGeom prst="line">
              <a:avLst/>
            </a:prstGeom>
            <a:noFill/>
            <a:ln w="3175">
              <a:solidFill>
                <a:srgbClr val="1DB2FB"/>
              </a:solidFill>
              <a:round/>
              <a:headEnd/>
              <a:tailEnd/>
            </a:ln>
          </p:spPr>
          <p:txBody>
            <a:bodyPr/>
            <a:lstStyle/>
            <a:p>
              <a:endParaRPr lang="en-US" dirty="0"/>
            </a:p>
          </p:txBody>
        </p:sp>
        <p:sp>
          <p:nvSpPr>
            <p:cNvPr id="647670" name="Freeform 502"/>
            <p:cNvSpPr>
              <a:spLocks/>
            </p:cNvSpPr>
            <p:nvPr/>
          </p:nvSpPr>
          <p:spPr bwMode="auto">
            <a:xfrm>
              <a:off x="4277" y="3001"/>
              <a:ext cx="18" cy="19"/>
            </a:xfrm>
            <a:custGeom>
              <a:avLst/>
              <a:gdLst/>
              <a:ahLst/>
              <a:cxnLst>
                <a:cxn ang="0">
                  <a:pos x="0" y="74"/>
                </a:cxn>
                <a:cxn ang="0">
                  <a:pos x="25" y="74"/>
                </a:cxn>
                <a:cxn ang="0">
                  <a:pos x="25" y="50"/>
                </a:cxn>
                <a:cxn ang="0">
                  <a:pos x="25" y="24"/>
                </a:cxn>
                <a:cxn ang="0">
                  <a:pos x="25" y="0"/>
                </a:cxn>
                <a:cxn ang="0">
                  <a:pos x="49" y="0"/>
                </a:cxn>
                <a:cxn ang="0">
                  <a:pos x="49" y="24"/>
                </a:cxn>
                <a:cxn ang="0">
                  <a:pos x="49" y="0"/>
                </a:cxn>
                <a:cxn ang="0">
                  <a:pos x="74" y="0"/>
                </a:cxn>
              </a:cxnLst>
              <a:rect l="0" t="0" r="r" b="b"/>
              <a:pathLst>
                <a:path w="74" h="74">
                  <a:moveTo>
                    <a:pt x="0" y="74"/>
                  </a:moveTo>
                  <a:lnTo>
                    <a:pt x="25" y="74"/>
                  </a:lnTo>
                  <a:lnTo>
                    <a:pt x="25" y="50"/>
                  </a:lnTo>
                  <a:lnTo>
                    <a:pt x="25" y="24"/>
                  </a:lnTo>
                  <a:lnTo>
                    <a:pt x="25" y="0"/>
                  </a:lnTo>
                  <a:lnTo>
                    <a:pt x="49" y="0"/>
                  </a:lnTo>
                  <a:lnTo>
                    <a:pt x="49" y="24"/>
                  </a:lnTo>
                  <a:lnTo>
                    <a:pt x="49" y="0"/>
                  </a:lnTo>
                  <a:lnTo>
                    <a:pt x="74" y="0"/>
                  </a:lnTo>
                </a:path>
              </a:pathLst>
            </a:custGeom>
            <a:noFill/>
            <a:ln w="3175">
              <a:solidFill>
                <a:srgbClr val="1DB2FB"/>
              </a:solidFill>
              <a:prstDash val="solid"/>
              <a:round/>
              <a:headEnd/>
              <a:tailEnd/>
            </a:ln>
          </p:spPr>
          <p:txBody>
            <a:bodyPr/>
            <a:lstStyle/>
            <a:p>
              <a:endParaRPr lang="en-US" dirty="0"/>
            </a:p>
          </p:txBody>
        </p:sp>
        <p:sp>
          <p:nvSpPr>
            <p:cNvPr id="647671" name="Freeform 503"/>
            <p:cNvSpPr>
              <a:spLocks/>
            </p:cNvSpPr>
            <p:nvPr/>
          </p:nvSpPr>
          <p:spPr bwMode="auto">
            <a:xfrm>
              <a:off x="4295" y="2989"/>
              <a:ext cx="31" cy="12"/>
            </a:xfrm>
            <a:custGeom>
              <a:avLst/>
              <a:gdLst/>
              <a:ahLst/>
              <a:cxnLst>
                <a:cxn ang="0">
                  <a:pos x="0" y="50"/>
                </a:cxn>
                <a:cxn ang="0">
                  <a:pos x="25" y="50"/>
                </a:cxn>
                <a:cxn ang="0">
                  <a:pos x="25" y="25"/>
                </a:cxn>
                <a:cxn ang="0">
                  <a:pos x="49" y="25"/>
                </a:cxn>
                <a:cxn ang="0">
                  <a:pos x="75" y="25"/>
                </a:cxn>
                <a:cxn ang="0">
                  <a:pos x="99" y="25"/>
                </a:cxn>
                <a:cxn ang="0">
                  <a:pos x="99" y="0"/>
                </a:cxn>
                <a:cxn ang="0">
                  <a:pos x="124" y="0"/>
                </a:cxn>
              </a:cxnLst>
              <a:rect l="0" t="0" r="r" b="b"/>
              <a:pathLst>
                <a:path w="124" h="50">
                  <a:moveTo>
                    <a:pt x="0" y="50"/>
                  </a:moveTo>
                  <a:lnTo>
                    <a:pt x="25" y="50"/>
                  </a:lnTo>
                  <a:lnTo>
                    <a:pt x="25" y="25"/>
                  </a:lnTo>
                  <a:lnTo>
                    <a:pt x="49" y="25"/>
                  </a:lnTo>
                  <a:lnTo>
                    <a:pt x="75" y="25"/>
                  </a:lnTo>
                  <a:lnTo>
                    <a:pt x="99" y="25"/>
                  </a:lnTo>
                  <a:lnTo>
                    <a:pt x="99" y="0"/>
                  </a:lnTo>
                  <a:lnTo>
                    <a:pt x="124" y="0"/>
                  </a:lnTo>
                </a:path>
              </a:pathLst>
            </a:custGeom>
            <a:noFill/>
            <a:ln w="3175">
              <a:solidFill>
                <a:srgbClr val="1DB2FB"/>
              </a:solidFill>
              <a:prstDash val="solid"/>
              <a:round/>
              <a:headEnd/>
              <a:tailEnd/>
            </a:ln>
          </p:spPr>
          <p:txBody>
            <a:bodyPr/>
            <a:lstStyle/>
            <a:p>
              <a:endParaRPr lang="en-US" dirty="0"/>
            </a:p>
          </p:txBody>
        </p:sp>
        <p:sp>
          <p:nvSpPr>
            <p:cNvPr id="647672" name="Freeform 504"/>
            <p:cNvSpPr>
              <a:spLocks/>
            </p:cNvSpPr>
            <p:nvPr/>
          </p:nvSpPr>
          <p:spPr bwMode="auto">
            <a:xfrm>
              <a:off x="4011" y="2933"/>
              <a:ext cx="25" cy="62"/>
            </a:xfrm>
            <a:custGeom>
              <a:avLst/>
              <a:gdLst/>
              <a:ahLst/>
              <a:cxnLst>
                <a:cxn ang="0">
                  <a:pos x="0" y="0"/>
                </a:cxn>
                <a:cxn ang="0">
                  <a:pos x="0" y="25"/>
                </a:cxn>
                <a:cxn ang="0">
                  <a:pos x="24" y="49"/>
                </a:cxn>
                <a:cxn ang="0">
                  <a:pos x="24" y="75"/>
                </a:cxn>
                <a:cxn ang="0">
                  <a:pos x="24" y="100"/>
                </a:cxn>
                <a:cxn ang="0">
                  <a:pos x="50" y="124"/>
                </a:cxn>
                <a:cxn ang="0">
                  <a:pos x="50" y="149"/>
                </a:cxn>
                <a:cxn ang="0">
                  <a:pos x="50" y="173"/>
                </a:cxn>
                <a:cxn ang="0">
                  <a:pos x="74" y="198"/>
                </a:cxn>
                <a:cxn ang="0">
                  <a:pos x="74" y="222"/>
                </a:cxn>
                <a:cxn ang="0">
                  <a:pos x="99" y="247"/>
                </a:cxn>
              </a:cxnLst>
              <a:rect l="0" t="0" r="r" b="b"/>
              <a:pathLst>
                <a:path w="99" h="247">
                  <a:moveTo>
                    <a:pt x="0" y="0"/>
                  </a:moveTo>
                  <a:lnTo>
                    <a:pt x="0" y="25"/>
                  </a:lnTo>
                  <a:lnTo>
                    <a:pt x="24" y="49"/>
                  </a:lnTo>
                  <a:lnTo>
                    <a:pt x="24" y="75"/>
                  </a:lnTo>
                  <a:lnTo>
                    <a:pt x="24" y="100"/>
                  </a:lnTo>
                  <a:lnTo>
                    <a:pt x="50" y="124"/>
                  </a:lnTo>
                  <a:lnTo>
                    <a:pt x="50" y="149"/>
                  </a:lnTo>
                  <a:lnTo>
                    <a:pt x="50" y="173"/>
                  </a:lnTo>
                  <a:lnTo>
                    <a:pt x="74" y="198"/>
                  </a:lnTo>
                  <a:lnTo>
                    <a:pt x="74" y="222"/>
                  </a:lnTo>
                  <a:lnTo>
                    <a:pt x="99" y="247"/>
                  </a:lnTo>
                </a:path>
              </a:pathLst>
            </a:custGeom>
            <a:noFill/>
            <a:ln w="3175">
              <a:solidFill>
                <a:srgbClr val="1DB2FB"/>
              </a:solidFill>
              <a:prstDash val="solid"/>
              <a:round/>
              <a:headEnd/>
              <a:tailEnd/>
            </a:ln>
          </p:spPr>
          <p:txBody>
            <a:bodyPr/>
            <a:lstStyle/>
            <a:p>
              <a:endParaRPr lang="en-US" dirty="0"/>
            </a:p>
          </p:txBody>
        </p:sp>
        <p:sp>
          <p:nvSpPr>
            <p:cNvPr id="647673" name="Freeform 505"/>
            <p:cNvSpPr>
              <a:spLocks/>
            </p:cNvSpPr>
            <p:nvPr/>
          </p:nvSpPr>
          <p:spPr bwMode="auto">
            <a:xfrm>
              <a:off x="4326" y="2976"/>
              <a:ext cx="37" cy="13"/>
            </a:xfrm>
            <a:custGeom>
              <a:avLst/>
              <a:gdLst/>
              <a:ahLst/>
              <a:cxnLst>
                <a:cxn ang="0">
                  <a:pos x="0" y="49"/>
                </a:cxn>
                <a:cxn ang="0">
                  <a:pos x="24" y="49"/>
                </a:cxn>
                <a:cxn ang="0">
                  <a:pos x="49" y="49"/>
                </a:cxn>
                <a:cxn ang="0">
                  <a:pos x="49" y="25"/>
                </a:cxn>
                <a:cxn ang="0">
                  <a:pos x="74" y="25"/>
                </a:cxn>
                <a:cxn ang="0">
                  <a:pos x="74" y="0"/>
                </a:cxn>
                <a:cxn ang="0">
                  <a:pos x="98" y="0"/>
                </a:cxn>
                <a:cxn ang="0">
                  <a:pos x="98" y="25"/>
                </a:cxn>
                <a:cxn ang="0">
                  <a:pos x="123" y="25"/>
                </a:cxn>
                <a:cxn ang="0">
                  <a:pos x="147" y="25"/>
                </a:cxn>
              </a:cxnLst>
              <a:rect l="0" t="0" r="r" b="b"/>
              <a:pathLst>
                <a:path w="147" h="49">
                  <a:moveTo>
                    <a:pt x="0" y="49"/>
                  </a:moveTo>
                  <a:lnTo>
                    <a:pt x="24" y="49"/>
                  </a:lnTo>
                  <a:lnTo>
                    <a:pt x="49" y="49"/>
                  </a:lnTo>
                  <a:lnTo>
                    <a:pt x="49" y="25"/>
                  </a:lnTo>
                  <a:lnTo>
                    <a:pt x="74" y="25"/>
                  </a:lnTo>
                  <a:lnTo>
                    <a:pt x="74" y="0"/>
                  </a:lnTo>
                  <a:lnTo>
                    <a:pt x="98" y="0"/>
                  </a:lnTo>
                  <a:lnTo>
                    <a:pt x="98" y="25"/>
                  </a:lnTo>
                  <a:lnTo>
                    <a:pt x="123" y="25"/>
                  </a:lnTo>
                  <a:lnTo>
                    <a:pt x="147" y="25"/>
                  </a:lnTo>
                </a:path>
              </a:pathLst>
            </a:custGeom>
            <a:noFill/>
            <a:ln w="3175">
              <a:solidFill>
                <a:srgbClr val="1DB2FB"/>
              </a:solidFill>
              <a:prstDash val="solid"/>
              <a:round/>
              <a:headEnd/>
              <a:tailEnd/>
            </a:ln>
          </p:spPr>
          <p:txBody>
            <a:bodyPr/>
            <a:lstStyle/>
            <a:p>
              <a:endParaRPr lang="en-US" dirty="0"/>
            </a:p>
          </p:txBody>
        </p:sp>
        <p:sp>
          <p:nvSpPr>
            <p:cNvPr id="647674" name="Freeform 506"/>
            <p:cNvSpPr>
              <a:spLocks/>
            </p:cNvSpPr>
            <p:nvPr/>
          </p:nvSpPr>
          <p:spPr bwMode="auto">
            <a:xfrm>
              <a:off x="4363" y="2933"/>
              <a:ext cx="99" cy="50"/>
            </a:xfrm>
            <a:custGeom>
              <a:avLst/>
              <a:gdLst/>
              <a:ahLst/>
              <a:cxnLst>
                <a:cxn ang="0">
                  <a:pos x="0" y="198"/>
                </a:cxn>
                <a:cxn ang="0">
                  <a:pos x="25" y="198"/>
                </a:cxn>
                <a:cxn ang="0">
                  <a:pos x="50" y="198"/>
                </a:cxn>
                <a:cxn ang="0">
                  <a:pos x="50" y="173"/>
                </a:cxn>
                <a:cxn ang="0">
                  <a:pos x="75" y="173"/>
                </a:cxn>
                <a:cxn ang="0">
                  <a:pos x="100" y="198"/>
                </a:cxn>
                <a:cxn ang="0">
                  <a:pos x="124" y="198"/>
                </a:cxn>
                <a:cxn ang="0">
                  <a:pos x="149" y="198"/>
                </a:cxn>
                <a:cxn ang="0">
                  <a:pos x="173" y="173"/>
                </a:cxn>
                <a:cxn ang="0">
                  <a:pos x="173" y="198"/>
                </a:cxn>
                <a:cxn ang="0">
                  <a:pos x="198" y="173"/>
                </a:cxn>
                <a:cxn ang="0">
                  <a:pos x="222" y="173"/>
                </a:cxn>
                <a:cxn ang="0">
                  <a:pos x="222" y="149"/>
                </a:cxn>
                <a:cxn ang="0">
                  <a:pos x="222" y="124"/>
                </a:cxn>
                <a:cxn ang="0">
                  <a:pos x="249" y="124"/>
                </a:cxn>
                <a:cxn ang="0">
                  <a:pos x="274" y="124"/>
                </a:cxn>
                <a:cxn ang="0">
                  <a:pos x="298" y="124"/>
                </a:cxn>
                <a:cxn ang="0">
                  <a:pos x="298" y="100"/>
                </a:cxn>
                <a:cxn ang="0">
                  <a:pos x="323" y="100"/>
                </a:cxn>
                <a:cxn ang="0">
                  <a:pos x="323" y="75"/>
                </a:cxn>
                <a:cxn ang="0">
                  <a:pos x="323" y="49"/>
                </a:cxn>
                <a:cxn ang="0">
                  <a:pos x="347" y="49"/>
                </a:cxn>
                <a:cxn ang="0">
                  <a:pos x="347" y="25"/>
                </a:cxn>
                <a:cxn ang="0">
                  <a:pos x="372" y="25"/>
                </a:cxn>
                <a:cxn ang="0">
                  <a:pos x="372" y="0"/>
                </a:cxn>
                <a:cxn ang="0">
                  <a:pos x="396" y="0"/>
                </a:cxn>
              </a:cxnLst>
              <a:rect l="0" t="0" r="r" b="b"/>
              <a:pathLst>
                <a:path w="396" h="198">
                  <a:moveTo>
                    <a:pt x="0" y="198"/>
                  </a:moveTo>
                  <a:lnTo>
                    <a:pt x="25" y="198"/>
                  </a:lnTo>
                  <a:lnTo>
                    <a:pt x="50" y="198"/>
                  </a:lnTo>
                  <a:lnTo>
                    <a:pt x="50" y="173"/>
                  </a:lnTo>
                  <a:lnTo>
                    <a:pt x="75" y="173"/>
                  </a:lnTo>
                  <a:lnTo>
                    <a:pt x="100" y="198"/>
                  </a:lnTo>
                  <a:lnTo>
                    <a:pt x="124" y="198"/>
                  </a:lnTo>
                  <a:lnTo>
                    <a:pt x="149" y="198"/>
                  </a:lnTo>
                  <a:lnTo>
                    <a:pt x="173" y="173"/>
                  </a:lnTo>
                  <a:lnTo>
                    <a:pt x="173" y="198"/>
                  </a:lnTo>
                  <a:lnTo>
                    <a:pt x="198" y="173"/>
                  </a:lnTo>
                  <a:lnTo>
                    <a:pt x="222" y="173"/>
                  </a:lnTo>
                  <a:lnTo>
                    <a:pt x="222" y="149"/>
                  </a:lnTo>
                  <a:lnTo>
                    <a:pt x="222" y="124"/>
                  </a:lnTo>
                  <a:lnTo>
                    <a:pt x="249" y="124"/>
                  </a:lnTo>
                  <a:lnTo>
                    <a:pt x="274" y="124"/>
                  </a:lnTo>
                  <a:lnTo>
                    <a:pt x="298" y="124"/>
                  </a:lnTo>
                  <a:lnTo>
                    <a:pt x="298" y="100"/>
                  </a:lnTo>
                  <a:lnTo>
                    <a:pt x="323" y="100"/>
                  </a:lnTo>
                  <a:lnTo>
                    <a:pt x="323" y="75"/>
                  </a:lnTo>
                  <a:lnTo>
                    <a:pt x="323" y="49"/>
                  </a:lnTo>
                  <a:lnTo>
                    <a:pt x="347" y="49"/>
                  </a:lnTo>
                  <a:lnTo>
                    <a:pt x="347" y="25"/>
                  </a:lnTo>
                  <a:lnTo>
                    <a:pt x="372" y="25"/>
                  </a:lnTo>
                  <a:lnTo>
                    <a:pt x="372" y="0"/>
                  </a:lnTo>
                  <a:lnTo>
                    <a:pt x="396" y="0"/>
                  </a:lnTo>
                </a:path>
              </a:pathLst>
            </a:custGeom>
            <a:noFill/>
            <a:ln w="3175">
              <a:solidFill>
                <a:srgbClr val="1DB2FB"/>
              </a:solidFill>
              <a:prstDash val="solid"/>
              <a:round/>
              <a:headEnd/>
              <a:tailEnd/>
            </a:ln>
          </p:spPr>
          <p:txBody>
            <a:bodyPr/>
            <a:lstStyle/>
            <a:p>
              <a:endParaRPr lang="en-US" dirty="0"/>
            </a:p>
          </p:txBody>
        </p:sp>
        <p:sp>
          <p:nvSpPr>
            <p:cNvPr id="647675" name="Freeform 507"/>
            <p:cNvSpPr>
              <a:spLocks/>
            </p:cNvSpPr>
            <p:nvPr/>
          </p:nvSpPr>
          <p:spPr bwMode="auto">
            <a:xfrm>
              <a:off x="4505" y="2970"/>
              <a:ext cx="37" cy="6"/>
            </a:xfrm>
            <a:custGeom>
              <a:avLst/>
              <a:gdLst/>
              <a:ahLst/>
              <a:cxnLst>
                <a:cxn ang="0">
                  <a:pos x="0" y="24"/>
                </a:cxn>
                <a:cxn ang="0">
                  <a:pos x="25" y="24"/>
                </a:cxn>
                <a:cxn ang="0">
                  <a:pos x="49" y="24"/>
                </a:cxn>
                <a:cxn ang="0">
                  <a:pos x="74" y="24"/>
                </a:cxn>
                <a:cxn ang="0">
                  <a:pos x="99" y="24"/>
                </a:cxn>
                <a:cxn ang="0">
                  <a:pos x="99" y="0"/>
                </a:cxn>
                <a:cxn ang="0">
                  <a:pos x="123" y="0"/>
                </a:cxn>
                <a:cxn ang="0">
                  <a:pos x="149" y="0"/>
                </a:cxn>
              </a:cxnLst>
              <a:rect l="0" t="0" r="r" b="b"/>
              <a:pathLst>
                <a:path w="149" h="24">
                  <a:moveTo>
                    <a:pt x="0" y="24"/>
                  </a:moveTo>
                  <a:lnTo>
                    <a:pt x="25" y="24"/>
                  </a:lnTo>
                  <a:lnTo>
                    <a:pt x="49" y="24"/>
                  </a:lnTo>
                  <a:lnTo>
                    <a:pt x="74" y="24"/>
                  </a:lnTo>
                  <a:lnTo>
                    <a:pt x="99" y="24"/>
                  </a:lnTo>
                  <a:lnTo>
                    <a:pt x="99" y="0"/>
                  </a:lnTo>
                  <a:lnTo>
                    <a:pt x="123" y="0"/>
                  </a:lnTo>
                  <a:lnTo>
                    <a:pt x="149" y="0"/>
                  </a:lnTo>
                </a:path>
              </a:pathLst>
            </a:custGeom>
            <a:noFill/>
            <a:ln w="3175">
              <a:solidFill>
                <a:srgbClr val="1DB2FB"/>
              </a:solidFill>
              <a:prstDash val="solid"/>
              <a:round/>
              <a:headEnd/>
              <a:tailEnd/>
            </a:ln>
          </p:spPr>
          <p:txBody>
            <a:bodyPr/>
            <a:lstStyle/>
            <a:p>
              <a:endParaRPr lang="en-US" dirty="0"/>
            </a:p>
          </p:txBody>
        </p:sp>
        <p:sp>
          <p:nvSpPr>
            <p:cNvPr id="647676" name="Freeform 508"/>
            <p:cNvSpPr>
              <a:spLocks/>
            </p:cNvSpPr>
            <p:nvPr/>
          </p:nvSpPr>
          <p:spPr bwMode="auto">
            <a:xfrm>
              <a:off x="4548" y="2952"/>
              <a:ext cx="38" cy="18"/>
            </a:xfrm>
            <a:custGeom>
              <a:avLst/>
              <a:gdLst/>
              <a:ahLst/>
              <a:cxnLst>
                <a:cxn ang="0">
                  <a:pos x="0" y="74"/>
                </a:cxn>
                <a:cxn ang="0">
                  <a:pos x="25" y="74"/>
                </a:cxn>
                <a:cxn ang="0">
                  <a:pos x="25" y="49"/>
                </a:cxn>
                <a:cxn ang="0">
                  <a:pos x="25" y="74"/>
                </a:cxn>
                <a:cxn ang="0">
                  <a:pos x="49" y="74"/>
                </a:cxn>
                <a:cxn ang="0">
                  <a:pos x="74" y="49"/>
                </a:cxn>
                <a:cxn ang="0">
                  <a:pos x="99" y="25"/>
                </a:cxn>
                <a:cxn ang="0">
                  <a:pos x="123" y="25"/>
                </a:cxn>
                <a:cxn ang="0">
                  <a:pos x="148" y="25"/>
                </a:cxn>
                <a:cxn ang="0">
                  <a:pos x="148" y="0"/>
                </a:cxn>
              </a:cxnLst>
              <a:rect l="0" t="0" r="r" b="b"/>
              <a:pathLst>
                <a:path w="148" h="74">
                  <a:moveTo>
                    <a:pt x="0" y="74"/>
                  </a:moveTo>
                  <a:lnTo>
                    <a:pt x="25" y="74"/>
                  </a:lnTo>
                  <a:lnTo>
                    <a:pt x="25" y="49"/>
                  </a:lnTo>
                  <a:lnTo>
                    <a:pt x="25" y="74"/>
                  </a:lnTo>
                  <a:lnTo>
                    <a:pt x="49" y="74"/>
                  </a:lnTo>
                  <a:lnTo>
                    <a:pt x="74" y="49"/>
                  </a:lnTo>
                  <a:lnTo>
                    <a:pt x="99" y="25"/>
                  </a:lnTo>
                  <a:lnTo>
                    <a:pt x="123" y="25"/>
                  </a:lnTo>
                  <a:lnTo>
                    <a:pt x="148" y="25"/>
                  </a:lnTo>
                  <a:lnTo>
                    <a:pt x="148" y="0"/>
                  </a:lnTo>
                </a:path>
              </a:pathLst>
            </a:custGeom>
            <a:noFill/>
            <a:ln w="3175">
              <a:solidFill>
                <a:srgbClr val="1DB2FB"/>
              </a:solidFill>
              <a:prstDash val="solid"/>
              <a:round/>
              <a:headEnd/>
              <a:tailEnd/>
            </a:ln>
          </p:spPr>
          <p:txBody>
            <a:bodyPr/>
            <a:lstStyle/>
            <a:p>
              <a:endParaRPr lang="en-US" dirty="0"/>
            </a:p>
          </p:txBody>
        </p:sp>
        <p:sp>
          <p:nvSpPr>
            <p:cNvPr id="647677" name="Line 509"/>
            <p:cNvSpPr>
              <a:spLocks noChangeShapeType="1"/>
            </p:cNvSpPr>
            <p:nvPr/>
          </p:nvSpPr>
          <p:spPr bwMode="auto">
            <a:xfrm flipH="1">
              <a:off x="4542" y="2970"/>
              <a:ext cx="6" cy="1"/>
            </a:xfrm>
            <a:prstGeom prst="line">
              <a:avLst/>
            </a:prstGeom>
            <a:noFill/>
            <a:ln w="3175">
              <a:solidFill>
                <a:srgbClr val="1DB2FB"/>
              </a:solidFill>
              <a:round/>
              <a:headEnd/>
              <a:tailEnd/>
            </a:ln>
          </p:spPr>
          <p:txBody>
            <a:bodyPr/>
            <a:lstStyle/>
            <a:p>
              <a:endParaRPr lang="en-US" dirty="0"/>
            </a:p>
          </p:txBody>
        </p:sp>
        <p:sp>
          <p:nvSpPr>
            <p:cNvPr id="647678" name="Freeform 510"/>
            <p:cNvSpPr>
              <a:spLocks/>
            </p:cNvSpPr>
            <p:nvPr/>
          </p:nvSpPr>
          <p:spPr bwMode="auto">
            <a:xfrm>
              <a:off x="4586" y="2908"/>
              <a:ext cx="67" cy="44"/>
            </a:xfrm>
            <a:custGeom>
              <a:avLst/>
              <a:gdLst/>
              <a:ahLst/>
              <a:cxnLst>
                <a:cxn ang="0">
                  <a:pos x="0" y="174"/>
                </a:cxn>
                <a:cxn ang="0">
                  <a:pos x="24" y="174"/>
                </a:cxn>
                <a:cxn ang="0">
                  <a:pos x="24" y="148"/>
                </a:cxn>
                <a:cxn ang="0">
                  <a:pos x="49" y="124"/>
                </a:cxn>
                <a:cxn ang="0">
                  <a:pos x="74" y="99"/>
                </a:cxn>
                <a:cxn ang="0">
                  <a:pos x="99" y="74"/>
                </a:cxn>
                <a:cxn ang="0">
                  <a:pos x="124" y="49"/>
                </a:cxn>
                <a:cxn ang="0">
                  <a:pos x="124" y="24"/>
                </a:cxn>
                <a:cxn ang="0">
                  <a:pos x="148" y="24"/>
                </a:cxn>
                <a:cxn ang="0">
                  <a:pos x="173" y="24"/>
                </a:cxn>
                <a:cxn ang="0">
                  <a:pos x="173" y="0"/>
                </a:cxn>
                <a:cxn ang="0">
                  <a:pos x="197" y="0"/>
                </a:cxn>
                <a:cxn ang="0">
                  <a:pos x="222" y="0"/>
                </a:cxn>
                <a:cxn ang="0">
                  <a:pos x="246" y="0"/>
                </a:cxn>
                <a:cxn ang="0">
                  <a:pos x="271" y="24"/>
                </a:cxn>
              </a:cxnLst>
              <a:rect l="0" t="0" r="r" b="b"/>
              <a:pathLst>
                <a:path w="271" h="174">
                  <a:moveTo>
                    <a:pt x="0" y="174"/>
                  </a:moveTo>
                  <a:lnTo>
                    <a:pt x="24" y="174"/>
                  </a:lnTo>
                  <a:lnTo>
                    <a:pt x="24" y="148"/>
                  </a:lnTo>
                  <a:lnTo>
                    <a:pt x="49" y="124"/>
                  </a:lnTo>
                  <a:lnTo>
                    <a:pt x="74" y="99"/>
                  </a:lnTo>
                  <a:lnTo>
                    <a:pt x="99" y="74"/>
                  </a:lnTo>
                  <a:lnTo>
                    <a:pt x="124" y="49"/>
                  </a:lnTo>
                  <a:lnTo>
                    <a:pt x="124" y="24"/>
                  </a:lnTo>
                  <a:lnTo>
                    <a:pt x="148" y="24"/>
                  </a:lnTo>
                  <a:lnTo>
                    <a:pt x="173" y="24"/>
                  </a:lnTo>
                  <a:lnTo>
                    <a:pt x="173" y="0"/>
                  </a:lnTo>
                  <a:lnTo>
                    <a:pt x="197" y="0"/>
                  </a:lnTo>
                  <a:lnTo>
                    <a:pt x="222" y="0"/>
                  </a:lnTo>
                  <a:lnTo>
                    <a:pt x="246" y="0"/>
                  </a:lnTo>
                  <a:lnTo>
                    <a:pt x="271" y="24"/>
                  </a:lnTo>
                </a:path>
              </a:pathLst>
            </a:custGeom>
            <a:noFill/>
            <a:ln w="3175">
              <a:solidFill>
                <a:srgbClr val="1DB2FB"/>
              </a:solidFill>
              <a:prstDash val="solid"/>
              <a:round/>
              <a:headEnd/>
              <a:tailEnd/>
            </a:ln>
          </p:spPr>
          <p:txBody>
            <a:bodyPr/>
            <a:lstStyle/>
            <a:p>
              <a:endParaRPr lang="en-US" dirty="0"/>
            </a:p>
          </p:txBody>
        </p:sp>
        <p:sp>
          <p:nvSpPr>
            <p:cNvPr id="647679" name="Freeform 511"/>
            <p:cNvSpPr>
              <a:spLocks/>
            </p:cNvSpPr>
            <p:nvPr/>
          </p:nvSpPr>
          <p:spPr bwMode="auto">
            <a:xfrm>
              <a:off x="3993" y="2921"/>
              <a:ext cx="18" cy="12"/>
            </a:xfrm>
            <a:custGeom>
              <a:avLst/>
              <a:gdLst/>
              <a:ahLst/>
              <a:cxnLst>
                <a:cxn ang="0">
                  <a:pos x="0" y="0"/>
                </a:cxn>
                <a:cxn ang="0">
                  <a:pos x="25" y="0"/>
                </a:cxn>
                <a:cxn ang="0">
                  <a:pos x="49" y="25"/>
                </a:cxn>
                <a:cxn ang="0">
                  <a:pos x="49" y="50"/>
                </a:cxn>
                <a:cxn ang="0">
                  <a:pos x="74" y="50"/>
                </a:cxn>
              </a:cxnLst>
              <a:rect l="0" t="0" r="r" b="b"/>
              <a:pathLst>
                <a:path w="74" h="50">
                  <a:moveTo>
                    <a:pt x="0" y="0"/>
                  </a:moveTo>
                  <a:lnTo>
                    <a:pt x="25" y="0"/>
                  </a:lnTo>
                  <a:lnTo>
                    <a:pt x="49" y="25"/>
                  </a:lnTo>
                  <a:lnTo>
                    <a:pt x="49" y="50"/>
                  </a:lnTo>
                  <a:lnTo>
                    <a:pt x="74" y="50"/>
                  </a:lnTo>
                </a:path>
              </a:pathLst>
            </a:custGeom>
            <a:noFill/>
            <a:ln w="3175">
              <a:solidFill>
                <a:srgbClr val="1DB2FB"/>
              </a:solidFill>
              <a:prstDash val="solid"/>
              <a:round/>
              <a:headEnd/>
              <a:tailEnd/>
            </a:ln>
          </p:spPr>
          <p:txBody>
            <a:bodyPr/>
            <a:lstStyle/>
            <a:p>
              <a:endParaRPr lang="en-US" dirty="0"/>
            </a:p>
          </p:txBody>
        </p:sp>
        <p:sp>
          <p:nvSpPr>
            <p:cNvPr id="647680" name="Line 512"/>
            <p:cNvSpPr>
              <a:spLocks noChangeShapeType="1"/>
            </p:cNvSpPr>
            <p:nvPr/>
          </p:nvSpPr>
          <p:spPr bwMode="auto">
            <a:xfrm flipV="1">
              <a:off x="4462" y="2927"/>
              <a:ext cx="6" cy="6"/>
            </a:xfrm>
            <a:prstGeom prst="line">
              <a:avLst/>
            </a:prstGeom>
            <a:noFill/>
            <a:ln w="3175">
              <a:solidFill>
                <a:srgbClr val="1DB2FB"/>
              </a:solidFill>
              <a:round/>
              <a:headEnd/>
              <a:tailEnd/>
            </a:ln>
          </p:spPr>
          <p:txBody>
            <a:bodyPr/>
            <a:lstStyle/>
            <a:p>
              <a:endParaRPr lang="en-US" dirty="0"/>
            </a:p>
          </p:txBody>
        </p:sp>
        <p:sp>
          <p:nvSpPr>
            <p:cNvPr id="647681" name="Freeform 513"/>
            <p:cNvSpPr>
              <a:spLocks/>
            </p:cNvSpPr>
            <p:nvPr/>
          </p:nvSpPr>
          <p:spPr bwMode="auto">
            <a:xfrm>
              <a:off x="4462" y="2927"/>
              <a:ext cx="6" cy="6"/>
            </a:xfrm>
            <a:custGeom>
              <a:avLst/>
              <a:gdLst/>
              <a:ahLst/>
              <a:cxnLst>
                <a:cxn ang="0">
                  <a:pos x="0" y="25"/>
                </a:cxn>
                <a:cxn ang="0">
                  <a:pos x="25" y="25"/>
                </a:cxn>
                <a:cxn ang="0">
                  <a:pos x="25" y="0"/>
                </a:cxn>
              </a:cxnLst>
              <a:rect l="0" t="0" r="r" b="b"/>
              <a:pathLst>
                <a:path w="25" h="25">
                  <a:moveTo>
                    <a:pt x="0" y="25"/>
                  </a:moveTo>
                  <a:lnTo>
                    <a:pt x="25" y="25"/>
                  </a:lnTo>
                  <a:lnTo>
                    <a:pt x="25" y="0"/>
                  </a:lnTo>
                </a:path>
              </a:pathLst>
            </a:custGeom>
            <a:noFill/>
            <a:ln w="3175">
              <a:solidFill>
                <a:srgbClr val="1DB2FB"/>
              </a:solidFill>
              <a:prstDash val="solid"/>
              <a:round/>
              <a:headEnd/>
              <a:tailEnd/>
            </a:ln>
          </p:spPr>
          <p:txBody>
            <a:bodyPr/>
            <a:lstStyle/>
            <a:p>
              <a:endParaRPr lang="en-US" dirty="0"/>
            </a:p>
          </p:txBody>
        </p:sp>
        <p:sp>
          <p:nvSpPr>
            <p:cNvPr id="647682" name="Freeform 514"/>
            <p:cNvSpPr>
              <a:spLocks/>
            </p:cNvSpPr>
            <p:nvPr/>
          </p:nvSpPr>
          <p:spPr bwMode="auto">
            <a:xfrm>
              <a:off x="4468" y="2890"/>
              <a:ext cx="25" cy="37"/>
            </a:xfrm>
            <a:custGeom>
              <a:avLst/>
              <a:gdLst/>
              <a:ahLst/>
              <a:cxnLst>
                <a:cxn ang="0">
                  <a:pos x="0" y="149"/>
                </a:cxn>
                <a:cxn ang="0">
                  <a:pos x="24" y="124"/>
                </a:cxn>
                <a:cxn ang="0">
                  <a:pos x="24" y="99"/>
                </a:cxn>
                <a:cxn ang="0">
                  <a:pos x="49" y="75"/>
                </a:cxn>
                <a:cxn ang="0">
                  <a:pos x="75" y="75"/>
                </a:cxn>
                <a:cxn ang="0">
                  <a:pos x="75" y="50"/>
                </a:cxn>
                <a:cxn ang="0">
                  <a:pos x="99" y="26"/>
                </a:cxn>
                <a:cxn ang="0">
                  <a:pos x="99" y="0"/>
                </a:cxn>
              </a:cxnLst>
              <a:rect l="0" t="0" r="r" b="b"/>
              <a:pathLst>
                <a:path w="99" h="149">
                  <a:moveTo>
                    <a:pt x="0" y="149"/>
                  </a:moveTo>
                  <a:lnTo>
                    <a:pt x="24" y="124"/>
                  </a:lnTo>
                  <a:lnTo>
                    <a:pt x="24" y="99"/>
                  </a:lnTo>
                  <a:lnTo>
                    <a:pt x="49" y="75"/>
                  </a:lnTo>
                  <a:lnTo>
                    <a:pt x="75" y="75"/>
                  </a:lnTo>
                  <a:lnTo>
                    <a:pt x="75" y="50"/>
                  </a:lnTo>
                  <a:lnTo>
                    <a:pt x="99" y="26"/>
                  </a:lnTo>
                  <a:lnTo>
                    <a:pt x="99" y="0"/>
                  </a:lnTo>
                </a:path>
              </a:pathLst>
            </a:custGeom>
            <a:noFill/>
            <a:ln w="3175">
              <a:solidFill>
                <a:srgbClr val="1DB2FB"/>
              </a:solidFill>
              <a:prstDash val="solid"/>
              <a:round/>
              <a:headEnd/>
              <a:tailEnd/>
            </a:ln>
          </p:spPr>
          <p:txBody>
            <a:bodyPr/>
            <a:lstStyle/>
            <a:p>
              <a:endParaRPr lang="en-US" dirty="0"/>
            </a:p>
          </p:txBody>
        </p:sp>
        <p:sp>
          <p:nvSpPr>
            <p:cNvPr id="647683" name="Freeform 515"/>
            <p:cNvSpPr>
              <a:spLocks/>
            </p:cNvSpPr>
            <p:nvPr/>
          </p:nvSpPr>
          <p:spPr bwMode="auto">
            <a:xfrm>
              <a:off x="4653" y="2908"/>
              <a:ext cx="68" cy="19"/>
            </a:xfrm>
            <a:custGeom>
              <a:avLst/>
              <a:gdLst/>
              <a:ahLst/>
              <a:cxnLst>
                <a:cxn ang="0">
                  <a:pos x="0" y="24"/>
                </a:cxn>
                <a:cxn ang="0">
                  <a:pos x="26" y="24"/>
                </a:cxn>
                <a:cxn ang="0">
                  <a:pos x="50" y="24"/>
                </a:cxn>
                <a:cxn ang="0">
                  <a:pos x="75" y="24"/>
                </a:cxn>
                <a:cxn ang="0">
                  <a:pos x="99" y="24"/>
                </a:cxn>
                <a:cxn ang="0">
                  <a:pos x="124" y="24"/>
                </a:cxn>
                <a:cxn ang="0">
                  <a:pos x="124" y="49"/>
                </a:cxn>
                <a:cxn ang="0">
                  <a:pos x="124" y="24"/>
                </a:cxn>
                <a:cxn ang="0">
                  <a:pos x="148" y="24"/>
                </a:cxn>
                <a:cxn ang="0">
                  <a:pos x="148" y="49"/>
                </a:cxn>
                <a:cxn ang="0">
                  <a:pos x="173" y="74"/>
                </a:cxn>
                <a:cxn ang="0">
                  <a:pos x="199" y="74"/>
                </a:cxn>
                <a:cxn ang="0">
                  <a:pos x="223" y="49"/>
                </a:cxn>
                <a:cxn ang="0">
                  <a:pos x="249" y="24"/>
                </a:cxn>
                <a:cxn ang="0">
                  <a:pos x="273" y="0"/>
                </a:cxn>
              </a:cxnLst>
              <a:rect l="0" t="0" r="r" b="b"/>
              <a:pathLst>
                <a:path w="273" h="74">
                  <a:moveTo>
                    <a:pt x="0" y="24"/>
                  </a:moveTo>
                  <a:lnTo>
                    <a:pt x="26" y="24"/>
                  </a:lnTo>
                  <a:lnTo>
                    <a:pt x="50" y="24"/>
                  </a:lnTo>
                  <a:lnTo>
                    <a:pt x="75" y="24"/>
                  </a:lnTo>
                  <a:lnTo>
                    <a:pt x="99" y="24"/>
                  </a:lnTo>
                  <a:lnTo>
                    <a:pt x="124" y="24"/>
                  </a:lnTo>
                  <a:lnTo>
                    <a:pt x="124" y="49"/>
                  </a:lnTo>
                  <a:lnTo>
                    <a:pt x="124" y="24"/>
                  </a:lnTo>
                  <a:lnTo>
                    <a:pt x="148" y="24"/>
                  </a:lnTo>
                  <a:lnTo>
                    <a:pt x="148" y="49"/>
                  </a:lnTo>
                  <a:lnTo>
                    <a:pt x="173" y="74"/>
                  </a:lnTo>
                  <a:lnTo>
                    <a:pt x="199" y="74"/>
                  </a:lnTo>
                  <a:lnTo>
                    <a:pt x="223" y="49"/>
                  </a:lnTo>
                  <a:lnTo>
                    <a:pt x="249" y="24"/>
                  </a:lnTo>
                  <a:lnTo>
                    <a:pt x="273" y="0"/>
                  </a:lnTo>
                </a:path>
              </a:pathLst>
            </a:custGeom>
            <a:noFill/>
            <a:ln w="3175">
              <a:solidFill>
                <a:srgbClr val="1DB2FB"/>
              </a:solidFill>
              <a:prstDash val="solid"/>
              <a:round/>
              <a:headEnd/>
              <a:tailEnd/>
            </a:ln>
          </p:spPr>
          <p:txBody>
            <a:bodyPr/>
            <a:lstStyle/>
            <a:p>
              <a:endParaRPr lang="en-US" dirty="0"/>
            </a:p>
          </p:txBody>
        </p:sp>
        <p:sp>
          <p:nvSpPr>
            <p:cNvPr id="647684" name="Freeform 516"/>
            <p:cNvSpPr>
              <a:spLocks/>
            </p:cNvSpPr>
            <p:nvPr/>
          </p:nvSpPr>
          <p:spPr bwMode="auto">
            <a:xfrm>
              <a:off x="3974" y="2902"/>
              <a:ext cx="19" cy="19"/>
            </a:xfrm>
            <a:custGeom>
              <a:avLst/>
              <a:gdLst/>
              <a:ahLst/>
              <a:cxnLst>
                <a:cxn ang="0">
                  <a:pos x="0" y="0"/>
                </a:cxn>
                <a:cxn ang="0">
                  <a:pos x="25" y="25"/>
                </a:cxn>
                <a:cxn ang="0">
                  <a:pos x="49" y="49"/>
                </a:cxn>
                <a:cxn ang="0">
                  <a:pos x="74" y="74"/>
                </a:cxn>
              </a:cxnLst>
              <a:rect l="0" t="0" r="r" b="b"/>
              <a:pathLst>
                <a:path w="74" h="74">
                  <a:moveTo>
                    <a:pt x="0" y="0"/>
                  </a:moveTo>
                  <a:lnTo>
                    <a:pt x="25" y="25"/>
                  </a:lnTo>
                  <a:lnTo>
                    <a:pt x="49" y="49"/>
                  </a:lnTo>
                  <a:lnTo>
                    <a:pt x="74" y="74"/>
                  </a:lnTo>
                </a:path>
              </a:pathLst>
            </a:custGeom>
            <a:noFill/>
            <a:ln w="3175">
              <a:solidFill>
                <a:srgbClr val="1DB2FB"/>
              </a:solidFill>
              <a:prstDash val="solid"/>
              <a:round/>
              <a:headEnd/>
              <a:tailEnd/>
            </a:ln>
          </p:spPr>
          <p:txBody>
            <a:bodyPr/>
            <a:lstStyle/>
            <a:p>
              <a:endParaRPr lang="en-US" dirty="0"/>
            </a:p>
          </p:txBody>
        </p:sp>
        <p:sp>
          <p:nvSpPr>
            <p:cNvPr id="647685" name="Line 517"/>
            <p:cNvSpPr>
              <a:spLocks noChangeShapeType="1"/>
            </p:cNvSpPr>
            <p:nvPr/>
          </p:nvSpPr>
          <p:spPr bwMode="auto">
            <a:xfrm>
              <a:off x="3968" y="2902"/>
              <a:ext cx="6" cy="1"/>
            </a:xfrm>
            <a:prstGeom prst="line">
              <a:avLst/>
            </a:prstGeom>
            <a:noFill/>
            <a:ln w="3175">
              <a:solidFill>
                <a:srgbClr val="1DB2FB"/>
              </a:solidFill>
              <a:round/>
              <a:headEnd/>
              <a:tailEnd/>
            </a:ln>
          </p:spPr>
          <p:txBody>
            <a:bodyPr/>
            <a:lstStyle/>
            <a:p>
              <a:endParaRPr lang="en-US" dirty="0"/>
            </a:p>
          </p:txBody>
        </p:sp>
        <p:sp>
          <p:nvSpPr>
            <p:cNvPr id="647686" name="Line 518"/>
            <p:cNvSpPr>
              <a:spLocks noChangeShapeType="1"/>
            </p:cNvSpPr>
            <p:nvPr/>
          </p:nvSpPr>
          <p:spPr bwMode="auto">
            <a:xfrm>
              <a:off x="3962" y="2902"/>
              <a:ext cx="6" cy="1"/>
            </a:xfrm>
            <a:prstGeom prst="line">
              <a:avLst/>
            </a:prstGeom>
            <a:noFill/>
            <a:ln w="3175">
              <a:solidFill>
                <a:srgbClr val="1DB2FB"/>
              </a:solidFill>
              <a:round/>
              <a:headEnd/>
              <a:tailEnd/>
            </a:ln>
          </p:spPr>
          <p:txBody>
            <a:bodyPr/>
            <a:lstStyle/>
            <a:p>
              <a:endParaRPr lang="en-US" dirty="0"/>
            </a:p>
          </p:txBody>
        </p:sp>
        <p:sp>
          <p:nvSpPr>
            <p:cNvPr id="647687" name="Line 519"/>
            <p:cNvSpPr>
              <a:spLocks noChangeShapeType="1"/>
            </p:cNvSpPr>
            <p:nvPr/>
          </p:nvSpPr>
          <p:spPr bwMode="auto">
            <a:xfrm>
              <a:off x="3956" y="2902"/>
              <a:ext cx="6" cy="1"/>
            </a:xfrm>
            <a:prstGeom prst="line">
              <a:avLst/>
            </a:prstGeom>
            <a:noFill/>
            <a:ln w="3175">
              <a:solidFill>
                <a:srgbClr val="1DB2FB"/>
              </a:solidFill>
              <a:round/>
              <a:headEnd/>
              <a:tailEnd/>
            </a:ln>
          </p:spPr>
          <p:txBody>
            <a:bodyPr/>
            <a:lstStyle/>
            <a:p>
              <a:endParaRPr lang="en-US" dirty="0"/>
            </a:p>
          </p:txBody>
        </p:sp>
        <p:sp>
          <p:nvSpPr>
            <p:cNvPr id="647688" name="Freeform 520"/>
            <p:cNvSpPr>
              <a:spLocks/>
            </p:cNvSpPr>
            <p:nvPr/>
          </p:nvSpPr>
          <p:spPr bwMode="auto">
            <a:xfrm>
              <a:off x="3943" y="2890"/>
              <a:ext cx="13" cy="12"/>
            </a:xfrm>
            <a:custGeom>
              <a:avLst/>
              <a:gdLst/>
              <a:ahLst/>
              <a:cxnLst>
                <a:cxn ang="0">
                  <a:pos x="0" y="0"/>
                </a:cxn>
                <a:cxn ang="0">
                  <a:pos x="25" y="0"/>
                </a:cxn>
                <a:cxn ang="0">
                  <a:pos x="25" y="26"/>
                </a:cxn>
                <a:cxn ang="0">
                  <a:pos x="50" y="26"/>
                </a:cxn>
                <a:cxn ang="0">
                  <a:pos x="50" y="50"/>
                </a:cxn>
              </a:cxnLst>
              <a:rect l="0" t="0" r="r" b="b"/>
              <a:pathLst>
                <a:path w="50" h="50">
                  <a:moveTo>
                    <a:pt x="0" y="0"/>
                  </a:moveTo>
                  <a:lnTo>
                    <a:pt x="25" y="0"/>
                  </a:lnTo>
                  <a:lnTo>
                    <a:pt x="25" y="26"/>
                  </a:lnTo>
                  <a:lnTo>
                    <a:pt x="50" y="26"/>
                  </a:lnTo>
                  <a:lnTo>
                    <a:pt x="50" y="50"/>
                  </a:lnTo>
                </a:path>
              </a:pathLst>
            </a:custGeom>
            <a:noFill/>
            <a:ln w="3175">
              <a:solidFill>
                <a:srgbClr val="1DB2FB"/>
              </a:solidFill>
              <a:prstDash val="solid"/>
              <a:round/>
              <a:headEnd/>
              <a:tailEnd/>
            </a:ln>
          </p:spPr>
          <p:txBody>
            <a:bodyPr/>
            <a:lstStyle/>
            <a:p>
              <a:endParaRPr lang="en-US" dirty="0"/>
            </a:p>
          </p:txBody>
        </p:sp>
        <p:sp>
          <p:nvSpPr>
            <p:cNvPr id="647689" name="Freeform 521"/>
            <p:cNvSpPr>
              <a:spLocks/>
            </p:cNvSpPr>
            <p:nvPr/>
          </p:nvSpPr>
          <p:spPr bwMode="auto">
            <a:xfrm>
              <a:off x="4493" y="2865"/>
              <a:ext cx="6" cy="25"/>
            </a:xfrm>
            <a:custGeom>
              <a:avLst/>
              <a:gdLst/>
              <a:ahLst/>
              <a:cxnLst>
                <a:cxn ang="0">
                  <a:pos x="0" y="98"/>
                </a:cxn>
                <a:cxn ang="0">
                  <a:pos x="0" y="74"/>
                </a:cxn>
                <a:cxn ang="0">
                  <a:pos x="25" y="74"/>
                </a:cxn>
                <a:cxn ang="0">
                  <a:pos x="0" y="49"/>
                </a:cxn>
                <a:cxn ang="0">
                  <a:pos x="25" y="49"/>
                </a:cxn>
                <a:cxn ang="0">
                  <a:pos x="25" y="24"/>
                </a:cxn>
                <a:cxn ang="0">
                  <a:pos x="25" y="0"/>
                </a:cxn>
              </a:cxnLst>
              <a:rect l="0" t="0" r="r" b="b"/>
              <a:pathLst>
                <a:path w="25" h="98">
                  <a:moveTo>
                    <a:pt x="0" y="98"/>
                  </a:moveTo>
                  <a:lnTo>
                    <a:pt x="0" y="74"/>
                  </a:lnTo>
                  <a:lnTo>
                    <a:pt x="25" y="74"/>
                  </a:lnTo>
                  <a:lnTo>
                    <a:pt x="0" y="49"/>
                  </a:lnTo>
                  <a:lnTo>
                    <a:pt x="25" y="49"/>
                  </a:lnTo>
                  <a:lnTo>
                    <a:pt x="25" y="24"/>
                  </a:lnTo>
                  <a:lnTo>
                    <a:pt x="25" y="0"/>
                  </a:lnTo>
                </a:path>
              </a:pathLst>
            </a:custGeom>
            <a:noFill/>
            <a:ln w="3175">
              <a:solidFill>
                <a:srgbClr val="1DB2FB"/>
              </a:solidFill>
              <a:prstDash val="solid"/>
              <a:round/>
              <a:headEnd/>
              <a:tailEnd/>
            </a:ln>
          </p:spPr>
          <p:txBody>
            <a:bodyPr/>
            <a:lstStyle/>
            <a:p>
              <a:endParaRPr lang="en-US" dirty="0"/>
            </a:p>
          </p:txBody>
        </p:sp>
        <p:sp>
          <p:nvSpPr>
            <p:cNvPr id="647690" name="Freeform 522"/>
            <p:cNvSpPr>
              <a:spLocks/>
            </p:cNvSpPr>
            <p:nvPr/>
          </p:nvSpPr>
          <p:spPr bwMode="auto">
            <a:xfrm>
              <a:off x="3931" y="2884"/>
              <a:ext cx="12" cy="6"/>
            </a:xfrm>
            <a:custGeom>
              <a:avLst/>
              <a:gdLst/>
              <a:ahLst/>
              <a:cxnLst>
                <a:cxn ang="0">
                  <a:pos x="0" y="0"/>
                </a:cxn>
                <a:cxn ang="0">
                  <a:pos x="25" y="0"/>
                </a:cxn>
                <a:cxn ang="0">
                  <a:pos x="49" y="24"/>
                </a:cxn>
              </a:cxnLst>
              <a:rect l="0" t="0" r="r" b="b"/>
              <a:pathLst>
                <a:path w="49" h="24">
                  <a:moveTo>
                    <a:pt x="0" y="0"/>
                  </a:moveTo>
                  <a:lnTo>
                    <a:pt x="25" y="0"/>
                  </a:lnTo>
                  <a:lnTo>
                    <a:pt x="49" y="24"/>
                  </a:lnTo>
                </a:path>
              </a:pathLst>
            </a:custGeom>
            <a:noFill/>
            <a:ln w="3175">
              <a:solidFill>
                <a:srgbClr val="1DB2FB"/>
              </a:solidFill>
              <a:prstDash val="solid"/>
              <a:round/>
              <a:headEnd/>
              <a:tailEnd/>
            </a:ln>
          </p:spPr>
          <p:txBody>
            <a:bodyPr/>
            <a:lstStyle/>
            <a:p>
              <a:endParaRPr lang="en-US" dirty="0"/>
            </a:p>
          </p:txBody>
        </p:sp>
        <p:sp>
          <p:nvSpPr>
            <p:cNvPr id="647691" name="Freeform 523"/>
            <p:cNvSpPr>
              <a:spLocks/>
            </p:cNvSpPr>
            <p:nvPr/>
          </p:nvSpPr>
          <p:spPr bwMode="auto">
            <a:xfrm>
              <a:off x="3913" y="2871"/>
              <a:ext cx="18" cy="13"/>
            </a:xfrm>
            <a:custGeom>
              <a:avLst/>
              <a:gdLst/>
              <a:ahLst/>
              <a:cxnLst>
                <a:cxn ang="0">
                  <a:pos x="0" y="0"/>
                </a:cxn>
                <a:cxn ang="0">
                  <a:pos x="24" y="25"/>
                </a:cxn>
                <a:cxn ang="0">
                  <a:pos x="49" y="25"/>
                </a:cxn>
                <a:cxn ang="0">
                  <a:pos x="73" y="50"/>
                </a:cxn>
              </a:cxnLst>
              <a:rect l="0" t="0" r="r" b="b"/>
              <a:pathLst>
                <a:path w="73" h="50">
                  <a:moveTo>
                    <a:pt x="0" y="0"/>
                  </a:moveTo>
                  <a:lnTo>
                    <a:pt x="24" y="25"/>
                  </a:lnTo>
                  <a:lnTo>
                    <a:pt x="49" y="25"/>
                  </a:lnTo>
                  <a:lnTo>
                    <a:pt x="73" y="50"/>
                  </a:lnTo>
                </a:path>
              </a:pathLst>
            </a:custGeom>
            <a:noFill/>
            <a:ln w="3175">
              <a:solidFill>
                <a:srgbClr val="1DB2FB"/>
              </a:solidFill>
              <a:prstDash val="solid"/>
              <a:round/>
              <a:headEnd/>
              <a:tailEnd/>
            </a:ln>
          </p:spPr>
          <p:txBody>
            <a:bodyPr/>
            <a:lstStyle/>
            <a:p>
              <a:endParaRPr lang="en-US" dirty="0"/>
            </a:p>
          </p:txBody>
        </p:sp>
        <p:sp>
          <p:nvSpPr>
            <p:cNvPr id="647692" name="Freeform 524"/>
            <p:cNvSpPr>
              <a:spLocks/>
            </p:cNvSpPr>
            <p:nvPr/>
          </p:nvSpPr>
          <p:spPr bwMode="auto">
            <a:xfrm>
              <a:off x="3875" y="2853"/>
              <a:ext cx="38" cy="18"/>
            </a:xfrm>
            <a:custGeom>
              <a:avLst/>
              <a:gdLst/>
              <a:ahLst/>
              <a:cxnLst>
                <a:cxn ang="0">
                  <a:pos x="0" y="0"/>
                </a:cxn>
                <a:cxn ang="0">
                  <a:pos x="26" y="0"/>
                </a:cxn>
                <a:cxn ang="0">
                  <a:pos x="50" y="24"/>
                </a:cxn>
                <a:cxn ang="0">
                  <a:pos x="75" y="24"/>
                </a:cxn>
                <a:cxn ang="0">
                  <a:pos x="99" y="49"/>
                </a:cxn>
                <a:cxn ang="0">
                  <a:pos x="125" y="49"/>
                </a:cxn>
                <a:cxn ang="0">
                  <a:pos x="125" y="73"/>
                </a:cxn>
                <a:cxn ang="0">
                  <a:pos x="150" y="73"/>
                </a:cxn>
              </a:cxnLst>
              <a:rect l="0" t="0" r="r" b="b"/>
              <a:pathLst>
                <a:path w="150" h="73">
                  <a:moveTo>
                    <a:pt x="0" y="0"/>
                  </a:moveTo>
                  <a:lnTo>
                    <a:pt x="26" y="0"/>
                  </a:lnTo>
                  <a:lnTo>
                    <a:pt x="50" y="24"/>
                  </a:lnTo>
                  <a:lnTo>
                    <a:pt x="75" y="24"/>
                  </a:lnTo>
                  <a:lnTo>
                    <a:pt x="99" y="49"/>
                  </a:lnTo>
                  <a:lnTo>
                    <a:pt x="125" y="49"/>
                  </a:lnTo>
                  <a:lnTo>
                    <a:pt x="125" y="73"/>
                  </a:lnTo>
                  <a:lnTo>
                    <a:pt x="150" y="73"/>
                  </a:lnTo>
                </a:path>
              </a:pathLst>
            </a:custGeom>
            <a:noFill/>
            <a:ln w="3175">
              <a:solidFill>
                <a:srgbClr val="1DB2FB"/>
              </a:solidFill>
              <a:prstDash val="solid"/>
              <a:round/>
              <a:headEnd/>
              <a:tailEnd/>
            </a:ln>
          </p:spPr>
          <p:txBody>
            <a:bodyPr/>
            <a:lstStyle/>
            <a:p>
              <a:endParaRPr lang="en-US" dirty="0"/>
            </a:p>
          </p:txBody>
        </p:sp>
        <p:sp>
          <p:nvSpPr>
            <p:cNvPr id="647693" name="Freeform 525"/>
            <p:cNvSpPr>
              <a:spLocks/>
            </p:cNvSpPr>
            <p:nvPr/>
          </p:nvSpPr>
          <p:spPr bwMode="auto">
            <a:xfrm>
              <a:off x="3851" y="2840"/>
              <a:ext cx="24" cy="13"/>
            </a:xfrm>
            <a:custGeom>
              <a:avLst/>
              <a:gdLst/>
              <a:ahLst/>
              <a:cxnLst>
                <a:cxn ang="0">
                  <a:pos x="0" y="0"/>
                </a:cxn>
                <a:cxn ang="0">
                  <a:pos x="24" y="0"/>
                </a:cxn>
                <a:cxn ang="0">
                  <a:pos x="24" y="25"/>
                </a:cxn>
                <a:cxn ang="0">
                  <a:pos x="49" y="25"/>
                </a:cxn>
                <a:cxn ang="0">
                  <a:pos x="74" y="25"/>
                </a:cxn>
                <a:cxn ang="0">
                  <a:pos x="98" y="50"/>
                </a:cxn>
              </a:cxnLst>
              <a:rect l="0" t="0" r="r" b="b"/>
              <a:pathLst>
                <a:path w="98" h="50">
                  <a:moveTo>
                    <a:pt x="0" y="0"/>
                  </a:moveTo>
                  <a:lnTo>
                    <a:pt x="24" y="0"/>
                  </a:lnTo>
                  <a:lnTo>
                    <a:pt x="24" y="25"/>
                  </a:lnTo>
                  <a:lnTo>
                    <a:pt x="49" y="25"/>
                  </a:lnTo>
                  <a:lnTo>
                    <a:pt x="74" y="25"/>
                  </a:lnTo>
                  <a:lnTo>
                    <a:pt x="98" y="50"/>
                  </a:lnTo>
                </a:path>
              </a:pathLst>
            </a:custGeom>
            <a:noFill/>
            <a:ln w="3175">
              <a:solidFill>
                <a:srgbClr val="1DB2FB"/>
              </a:solidFill>
              <a:prstDash val="solid"/>
              <a:round/>
              <a:headEnd/>
              <a:tailEnd/>
            </a:ln>
          </p:spPr>
          <p:txBody>
            <a:bodyPr/>
            <a:lstStyle/>
            <a:p>
              <a:endParaRPr lang="en-US" dirty="0"/>
            </a:p>
          </p:txBody>
        </p:sp>
        <p:sp>
          <p:nvSpPr>
            <p:cNvPr id="647694" name="Freeform 526"/>
            <p:cNvSpPr>
              <a:spLocks/>
            </p:cNvSpPr>
            <p:nvPr/>
          </p:nvSpPr>
          <p:spPr bwMode="auto">
            <a:xfrm>
              <a:off x="3844" y="2940"/>
              <a:ext cx="25" cy="24"/>
            </a:xfrm>
            <a:custGeom>
              <a:avLst/>
              <a:gdLst/>
              <a:ahLst/>
              <a:cxnLst>
                <a:cxn ang="0">
                  <a:pos x="26" y="24"/>
                </a:cxn>
                <a:cxn ang="0">
                  <a:pos x="50" y="0"/>
                </a:cxn>
                <a:cxn ang="0">
                  <a:pos x="75" y="0"/>
                </a:cxn>
                <a:cxn ang="0">
                  <a:pos x="100" y="24"/>
                </a:cxn>
                <a:cxn ang="0">
                  <a:pos x="100" y="50"/>
                </a:cxn>
                <a:cxn ang="0">
                  <a:pos x="100" y="99"/>
                </a:cxn>
                <a:cxn ang="0">
                  <a:pos x="75" y="99"/>
                </a:cxn>
                <a:cxn ang="0">
                  <a:pos x="50" y="99"/>
                </a:cxn>
                <a:cxn ang="0">
                  <a:pos x="26" y="99"/>
                </a:cxn>
                <a:cxn ang="0">
                  <a:pos x="0" y="99"/>
                </a:cxn>
                <a:cxn ang="0">
                  <a:pos x="0" y="75"/>
                </a:cxn>
                <a:cxn ang="0">
                  <a:pos x="0" y="50"/>
                </a:cxn>
                <a:cxn ang="0">
                  <a:pos x="26" y="24"/>
                </a:cxn>
              </a:cxnLst>
              <a:rect l="0" t="0" r="r" b="b"/>
              <a:pathLst>
                <a:path w="100" h="99">
                  <a:moveTo>
                    <a:pt x="26" y="24"/>
                  </a:moveTo>
                  <a:lnTo>
                    <a:pt x="50" y="0"/>
                  </a:lnTo>
                  <a:lnTo>
                    <a:pt x="75" y="0"/>
                  </a:lnTo>
                  <a:lnTo>
                    <a:pt x="100" y="24"/>
                  </a:lnTo>
                  <a:lnTo>
                    <a:pt x="100" y="50"/>
                  </a:lnTo>
                  <a:lnTo>
                    <a:pt x="100" y="99"/>
                  </a:lnTo>
                  <a:lnTo>
                    <a:pt x="75" y="99"/>
                  </a:lnTo>
                  <a:lnTo>
                    <a:pt x="50" y="99"/>
                  </a:lnTo>
                  <a:lnTo>
                    <a:pt x="26" y="99"/>
                  </a:lnTo>
                  <a:lnTo>
                    <a:pt x="0" y="99"/>
                  </a:lnTo>
                  <a:lnTo>
                    <a:pt x="0" y="75"/>
                  </a:lnTo>
                  <a:lnTo>
                    <a:pt x="0" y="50"/>
                  </a:lnTo>
                  <a:lnTo>
                    <a:pt x="26" y="24"/>
                  </a:lnTo>
                  <a:close/>
                </a:path>
              </a:pathLst>
            </a:custGeom>
            <a:solidFill>
              <a:srgbClr val="84C5D7"/>
            </a:solidFill>
            <a:ln w="9525">
              <a:solidFill>
                <a:srgbClr val="1DB2FB"/>
              </a:solidFill>
              <a:round/>
              <a:headEnd/>
              <a:tailEnd/>
            </a:ln>
          </p:spPr>
          <p:txBody>
            <a:bodyPr/>
            <a:lstStyle/>
            <a:p>
              <a:endParaRPr lang="en-US" dirty="0"/>
            </a:p>
          </p:txBody>
        </p:sp>
        <p:sp>
          <p:nvSpPr>
            <p:cNvPr id="647695" name="Freeform 527"/>
            <p:cNvSpPr>
              <a:spLocks/>
            </p:cNvSpPr>
            <p:nvPr/>
          </p:nvSpPr>
          <p:spPr bwMode="auto">
            <a:xfrm>
              <a:off x="4666" y="3384"/>
              <a:ext cx="80" cy="31"/>
            </a:xfrm>
            <a:custGeom>
              <a:avLst/>
              <a:gdLst/>
              <a:ahLst/>
              <a:cxnLst>
                <a:cxn ang="0">
                  <a:pos x="25" y="74"/>
                </a:cxn>
                <a:cxn ang="0">
                  <a:pos x="25" y="49"/>
                </a:cxn>
                <a:cxn ang="0">
                  <a:pos x="49" y="74"/>
                </a:cxn>
                <a:cxn ang="0">
                  <a:pos x="49" y="49"/>
                </a:cxn>
                <a:cxn ang="0">
                  <a:pos x="74" y="49"/>
                </a:cxn>
                <a:cxn ang="0">
                  <a:pos x="98" y="24"/>
                </a:cxn>
                <a:cxn ang="0">
                  <a:pos x="123" y="24"/>
                </a:cxn>
                <a:cxn ang="0">
                  <a:pos x="149" y="24"/>
                </a:cxn>
                <a:cxn ang="0">
                  <a:pos x="173" y="24"/>
                </a:cxn>
                <a:cxn ang="0">
                  <a:pos x="199" y="24"/>
                </a:cxn>
                <a:cxn ang="0">
                  <a:pos x="223" y="24"/>
                </a:cxn>
                <a:cxn ang="0">
                  <a:pos x="248" y="24"/>
                </a:cxn>
                <a:cxn ang="0">
                  <a:pos x="248" y="0"/>
                </a:cxn>
                <a:cxn ang="0">
                  <a:pos x="272" y="0"/>
                </a:cxn>
                <a:cxn ang="0">
                  <a:pos x="297" y="24"/>
                </a:cxn>
                <a:cxn ang="0">
                  <a:pos x="272" y="24"/>
                </a:cxn>
                <a:cxn ang="0">
                  <a:pos x="272" y="49"/>
                </a:cxn>
                <a:cxn ang="0">
                  <a:pos x="297" y="49"/>
                </a:cxn>
                <a:cxn ang="0">
                  <a:pos x="297" y="24"/>
                </a:cxn>
                <a:cxn ang="0">
                  <a:pos x="322" y="24"/>
                </a:cxn>
                <a:cxn ang="0">
                  <a:pos x="322" y="49"/>
                </a:cxn>
                <a:cxn ang="0">
                  <a:pos x="297" y="49"/>
                </a:cxn>
                <a:cxn ang="0">
                  <a:pos x="297" y="74"/>
                </a:cxn>
                <a:cxn ang="0">
                  <a:pos x="297" y="98"/>
                </a:cxn>
                <a:cxn ang="0">
                  <a:pos x="272" y="74"/>
                </a:cxn>
                <a:cxn ang="0">
                  <a:pos x="248" y="74"/>
                </a:cxn>
                <a:cxn ang="0">
                  <a:pos x="248" y="98"/>
                </a:cxn>
                <a:cxn ang="0">
                  <a:pos x="223" y="98"/>
                </a:cxn>
                <a:cxn ang="0">
                  <a:pos x="199" y="98"/>
                </a:cxn>
                <a:cxn ang="0">
                  <a:pos x="173" y="98"/>
                </a:cxn>
                <a:cxn ang="0">
                  <a:pos x="173" y="74"/>
                </a:cxn>
                <a:cxn ang="0">
                  <a:pos x="149" y="74"/>
                </a:cxn>
                <a:cxn ang="0">
                  <a:pos x="123" y="74"/>
                </a:cxn>
                <a:cxn ang="0">
                  <a:pos x="123" y="98"/>
                </a:cxn>
                <a:cxn ang="0">
                  <a:pos x="98" y="98"/>
                </a:cxn>
                <a:cxn ang="0">
                  <a:pos x="74" y="98"/>
                </a:cxn>
                <a:cxn ang="0">
                  <a:pos x="49" y="98"/>
                </a:cxn>
                <a:cxn ang="0">
                  <a:pos x="49" y="123"/>
                </a:cxn>
                <a:cxn ang="0">
                  <a:pos x="25" y="123"/>
                </a:cxn>
                <a:cxn ang="0">
                  <a:pos x="0" y="123"/>
                </a:cxn>
                <a:cxn ang="0">
                  <a:pos x="0" y="98"/>
                </a:cxn>
                <a:cxn ang="0">
                  <a:pos x="0" y="74"/>
                </a:cxn>
                <a:cxn ang="0">
                  <a:pos x="25" y="74"/>
                </a:cxn>
              </a:cxnLst>
              <a:rect l="0" t="0" r="r" b="b"/>
              <a:pathLst>
                <a:path w="322" h="123">
                  <a:moveTo>
                    <a:pt x="25" y="74"/>
                  </a:moveTo>
                  <a:lnTo>
                    <a:pt x="25" y="49"/>
                  </a:lnTo>
                  <a:lnTo>
                    <a:pt x="49" y="74"/>
                  </a:lnTo>
                  <a:lnTo>
                    <a:pt x="49" y="49"/>
                  </a:lnTo>
                  <a:lnTo>
                    <a:pt x="74" y="49"/>
                  </a:lnTo>
                  <a:lnTo>
                    <a:pt x="98" y="24"/>
                  </a:lnTo>
                  <a:lnTo>
                    <a:pt x="123" y="24"/>
                  </a:lnTo>
                  <a:lnTo>
                    <a:pt x="149" y="24"/>
                  </a:lnTo>
                  <a:lnTo>
                    <a:pt x="173" y="24"/>
                  </a:lnTo>
                  <a:lnTo>
                    <a:pt x="199" y="24"/>
                  </a:lnTo>
                  <a:lnTo>
                    <a:pt x="223" y="24"/>
                  </a:lnTo>
                  <a:lnTo>
                    <a:pt x="248" y="24"/>
                  </a:lnTo>
                  <a:lnTo>
                    <a:pt x="248" y="0"/>
                  </a:lnTo>
                  <a:lnTo>
                    <a:pt x="272" y="0"/>
                  </a:lnTo>
                  <a:lnTo>
                    <a:pt x="297" y="24"/>
                  </a:lnTo>
                  <a:lnTo>
                    <a:pt x="272" y="24"/>
                  </a:lnTo>
                  <a:lnTo>
                    <a:pt x="272" y="49"/>
                  </a:lnTo>
                  <a:lnTo>
                    <a:pt x="297" y="49"/>
                  </a:lnTo>
                  <a:lnTo>
                    <a:pt x="297" y="24"/>
                  </a:lnTo>
                  <a:lnTo>
                    <a:pt x="322" y="24"/>
                  </a:lnTo>
                  <a:lnTo>
                    <a:pt x="322" y="49"/>
                  </a:lnTo>
                  <a:lnTo>
                    <a:pt x="297" y="49"/>
                  </a:lnTo>
                  <a:lnTo>
                    <a:pt x="297" y="74"/>
                  </a:lnTo>
                  <a:lnTo>
                    <a:pt x="297" y="98"/>
                  </a:lnTo>
                  <a:lnTo>
                    <a:pt x="272" y="74"/>
                  </a:lnTo>
                  <a:lnTo>
                    <a:pt x="248" y="74"/>
                  </a:lnTo>
                  <a:lnTo>
                    <a:pt x="248" y="98"/>
                  </a:lnTo>
                  <a:lnTo>
                    <a:pt x="223" y="98"/>
                  </a:lnTo>
                  <a:lnTo>
                    <a:pt x="199" y="98"/>
                  </a:lnTo>
                  <a:lnTo>
                    <a:pt x="173" y="98"/>
                  </a:lnTo>
                  <a:lnTo>
                    <a:pt x="173" y="74"/>
                  </a:lnTo>
                  <a:lnTo>
                    <a:pt x="149" y="74"/>
                  </a:lnTo>
                  <a:lnTo>
                    <a:pt x="123" y="74"/>
                  </a:lnTo>
                  <a:lnTo>
                    <a:pt x="123" y="98"/>
                  </a:lnTo>
                  <a:lnTo>
                    <a:pt x="98" y="98"/>
                  </a:lnTo>
                  <a:lnTo>
                    <a:pt x="74" y="98"/>
                  </a:lnTo>
                  <a:lnTo>
                    <a:pt x="49" y="98"/>
                  </a:lnTo>
                  <a:lnTo>
                    <a:pt x="49" y="123"/>
                  </a:lnTo>
                  <a:lnTo>
                    <a:pt x="25" y="123"/>
                  </a:lnTo>
                  <a:lnTo>
                    <a:pt x="0" y="123"/>
                  </a:lnTo>
                  <a:lnTo>
                    <a:pt x="0" y="98"/>
                  </a:lnTo>
                  <a:lnTo>
                    <a:pt x="0" y="74"/>
                  </a:lnTo>
                  <a:lnTo>
                    <a:pt x="25" y="74"/>
                  </a:lnTo>
                  <a:close/>
                </a:path>
              </a:pathLst>
            </a:custGeom>
            <a:solidFill>
              <a:srgbClr val="84C5D7"/>
            </a:solidFill>
            <a:ln w="9525">
              <a:solidFill>
                <a:srgbClr val="1DB2FB"/>
              </a:solidFill>
              <a:round/>
              <a:headEnd/>
              <a:tailEnd/>
            </a:ln>
          </p:spPr>
          <p:txBody>
            <a:bodyPr/>
            <a:lstStyle/>
            <a:p>
              <a:endParaRPr lang="en-US" dirty="0"/>
            </a:p>
          </p:txBody>
        </p:sp>
      </p:grpSp>
      <p:sp>
        <p:nvSpPr>
          <p:cNvPr id="647696" name="Freeform 528"/>
          <p:cNvSpPr>
            <a:spLocks/>
          </p:cNvSpPr>
          <p:nvPr/>
        </p:nvSpPr>
        <p:spPr bwMode="auto">
          <a:xfrm>
            <a:off x="5686425" y="4235450"/>
            <a:ext cx="30163" cy="36513"/>
          </a:xfrm>
          <a:custGeom>
            <a:avLst/>
            <a:gdLst/>
            <a:ahLst/>
            <a:cxnLst>
              <a:cxn ang="0">
                <a:pos x="49" y="98"/>
              </a:cxn>
              <a:cxn ang="0">
                <a:pos x="25" y="98"/>
              </a:cxn>
              <a:cxn ang="0">
                <a:pos x="25" y="74"/>
              </a:cxn>
              <a:cxn ang="0">
                <a:pos x="0" y="74"/>
              </a:cxn>
              <a:cxn ang="0">
                <a:pos x="0" y="49"/>
              </a:cxn>
              <a:cxn ang="0">
                <a:pos x="25" y="49"/>
              </a:cxn>
              <a:cxn ang="0">
                <a:pos x="0" y="25"/>
              </a:cxn>
              <a:cxn ang="0">
                <a:pos x="25" y="25"/>
              </a:cxn>
              <a:cxn ang="0">
                <a:pos x="49" y="0"/>
              </a:cxn>
              <a:cxn ang="0">
                <a:pos x="75" y="0"/>
              </a:cxn>
              <a:cxn ang="0">
                <a:pos x="75" y="25"/>
              </a:cxn>
              <a:cxn ang="0">
                <a:pos x="75" y="49"/>
              </a:cxn>
              <a:cxn ang="0">
                <a:pos x="75" y="74"/>
              </a:cxn>
              <a:cxn ang="0">
                <a:pos x="49" y="74"/>
              </a:cxn>
              <a:cxn ang="0">
                <a:pos x="49" y="98"/>
              </a:cxn>
            </a:cxnLst>
            <a:rect l="0" t="0" r="r" b="b"/>
            <a:pathLst>
              <a:path w="75" h="98">
                <a:moveTo>
                  <a:pt x="49" y="98"/>
                </a:moveTo>
                <a:lnTo>
                  <a:pt x="25" y="98"/>
                </a:lnTo>
                <a:lnTo>
                  <a:pt x="25" y="74"/>
                </a:lnTo>
                <a:lnTo>
                  <a:pt x="0" y="74"/>
                </a:lnTo>
                <a:lnTo>
                  <a:pt x="0" y="49"/>
                </a:lnTo>
                <a:lnTo>
                  <a:pt x="25" y="49"/>
                </a:lnTo>
                <a:lnTo>
                  <a:pt x="0" y="25"/>
                </a:lnTo>
                <a:lnTo>
                  <a:pt x="25" y="25"/>
                </a:lnTo>
                <a:lnTo>
                  <a:pt x="49" y="0"/>
                </a:lnTo>
                <a:lnTo>
                  <a:pt x="75" y="0"/>
                </a:lnTo>
                <a:lnTo>
                  <a:pt x="75" y="25"/>
                </a:lnTo>
                <a:lnTo>
                  <a:pt x="75" y="49"/>
                </a:lnTo>
                <a:lnTo>
                  <a:pt x="75" y="74"/>
                </a:lnTo>
                <a:lnTo>
                  <a:pt x="49" y="74"/>
                </a:lnTo>
                <a:lnTo>
                  <a:pt x="49" y="98"/>
                </a:lnTo>
                <a:close/>
              </a:path>
            </a:pathLst>
          </a:custGeom>
          <a:solidFill>
            <a:srgbClr val="84C5D7"/>
          </a:solidFill>
          <a:ln w="9525">
            <a:solidFill>
              <a:schemeClr val="accent2"/>
            </a:solidFill>
            <a:round/>
            <a:headEnd/>
            <a:tailEnd/>
          </a:ln>
        </p:spPr>
        <p:txBody>
          <a:bodyPr/>
          <a:lstStyle/>
          <a:p>
            <a:endParaRPr lang="en-US" dirty="0"/>
          </a:p>
        </p:txBody>
      </p:sp>
      <p:sp>
        <p:nvSpPr>
          <p:cNvPr id="647697" name="Freeform 529"/>
          <p:cNvSpPr>
            <a:spLocks/>
          </p:cNvSpPr>
          <p:nvPr/>
        </p:nvSpPr>
        <p:spPr bwMode="auto">
          <a:xfrm>
            <a:off x="5686425" y="4235450"/>
            <a:ext cx="30163" cy="36513"/>
          </a:xfrm>
          <a:custGeom>
            <a:avLst/>
            <a:gdLst/>
            <a:ahLst/>
            <a:cxnLst>
              <a:cxn ang="0">
                <a:pos x="49" y="98"/>
              </a:cxn>
              <a:cxn ang="0">
                <a:pos x="25" y="98"/>
              </a:cxn>
              <a:cxn ang="0">
                <a:pos x="25" y="74"/>
              </a:cxn>
              <a:cxn ang="0">
                <a:pos x="0" y="74"/>
              </a:cxn>
              <a:cxn ang="0">
                <a:pos x="0" y="49"/>
              </a:cxn>
              <a:cxn ang="0">
                <a:pos x="25" y="49"/>
              </a:cxn>
              <a:cxn ang="0">
                <a:pos x="0" y="25"/>
              </a:cxn>
              <a:cxn ang="0">
                <a:pos x="25" y="25"/>
              </a:cxn>
              <a:cxn ang="0">
                <a:pos x="49" y="0"/>
              </a:cxn>
              <a:cxn ang="0">
                <a:pos x="75" y="0"/>
              </a:cxn>
              <a:cxn ang="0">
                <a:pos x="75" y="25"/>
              </a:cxn>
              <a:cxn ang="0">
                <a:pos x="75" y="49"/>
              </a:cxn>
              <a:cxn ang="0">
                <a:pos x="75" y="74"/>
              </a:cxn>
              <a:cxn ang="0">
                <a:pos x="49" y="74"/>
              </a:cxn>
              <a:cxn ang="0">
                <a:pos x="49" y="98"/>
              </a:cxn>
            </a:cxnLst>
            <a:rect l="0" t="0" r="r" b="b"/>
            <a:pathLst>
              <a:path w="75" h="98">
                <a:moveTo>
                  <a:pt x="49" y="98"/>
                </a:moveTo>
                <a:lnTo>
                  <a:pt x="25" y="98"/>
                </a:lnTo>
                <a:lnTo>
                  <a:pt x="25" y="74"/>
                </a:lnTo>
                <a:lnTo>
                  <a:pt x="0" y="74"/>
                </a:lnTo>
                <a:lnTo>
                  <a:pt x="0" y="49"/>
                </a:lnTo>
                <a:lnTo>
                  <a:pt x="25" y="49"/>
                </a:lnTo>
                <a:lnTo>
                  <a:pt x="0" y="25"/>
                </a:lnTo>
                <a:lnTo>
                  <a:pt x="25" y="25"/>
                </a:lnTo>
                <a:lnTo>
                  <a:pt x="49" y="0"/>
                </a:lnTo>
                <a:lnTo>
                  <a:pt x="75" y="0"/>
                </a:lnTo>
                <a:lnTo>
                  <a:pt x="75" y="25"/>
                </a:lnTo>
                <a:lnTo>
                  <a:pt x="75" y="49"/>
                </a:lnTo>
                <a:lnTo>
                  <a:pt x="75" y="74"/>
                </a:lnTo>
                <a:lnTo>
                  <a:pt x="49" y="74"/>
                </a:lnTo>
                <a:lnTo>
                  <a:pt x="49" y="98"/>
                </a:lnTo>
                <a:close/>
              </a:path>
            </a:pathLst>
          </a:custGeom>
          <a:noFill/>
          <a:ln w="3175">
            <a:solidFill>
              <a:schemeClr val="accent2"/>
            </a:solidFill>
            <a:prstDash val="solid"/>
            <a:round/>
            <a:headEnd/>
            <a:tailEnd/>
          </a:ln>
        </p:spPr>
        <p:txBody>
          <a:bodyPr/>
          <a:lstStyle/>
          <a:p>
            <a:endParaRPr lang="en-US" dirty="0"/>
          </a:p>
        </p:txBody>
      </p:sp>
      <p:sp>
        <p:nvSpPr>
          <p:cNvPr id="647698" name="Freeform 530"/>
          <p:cNvSpPr>
            <a:spLocks/>
          </p:cNvSpPr>
          <p:nvPr/>
        </p:nvSpPr>
        <p:spPr bwMode="auto">
          <a:xfrm>
            <a:off x="5570538" y="4192588"/>
            <a:ext cx="184150" cy="168275"/>
          </a:xfrm>
          <a:custGeom>
            <a:avLst/>
            <a:gdLst/>
            <a:ahLst/>
            <a:cxnLst>
              <a:cxn ang="0">
                <a:pos x="174" y="99"/>
              </a:cxn>
              <a:cxn ang="0">
                <a:pos x="199" y="124"/>
              </a:cxn>
              <a:cxn ang="0">
                <a:pos x="199" y="124"/>
              </a:cxn>
              <a:cxn ang="0">
                <a:pos x="224" y="99"/>
              </a:cxn>
              <a:cxn ang="0">
                <a:pos x="273" y="75"/>
              </a:cxn>
              <a:cxn ang="0">
                <a:pos x="322" y="75"/>
              </a:cxn>
              <a:cxn ang="0">
                <a:pos x="346" y="75"/>
              </a:cxn>
              <a:cxn ang="0">
                <a:pos x="346" y="50"/>
              </a:cxn>
              <a:cxn ang="0">
                <a:pos x="372" y="26"/>
              </a:cxn>
              <a:cxn ang="0">
                <a:pos x="397" y="0"/>
              </a:cxn>
              <a:cxn ang="0">
                <a:pos x="446" y="0"/>
              </a:cxn>
              <a:cxn ang="0">
                <a:pos x="470" y="26"/>
              </a:cxn>
              <a:cxn ang="0">
                <a:pos x="446" y="50"/>
              </a:cxn>
              <a:cxn ang="0">
                <a:pos x="421" y="75"/>
              </a:cxn>
              <a:cxn ang="0">
                <a:pos x="470" y="99"/>
              </a:cxn>
              <a:cxn ang="0">
                <a:pos x="470" y="149"/>
              </a:cxn>
              <a:cxn ang="0">
                <a:pos x="470" y="198"/>
              </a:cxn>
              <a:cxn ang="0">
                <a:pos x="446" y="222"/>
              </a:cxn>
              <a:cxn ang="0">
                <a:pos x="421" y="247"/>
              </a:cxn>
              <a:cxn ang="0">
                <a:pos x="397" y="271"/>
              </a:cxn>
              <a:cxn ang="0">
                <a:pos x="372" y="297"/>
              </a:cxn>
              <a:cxn ang="0">
                <a:pos x="346" y="322"/>
              </a:cxn>
              <a:cxn ang="0">
                <a:pos x="322" y="346"/>
              </a:cxn>
              <a:cxn ang="0">
                <a:pos x="322" y="395"/>
              </a:cxn>
              <a:cxn ang="0">
                <a:pos x="322" y="445"/>
              </a:cxn>
              <a:cxn ang="0">
                <a:pos x="273" y="445"/>
              </a:cxn>
              <a:cxn ang="0">
                <a:pos x="224" y="469"/>
              </a:cxn>
              <a:cxn ang="0">
                <a:pos x="50" y="297"/>
              </a:cxn>
              <a:cxn ang="0">
                <a:pos x="0" y="173"/>
              </a:cxn>
              <a:cxn ang="0">
                <a:pos x="50" y="173"/>
              </a:cxn>
              <a:cxn ang="0">
                <a:pos x="99" y="173"/>
              </a:cxn>
              <a:cxn ang="0">
                <a:pos x="123" y="149"/>
              </a:cxn>
              <a:cxn ang="0">
                <a:pos x="174" y="149"/>
              </a:cxn>
            </a:cxnLst>
            <a:rect l="0" t="0" r="r" b="b"/>
            <a:pathLst>
              <a:path w="470" h="469">
                <a:moveTo>
                  <a:pt x="174" y="124"/>
                </a:moveTo>
                <a:lnTo>
                  <a:pt x="174" y="99"/>
                </a:lnTo>
                <a:lnTo>
                  <a:pt x="174" y="124"/>
                </a:lnTo>
                <a:lnTo>
                  <a:pt x="199" y="124"/>
                </a:lnTo>
                <a:lnTo>
                  <a:pt x="224" y="124"/>
                </a:lnTo>
                <a:lnTo>
                  <a:pt x="199" y="124"/>
                </a:lnTo>
                <a:lnTo>
                  <a:pt x="199" y="99"/>
                </a:lnTo>
                <a:lnTo>
                  <a:pt x="224" y="99"/>
                </a:lnTo>
                <a:lnTo>
                  <a:pt x="248" y="99"/>
                </a:lnTo>
                <a:lnTo>
                  <a:pt x="273" y="75"/>
                </a:lnTo>
                <a:lnTo>
                  <a:pt x="297" y="75"/>
                </a:lnTo>
                <a:lnTo>
                  <a:pt x="322" y="75"/>
                </a:lnTo>
                <a:lnTo>
                  <a:pt x="322" y="99"/>
                </a:lnTo>
                <a:lnTo>
                  <a:pt x="346" y="75"/>
                </a:lnTo>
                <a:lnTo>
                  <a:pt x="322" y="50"/>
                </a:lnTo>
                <a:lnTo>
                  <a:pt x="346" y="50"/>
                </a:lnTo>
                <a:lnTo>
                  <a:pt x="372" y="50"/>
                </a:lnTo>
                <a:lnTo>
                  <a:pt x="372" y="26"/>
                </a:lnTo>
                <a:lnTo>
                  <a:pt x="397" y="26"/>
                </a:lnTo>
                <a:lnTo>
                  <a:pt x="397" y="0"/>
                </a:lnTo>
                <a:lnTo>
                  <a:pt x="421" y="0"/>
                </a:lnTo>
                <a:lnTo>
                  <a:pt x="446" y="0"/>
                </a:lnTo>
                <a:lnTo>
                  <a:pt x="470" y="0"/>
                </a:lnTo>
                <a:lnTo>
                  <a:pt x="470" y="26"/>
                </a:lnTo>
                <a:lnTo>
                  <a:pt x="470" y="50"/>
                </a:lnTo>
                <a:lnTo>
                  <a:pt x="446" y="50"/>
                </a:lnTo>
                <a:lnTo>
                  <a:pt x="421" y="50"/>
                </a:lnTo>
                <a:lnTo>
                  <a:pt x="421" y="75"/>
                </a:lnTo>
                <a:lnTo>
                  <a:pt x="446" y="75"/>
                </a:lnTo>
                <a:lnTo>
                  <a:pt x="470" y="99"/>
                </a:lnTo>
                <a:lnTo>
                  <a:pt x="470" y="124"/>
                </a:lnTo>
                <a:lnTo>
                  <a:pt x="470" y="149"/>
                </a:lnTo>
                <a:lnTo>
                  <a:pt x="470" y="173"/>
                </a:lnTo>
                <a:lnTo>
                  <a:pt x="470" y="198"/>
                </a:lnTo>
                <a:lnTo>
                  <a:pt x="470" y="222"/>
                </a:lnTo>
                <a:lnTo>
                  <a:pt x="446" y="222"/>
                </a:lnTo>
                <a:lnTo>
                  <a:pt x="421" y="222"/>
                </a:lnTo>
                <a:lnTo>
                  <a:pt x="421" y="247"/>
                </a:lnTo>
                <a:lnTo>
                  <a:pt x="421" y="271"/>
                </a:lnTo>
                <a:lnTo>
                  <a:pt x="397" y="271"/>
                </a:lnTo>
                <a:lnTo>
                  <a:pt x="397" y="297"/>
                </a:lnTo>
                <a:lnTo>
                  <a:pt x="372" y="297"/>
                </a:lnTo>
                <a:lnTo>
                  <a:pt x="372" y="322"/>
                </a:lnTo>
                <a:lnTo>
                  <a:pt x="346" y="322"/>
                </a:lnTo>
                <a:lnTo>
                  <a:pt x="346" y="346"/>
                </a:lnTo>
                <a:lnTo>
                  <a:pt x="322" y="346"/>
                </a:lnTo>
                <a:lnTo>
                  <a:pt x="322" y="371"/>
                </a:lnTo>
                <a:lnTo>
                  <a:pt x="322" y="395"/>
                </a:lnTo>
                <a:lnTo>
                  <a:pt x="322" y="420"/>
                </a:lnTo>
                <a:lnTo>
                  <a:pt x="322" y="445"/>
                </a:lnTo>
                <a:lnTo>
                  <a:pt x="297" y="445"/>
                </a:lnTo>
                <a:lnTo>
                  <a:pt x="273" y="445"/>
                </a:lnTo>
                <a:lnTo>
                  <a:pt x="248" y="469"/>
                </a:lnTo>
                <a:lnTo>
                  <a:pt x="224" y="469"/>
                </a:lnTo>
                <a:lnTo>
                  <a:pt x="50" y="322"/>
                </a:lnTo>
                <a:lnTo>
                  <a:pt x="50" y="297"/>
                </a:lnTo>
                <a:lnTo>
                  <a:pt x="25" y="198"/>
                </a:lnTo>
                <a:lnTo>
                  <a:pt x="0" y="173"/>
                </a:lnTo>
                <a:lnTo>
                  <a:pt x="25" y="173"/>
                </a:lnTo>
                <a:lnTo>
                  <a:pt x="50" y="173"/>
                </a:lnTo>
                <a:lnTo>
                  <a:pt x="74" y="173"/>
                </a:lnTo>
                <a:lnTo>
                  <a:pt x="99" y="173"/>
                </a:lnTo>
                <a:lnTo>
                  <a:pt x="99" y="149"/>
                </a:lnTo>
                <a:lnTo>
                  <a:pt x="123" y="149"/>
                </a:lnTo>
                <a:lnTo>
                  <a:pt x="150" y="149"/>
                </a:lnTo>
                <a:lnTo>
                  <a:pt x="174" y="149"/>
                </a:lnTo>
                <a:lnTo>
                  <a:pt x="174" y="124"/>
                </a:lnTo>
                <a:close/>
              </a:path>
            </a:pathLst>
          </a:custGeom>
          <a:noFill/>
          <a:ln w="3175">
            <a:solidFill>
              <a:schemeClr val="accent2"/>
            </a:solidFill>
            <a:prstDash val="solid"/>
            <a:round/>
            <a:headEnd/>
            <a:tailEnd/>
          </a:ln>
        </p:spPr>
        <p:txBody>
          <a:bodyPr/>
          <a:lstStyle/>
          <a:p>
            <a:endParaRPr lang="en-US" dirty="0"/>
          </a:p>
        </p:txBody>
      </p:sp>
      <p:sp>
        <p:nvSpPr>
          <p:cNvPr id="647699" name="Freeform 531"/>
          <p:cNvSpPr>
            <a:spLocks/>
          </p:cNvSpPr>
          <p:nvPr/>
        </p:nvSpPr>
        <p:spPr bwMode="auto">
          <a:xfrm>
            <a:off x="5686425" y="4235450"/>
            <a:ext cx="30163" cy="36513"/>
          </a:xfrm>
          <a:custGeom>
            <a:avLst/>
            <a:gdLst/>
            <a:ahLst/>
            <a:cxnLst>
              <a:cxn ang="0">
                <a:pos x="49" y="98"/>
              </a:cxn>
              <a:cxn ang="0">
                <a:pos x="49" y="74"/>
              </a:cxn>
              <a:cxn ang="0">
                <a:pos x="75" y="74"/>
              </a:cxn>
              <a:cxn ang="0">
                <a:pos x="75" y="49"/>
              </a:cxn>
              <a:cxn ang="0">
                <a:pos x="75" y="25"/>
              </a:cxn>
              <a:cxn ang="0">
                <a:pos x="75" y="0"/>
              </a:cxn>
              <a:cxn ang="0">
                <a:pos x="49" y="0"/>
              </a:cxn>
              <a:cxn ang="0">
                <a:pos x="25" y="25"/>
              </a:cxn>
              <a:cxn ang="0">
                <a:pos x="0" y="25"/>
              </a:cxn>
              <a:cxn ang="0">
                <a:pos x="25" y="49"/>
              </a:cxn>
              <a:cxn ang="0">
                <a:pos x="0" y="49"/>
              </a:cxn>
              <a:cxn ang="0">
                <a:pos x="0" y="74"/>
              </a:cxn>
              <a:cxn ang="0">
                <a:pos x="25" y="74"/>
              </a:cxn>
              <a:cxn ang="0">
                <a:pos x="25" y="98"/>
              </a:cxn>
              <a:cxn ang="0">
                <a:pos x="49" y="98"/>
              </a:cxn>
            </a:cxnLst>
            <a:rect l="0" t="0" r="r" b="b"/>
            <a:pathLst>
              <a:path w="75" h="98">
                <a:moveTo>
                  <a:pt x="49" y="98"/>
                </a:moveTo>
                <a:lnTo>
                  <a:pt x="49" y="74"/>
                </a:lnTo>
                <a:lnTo>
                  <a:pt x="75" y="74"/>
                </a:lnTo>
                <a:lnTo>
                  <a:pt x="75" y="49"/>
                </a:lnTo>
                <a:lnTo>
                  <a:pt x="75" y="25"/>
                </a:lnTo>
                <a:lnTo>
                  <a:pt x="75" y="0"/>
                </a:lnTo>
                <a:lnTo>
                  <a:pt x="49" y="0"/>
                </a:lnTo>
                <a:lnTo>
                  <a:pt x="25" y="25"/>
                </a:lnTo>
                <a:lnTo>
                  <a:pt x="0" y="25"/>
                </a:lnTo>
                <a:lnTo>
                  <a:pt x="25" y="49"/>
                </a:lnTo>
                <a:lnTo>
                  <a:pt x="0" y="49"/>
                </a:lnTo>
                <a:lnTo>
                  <a:pt x="0" y="74"/>
                </a:lnTo>
                <a:lnTo>
                  <a:pt x="25" y="74"/>
                </a:lnTo>
                <a:lnTo>
                  <a:pt x="25" y="98"/>
                </a:lnTo>
                <a:lnTo>
                  <a:pt x="49" y="98"/>
                </a:lnTo>
                <a:close/>
              </a:path>
            </a:pathLst>
          </a:custGeom>
          <a:noFill/>
          <a:ln w="3175">
            <a:solidFill>
              <a:schemeClr val="accent2"/>
            </a:solidFill>
            <a:prstDash val="solid"/>
            <a:round/>
            <a:headEnd/>
            <a:tailEnd/>
          </a:ln>
        </p:spPr>
        <p:txBody>
          <a:bodyPr/>
          <a:lstStyle/>
          <a:p>
            <a:endParaRPr lang="en-US" dirty="0"/>
          </a:p>
        </p:txBody>
      </p:sp>
      <p:grpSp>
        <p:nvGrpSpPr>
          <p:cNvPr id="10" name="Group 532"/>
          <p:cNvGrpSpPr>
            <a:grpSpLocks/>
          </p:cNvGrpSpPr>
          <p:nvPr/>
        </p:nvGrpSpPr>
        <p:grpSpPr bwMode="auto">
          <a:xfrm>
            <a:off x="5202238" y="4395788"/>
            <a:ext cx="600075" cy="815975"/>
            <a:chOff x="3060" y="2840"/>
            <a:chExt cx="383" cy="563"/>
          </a:xfrm>
        </p:grpSpPr>
        <p:sp>
          <p:nvSpPr>
            <p:cNvPr id="647701" name="Freeform 533"/>
            <p:cNvSpPr>
              <a:spLocks/>
            </p:cNvSpPr>
            <p:nvPr/>
          </p:nvSpPr>
          <p:spPr bwMode="auto">
            <a:xfrm>
              <a:off x="3060" y="3372"/>
              <a:ext cx="25" cy="31"/>
            </a:xfrm>
            <a:custGeom>
              <a:avLst/>
              <a:gdLst/>
              <a:ahLst/>
              <a:cxnLst>
                <a:cxn ang="0">
                  <a:pos x="0" y="124"/>
                </a:cxn>
                <a:cxn ang="0">
                  <a:pos x="24" y="124"/>
                </a:cxn>
                <a:cxn ang="0">
                  <a:pos x="49" y="124"/>
                </a:cxn>
                <a:cxn ang="0">
                  <a:pos x="49" y="99"/>
                </a:cxn>
                <a:cxn ang="0">
                  <a:pos x="73" y="99"/>
                </a:cxn>
                <a:cxn ang="0">
                  <a:pos x="73" y="74"/>
                </a:cxn>
                <a:cxn ang="0">
                  <a:pos x="98" y="50"/>
                </a:cxn>
                <a:cxn ang="0">
                  <a:pos x="98" y="24"/>
                </a:cxn>
                <a:cxn ang="0">
                  <a:pos x="98" y="0"/>
                </a:cxn>
              </a:cxnLst>
              <a:rect l="0" t="0" r="r" b="b"/>
              <a:pathLst>
                <a:path w="98" h="124">
                  <a:moveTo>
                    <a:pt x="0" y="124"/>
                  </a:moveTo>
                  <a:lnTo>
                    <a:pt x="24" y="124"/>
                  </a:lnTo>
                  <a:lnTo>
                    <a:pt x="49" y="124"/>
                  </a:lnTo>
                  <a:lnTo>
                    <a:pt x="49" y="99"/>
                  </a:lnTo>
                  <a:lnTo>
                    <a:pt x="73" y="99"/>
                  </a:lnTo>
                  <a:lnTo>
                    <a:pt x="73" y="74"/>
                  </a:lnTo>
                  <a:lnTo>
                    <a:pt x="98" y="50"/>
                  </a:lnTo>
                  <a:lnTo>
                    <a:pt x="98" y="24"/>
                  </a:lnTo>
                  <a:lnTo>
                    <a:pt x="98" y="0"/>
                  </a:lnTo>
                </a:path>
              </a:pathLst>
            </a:custGeom>
            <a:noFill/>
            <a:ln w="3175">
              <a:solidFill>
                <a:srgbClr val="1DB2FB"/>
              </a:solidFill>
              <a:prstDash val="solid"/>
              <a:round/>
              <a:headEnd/>
              <a:tailEnd/>
            </a:ln>
          </p:spPr>
          <p:txBody>
            <a:bodyPr/>
            <a:lstStyle/>
            <a:p>
              <a:endParaRPr lang="en-US" dirty="0"/>
            </a:p>
          </p:txBody>
        </p:sp>
        <p:sp>
          <p:nvSpPr>
            <p:cNvPr id="647702" name="Line 534"/>
            <p:cNvSpPr>
              <a:spLocks noChangeShapeType="1"/>
            </p:cNvSpPr>
            <p:nvPr/>
          </p:nvSpPr>
          <p:spPr bwMode="auto">
            <a:xfrm flipH="1" flipV="1">
              <a:off x="3079" y="3366"/>
              <a:ext cx="6" cy="6"/>
            </a:xfrm>
            <a:prstGeom prst="line">
              <a:avLst/>
            </a:prstGeom>
            <a:noFill/>
            <a:ln w="3175">
              <a:solidFill>
                <a:srgbClr val="1DB2FB"/>
              </a:solidFill>
              <a:round/>
              <a:headEnd/>
              <a:tailEnd/>
            </a:ln>
          </p:spPr>
          <p:txBody>
            <a:bodyPr/>
            <a:lstStyle/>
            <a:p>
              <a:endParaRPr lang="en-US" dirty="0"/>
            </a:p>
          </p:txBody>
        </p:sp>
        <p:sp>
          <p:nvSpPr>
            <p:cNvPr id="647703" name="Freeform 535"/>
            <p:cNvSpPr>
              <a:spLocks/>
            </p:cNvSpPr>
            <p:nvPr/>
          </p:nvSpPr>
          <p:spPr bwMode="auto">
            <a:xfrm>
              <a:off x="3085" y="3217"/>
              <a:ext cx="37" cy="75"/>
            </a:xfrm>
            <a:custGeom>
              <a:avLst/>
              <a:gdLst/>
              <a:ahLst/>
              <a:cxnLst>
                <a:cxn ang="0">
                  <a:pos x="25" y="296"/>
                </a:cxn>
                <a:cxn ang="0">
                  <a:pos x="0" y="296"/>
                </a:cxn>
                <a:cxn ang="0">
                  <a:pos x="0" y="272"/>
                </a:cxn>
                <a:cxn ang="0">
                  <a:pos x="25" y="272"/>
                </a:cxn>
                <a:cxn ang="0">
                  <a:pos x="25" y="247"/>
                </a:cxn>
                <a:cxn ang="0">
                  <a:pos x="25" y="222"/>
                </a:cxn>
                <a:cxn ang="0">
                  <a:pos x="25" y="198"/>
                </a:cxn>
                <a:cxn ang="0">
                  <a:pos x="50" y="173"/>
                </a:cxn>
                <a:cxn ang="0">
                  <a:pos x="50" y="149"/>
                </a:cxn>
                <a:cxn ang="0">
                  <a:pos x="75" y="149"/>
                </a:cxn>
                <a:cxn ang="0">
                  <a:pos x="75" y="123"/>
                </a:cxn>
                <a:cxn ang="0">
                  <a:pos x="99" y="98"/>
                </a:cxn>
                <a:cxn ang="0">
                  <a:pos x="75" y="98"/>
                </a:cxn>
                <a:cxn ang="0">
                  <a:pos x="75" y="74"/>
                </a:cxn>
                <a:cxn ang="0">
                  <a:pos x="99" y="49"/>
                </a:cxn>
                <a:cxn ang="0">
                  <a:pos x="124" y="25"/>
                </a:cxn>
                <a:cxn ang="0">
                  <a:pos x="148" y="0"/>
                </a:cxn>
              </a:cxnLst>
              <a:rect l="0" t="0" r="r" b="b"/>
              <a:pathLst>
                <a:path w="148" h="296">
                  <a:moveTo>
                    <a:pt x="25" y="296"/>
                  </a:moveTo>
                  <a:lnTo>
                    <a:pt x="0" y="296"/>
                  </a:lnTo>
                  <a:lnTo>
                    <a:pt x="0" y="272"/>
                  </a:lnTo>
                  <a:lnTo>
                    <a:pt x="25" y="272"/>
                  </a:lnTo>
                  <a:lnTo>
                    <a:pt x="25" y="247"/>
                  </a:lnTo>
                  <a:lnTo>
                    <a:pt x="25" y="222"/>
                  </a:lnTo>
                  <a:lnTo>
                    <a:pt x="25" y="198"/>
                  </a:lnTo>
                  <a:lnTo>
                    <a:pt x="50" y="173"/>
                  </a:lnTo>
                  <a:lnTo>
                    <a:pt x="50" y="149"/>
                  </a:lnTo>
                  <a:lnTo>
                    <a:pt x="75" y="149"/>
                  </a:lnTo>
                  <a:lnTo>
                    <a:pt x="75" y="123"/>
                  </a:lnTo>
                  <a:lnTo>
                    <a:pt x="99" y="98"/>
                  </a:lnTo>
                  <a:lnTo>
                    <a:pt x="75" y="98"/>
                  </a:lnTo>
                  <a:lnTo>
                    <a:pt x="75" y="74"/>
                  </a:lnTo>
                  <a:lnTo>
                    <a:pt x="99" y="49"/>
                  </a:lnTo>
                  <a:lnTo>
                    <a:pt x="124" y="25"/>
                  </a:lnTo>
                  <a:lnTo>
                    <a:pt x="148" y="0"/>
                  </a:lnTo>
                </a:path>
              </a:pathLst>
            </a:custGeom>
            <a:noFill/>
            <a:ln w="3175">
              <a:solidFill>
                <a:srgbClr val="1DB2FB"/>
              </a:solidFill>
              <a:prstDash val="solid"/>
              <a:round/>
              <a:headEnd/>
              <a:tailEnd/>
            </a:ln>
          </p:spPr>
          <p:txBody>
            <a:bodyPr/>
            <a:lstStyle/>
            <a:p>
              <a:endParaRPr lang="en-US" dirty="0"/>
            </a:p>
          </p:txBody>
        </p:sp>
        <p:sp>
          <p:nvSpPr>
            <p:cNvPr id="647704" name="Freeform 536"/>
            <p:cNvSpPr>
              <a:spLocks/>
            </p:cNvSpPr>
            <p:nvPr/>
          </p:nvSpPr>
          <p:spPr bwMode="auto">
            <a:xfrm>
              <a:off x="3104" y="3217"/>
              <a:ext cx="18" cy="38"/>
            </a:xfrm>
            <a:custGeom>
              <a:avLst/>
              <a:gdLst/>
              <a:ahLst/>
              <a:cxnLst>
                <a:cxn ang="0">
                  <a:pos x="0" y="149"/>
                </a:cxn>
                <a:cxn ang="0">
                  <a:pos x="24" y="149"/>
                </a:cxn>
                <a:cxn ang="0">
                  <a:pos x="24" y="123"/>
                </a:cxn>
                <a:cxn ang="0">
                  <a:pos x="24" y="98"/>
                </a:cxn>
                <a:cxn ang="0">
                  <a:pos x="24" y="74"/>
                </a:cxn>
                <a:cxn ang="0">
                  <a:pos x="24" y="49"/>
                </a:cxn>
                <a:cxn ang="0">
                  <a:pos x="49" y="49"/>
                </a:cxn>
                <a:cxn ang="0">
                  <a:pos x="49" y="25"/>
                </a:cxn>
                <a:cxn ang="0">
                  <a:pos x="73" y="25"/>
                </a:cxn>
                <a:cxn ang="0">
                  <a:pos x="73" y="0"/>
                </a:cxn>
              </a:cxnLst>
              <a:rect l="0" t="0" r="r" b="b"/>
              <a:pathLst>
                <a:path w="73" h="149">
                  <a:moveTo>
                    <a:pt x="0" y="149"/>
                  </a:moveTo>
                  <a:lnTo>
                    <a:pt x="24" y="149"/>
                  </a:lnTo>
                  <a:lnTo>
                    <a:pt x="24" y="123"/>
                  </a:lnTo>
                  <a:lnTo>
                    <a:pt x="24" y="98"/>
                  </a:lnTo>
                  <a:lnTo>
                    <a:pt x="24" y="74"/>
                  </a:lnTo>
                  <a:lnTo>
                    <a:pt x="24" y="49"/>
                  </a:lnTo>
                  <a:lnTo>
                    <a:pt x="49" y="49"/>
                  </a:lnTo>
                  <a:lnTo>
                    <a:pt x="49" y="25"/>
                  </a:lnTo>
                  <a:lnTo>
                    <a:pt x="73" y="25"/>
                  </a:lnTo>
                  <a:lnTo>
                    <a:pt x="73" y="0"/>
                  </a:lnTo>
                </a:path>
              </a:pathLst>
            </a:custGeom>
            <a:noFill/>
            <a:ln w="3175">
              <a:solidFill>
                <a:srgbClr val="1DB2FB"/>
              </a:solidFill>
              <a:prstDash val="solid"/>
              <a:round/>
              <a:headEnd/>
              <a:tailEnd/>
            </a:ln>
          </p:spPr>
          <p:txBody>
            <a:bodyPr/>
            <a:lstStyle/>
            <a:p>
              <a:endParaRPr lang="en-US" dirty="0"/>
            </a:p>
          </p:txBody>
        </p:sp>
        <p:sp>
          <p:nvSpPr>
            <p:cNvPr id="647705" name="Freeform 537"/>
            <p:cNvSpPr>
              <a:spLocks/>
            </p:cNvSpPr>
            <p:nvPr/>
          </p:nvSpPr>
          <p:spPr bwMode="auto">
            <a:xfrm>
              <a:off x="3110" y="3205"/>
              <a:ext cx="12" cy="12"/>
            </a:xfrm>
            <a:custGeom>
              <a:avLst/>
              <a:gdLst/>
              <a:ahLst/>
              <a:cxnLst>
                <a:cxn ang="0">
                  <a:pos x="49" y="50"/>
                </a:cxn>
                <a:cxn ang="0">
                  <a:pos x="49" y="24"/>
                </a:cxn>
                <a:cxn ang="0">
                  <a:pos x="25" y="24"/>
                </a:cxn>
                <a:cxn ang="0">
                  <a:pos x="25" y="0"/>
                </a:cxn>
                <a:cxn ang="0">
                  <a:pos x="0" y="0"/>
                </a:cxn>
              </a:cxnLst>
              <a:rect l="0" t="0" r="r" b="b"/>
              <a:pathLst>
                <a:path w="49" h="50">
                  <a:moveTo>
                    <a:pt x="49" y="50"/>
                  </a:moveTo>
                  <a:lnTo>
                    <a:pt x="49" y="24"/>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706" name="Freeform 538"/>
            <p:cNvSpPr>
              <a:spLocks/>
            </p:cNvSpPr>
            <p:nvPr/>
          </p:nvSpPr>
          <p:spPr bwMode="auto">
            <a:xfrm>
              <a:off x="3110" y="3168"/>
              <a:ext cx="18" cy="37"/>
            </a:xfrm>
            <a:custGeom>
              <a:avLst/>
              <a:gdLst/>
              <a:ahLst/>
              <a:cxnLst>
                <a:cxn ang="0">
                  <a:pos x="0" y="149"/>
                </a:cxn>
                <a:cxn ang="0">
                  <a:pos x="0" y="124"/>
                </a:cxn>
                <a:cxn ang="0">
                  <a:pos x="0" y="99"/>
                </a:cxn>
                <a:cxn ang="0">
                  <a:pos x="25" y="99"/>
                </a:cxn>
                <a:cxn ang="0">
                  <a:pos x="49" y="99"/>
                </a:cxn>
                <a:cxn ang="0">
                  <a:pos x="49" y="74"/>
                </a:cxn>
                <a:cxn ang="0">
                  <a:pos x="49" y="50"/>
                </a:cxn>
                <a:cxn ang="0">
                  <a:pos x="49" y="25"/>
                </a:cxn>
                <a:cxn ang="0">
                  <a:pos x="74" y="0"/>
                </a:cxn>
              </a:cxnLst>
              <a:rect l="0" t="0" r="r" b="b"/>
              <a:pathLst>
                <a:path w="74" h="149">
                  <a:moveTo>
                    <a:pt x="0" y="149"/>
                  </a:moveTo>
                  <a:lnTo>
                    <a:pt x="0" y="124"/>
                  </a:lnTo>
                  <a:lnTo>
                    <a:pt x="0" y="99"/>
                  </a:lnTo>
                  <a:lnTo>
                    <a:pt x="25" y="99"/>
                  </a:lnTo>
                  <a:lnTo>
                    <a:pt x="49" y="99"/>
                  </a:lnTo>
                  <a:lnTo>
                    <a:pt x="49" y="74"/>
                  </a:lnTo>
                  <a:lnTo>
                    <a:pt x="49" y="50"/>
                  </a:lnTo>
                  <a:lnTo>
                    <a:pt x="49" y="25"/>
                  </a:lnTo>
                  <a:lnTo>
                    <a:pt x="74" y="0"/>
                  </a:lnTo>
                </a:path>
              </a:pathLst>
            </a:custGeom>
            <a:noFill/>
            <a:ln w="3175">
              <a:solidFill>
                <a:srgbClr val="1DB2FB"/>
              </a:solidFill>
              <a:prstDash val="solid"/>
              <a:round/>
              <a:headEnd/>
              <a:tailEnd/>
            </a:ln>
          </p:spPr>
          <p:txBody>
            <a:bodyPr/>
            <a:lstStyle/>
            <a:p>
              <a:endParaRPr lang="en-US" dirty="0"/>
            </a:p>
          </p:txBody>
        </p:sp>
        <p:sp>
          <p:nvSpPr>
            <p:cNvPr id="647707" name="Freeform 539"/>
            <p:cNvSpPr>
              <a:spLocks/>
            </p:cNvSpPr>
            <p:nvPr/>
          </p:nvSpPr>
          <p:spPr bwMode="auto">
            <a:xfrm>
              <a:off x="3128" y="3162"/>
              <a:ext cx="13" cy="6"/>
            </a:xfrm>
            <a:custGeom>
              <a:avLst/>
              <a:gdLst/>
              <a:ahLst/>
              <a:cxnLst>
                <a:cxn ang="0">
                  <a:pos x="0" y="24"/>
                </a:cxn>
                <a:cxn ang="0">
                  <a:pos x="25" y="0"/>
                </a:cxn>
                <a:cxn ang="0">
                  <a:pos x="49" y="0"/>
                </a:cxn>
              </a:cxnLst>
              <a:rect l="0" t="0" r="r" b="b"/>
              <a:pathLst>
                <a:path w="49" h="24">
                  <a:moveTo>
                    <a:pt x="0" y="24"/>
                  </a:moveTo>
                  <a:lnTo>
                    <a:pt x="25" y="0"/>
                  </a:lnTo>
                  <a:lnTo>
                    <a:pt x="49" y="0"/>
                  </a:lnTo>
                </a:path>
              </a:pathLst>
            </a:custGeom>
            <a:noFill/>
            <a:ln w="3175">
              <a:solidFill>
                <a:srgbClr val="1DB2FB"/>
              </a:solidFill>
              <a:prstDash val="solid"/>
              <a:round/>
              <a:headEnd/>
              <a:tailEnd/>
            </a:ln>
          </p:spPr>
          <p:txBody>
            <a:bodyPr/>
            <a:lstStyle/>
            <a:p>
              <a:endParaRPr lang="en-US" dirty="0"/>
            </a:p>
          </p:txBody>
        </p:sp>
        <p:sp>
          <p:nvSpPr>
            <p:cNvPr id="647708" name="Freeform 540"/>
            <p:cNvSpPr>
              <a:spLocks/>
            </p:cNvSpPr>
            <p:nvPr/>
          </p:nvSpPr>
          <p:spPr bwMode="auto">
            <a:xfrm>
              <a:off x="3141" y="3119"/>
              <a:ext cx="74" cy="43"/>
            </a:xfrm>
            <a:custGeom>
              <a:avLst/>
              <a:gdLst/>
              <a:ahLst/>
              <a:cxnLst>
                <a:cxn ang="0">
                  <a:pos x="0" y="173"/>
                </a:cxn>
                <a:cxn ang="0">
                  <a:pos x="25" y="173"/>
                </a:cxn>
                <a:cxn ang="0">
                  <a:pos x="49" y="173"/>
                </a:cxn>
                <a:cxn ang="0">
                  <a:pos x="75" y="173"/>
                </a:cxn>
                <a:cxn ang="0">
                  <a:pos x="99" y="173"/>
                </a:cxn>
                <a:cxn ang="0">
                  <a:pos x="99" y="148"/>
                </a:cxn>
                <a:cxn ang="0">
                  <a:pos x="99" y="124"/>
                </a:cxn>
                <a:cxn ang="0">
                  <a:pos x="124" y="99"/>
                </a:cxn>
                <a:cxn ang="0">
                  <a:pos x="149" y="75"/>
                </a:cxn>
                <a:cxn ang="0">
                  <a:pos x="173" y="49"/>
                </a:cxn>
                <a:cxn ang="0">
                  <a:pos x="222" y="49"/>
                </a:cxn>
                <a:cxn ang="0">
                  <a:pos x="247" y="24"/>
                </a:cxn>
                <a:cxn ang="0">
                  <a:pos x="271" y="24"/>
                </a:cxn>
                <a:cxn ang="0">
                  <a:pos x="271" y="0"/>
                </a:cxn>
                <a:cxn ang="0">
                  <a:pos x="297" y="0"/>
                </a:cxn>
              </a:cxnLst>
              <a:rect l="0" t="0" r="r" b="b"/>
              <a:pathLst>
                <a:path w="297" h="173">
                  <a:moveTo>
                    <a:pt x="0" y="173"/>
                  </a:moveTo>
                  <a:lnTo>
                    <a:pt x="25" y="173"/>
                  </a:lnTo>
                  <a:lnTo>
                    <a:pt x="49" y="173"/>
                  </a:lnTo>
                  <a:lnTo>
                    <a:pt x="75" y="173"/>
                  </a:lnTo>
                  <a:lnTo>
                    <a:pt x="99" y="173"/>
                  </a:lnTo>
                  <a:lnTo>
                    <a:pt x="99" y="148"/>
                  </a:lnTo>
                  <a:lnTo>
                    <a:pt x="99" y="124"/>
                  </a:lnTo>
                  <a:lnTo>
                    <a:pt x="124" y="99"/>
                  </a:lnTo>
                  <a:lnTo>
                    <a:pt x="149" y="75"/>
                  </a:lnTo>
                  <a:lnTo>
                    <a:pt x="173" y="49"/>
                  </a:lnTo>
                  <a:lnTo>
                    <a:pt x="222" y="49"/>
                  </a:lnTo>
                  <a:lnTo>
                    <a:pt x="247" y="24"/>
                  </a:lnTo>
                  <a:lnTo>
                    <a:pt x="271" y="24"/>
                  </a:lnTo>
                  <a:lnTo>
                    <a:pt x="271" y="0"/>
                  </a:lnTo>
                  <a:lnTo>
                    <a:pt x="297" y="0"/>
                  </a:lnTo>
                </a:path>
              </a:pathLst>
            </a:custGeom>
            <a:noFill/>
            <a:ln w="3175">
              <a:solidFill>
                <a:srgbClr val="1DB2FB"/>
              </a:solidFill>
              <a:prstDash val="solid"/>
              <a:round/>
              <a:headEnd/>
              <a:tailEnd/>
            </a:ln>
          </p:spPr>
          <p:txBody>
            <a:bodyPr/>
            <a:lstStyle/>
            <a:p>
              <a:endParaRPr lang="en-US" dirty="0"/>
            </a:p>
          </p:txBody>
        </p:sp>
        <p:sp>
          <p:nvSpPr>
            <p:cNvPr id="647709" name="Freeform 541"/>
            <p:cNvSpPr>
              <a:spLocks/>
            </p:cNvSpPr>
            <p:nvPr/>
          </p:nvSpPr>
          <p:spPr bwMode="auto">
            <a:xfrm>
              <a:off x="3215" y="3038"/>
              <a:ext cx="67" cy="81"/>
            </a:xfrm>
            <a:custGeom>
              <a:avLst/>
              <a:gdLst/>
              <a:ahLst/>
              <a:cxnLst>
                <a:cxn ang="0">
                  <a:pos x="0" y="321"/>
                </a:cxn>
                <a:cxn ang="0">
                  <a:pos x="49" y="247"/>
                </a:cxn>
                <a:cxn ang="0">
                  <a:pos x="147" y="149"/>
                </a:cxn>
                <a:cxn ang="0">
                  <a:pos x="271" y="25"/>
                </a:cxn>
                <a:cxn ang="0">
                  <a:pos x="271" y="0"/>
                </a:cxn>
              </a:cxnLst>
              <a:rect l="0" t="0" r="r" b="b"/>
              <a:pathLst>
                <a:path w="271" h="321">
                  <a:moveTo>
                    <a:pt x="0" y="321"/>
                  </a:moveTo>
                  <a:lnTo>
                    <a:pt x="49" y="247"/>
                  </a:lnTo>
                  <a:lnTo>
                    <a:pt x="147" y="149"/>
                  </a:lnTo>
                  <a:lnTo>
                    <a:pt x="271" y="25"/>
                  </a:lnTo>
                  <a:lnTo>
                    <a:pt x="271" y="0"/>
                  </a:lnTo>
                </a:path>
              </a:pathLst>
            </a:custGeom>
            <a:noFill/>
            <a:ln w="3175">
              <a:solidFill>
                <a:srgbClr val="1DB2FB"/>
              </a:solidFill>
              <a:prstDash val="solid"/>
              <a:round/>
              <a:headEnd/>
              <a:tailEnd/>
            </a:ln>
          </p:spPr>
          <p:txBody>
            <a:bodyPr/>
            <a:lstStyle/>
            <a:p>
              <a:endParaRPr lang="en-US" dirty="0"/>
            </a:p>
          </p:txBody>
        </p:sp>
        <p:sp>
          <p:nvSpPr>
            <p:cNvPr id="647710" name="Freeform 542"/>
            <p:cNvSpPr>
              <a:spLocks/>
            </p:cNvSpPr>
            <p:nvPr/>
          </p:nvSpPr>
          <p:spPr bwMode="auto">
            <a:xfrm>
              <a:off x="3282" y="3032"/>
              <a:ext cx="7" cy="6"/>
            </a:xfrm>
            <a:custGeom>
              <a:avLst/>
              <a:gdLst/>
              <a:ahLst/>
              <a:cxnLst>
                <a:cxn ang="0">
                  <a:pos x="0" y="24"/>
                </a:cxn>
                <a:cxn ang="0">
                  <a:pos x="25" y="24"/>
                </a:cxn>
                <a:cxn ang="0">
                  <a:pos x="25" y="0"/>
                </a:cxn>
              </a:cxnLst>
              <a:rect l="0" t="0" r="r" b="b"/>
              <a:pathLst>
                <a:path w="25" h="24">
                  <a:moveTo>
                    <a:pt x="0" y="24"/>
                  </a:moveTo>
                  <a:lnTo>
                    <a:pt x="25" y="24"/>
                  </a:lnTo>
                  <a:lnTo>
                    <a:pt x="25" y="0"/>
                  </a:lnTo>
                </a:path>
              </a:pathLst>
            </a:custGeom>
            <a:noFill/>
            <a:ln w="3175">
              <a:solidFill>
                <a:srgbClr val="1DB2FB"/>
              </a:solidFill>
              <a:prstDash val="solid"/>
              <a:round/>
              <a:headEnd/>
              <a:tailEnd/>
            </a:ln>
          </p:spPr>
          <p:txBody>
            <a:bodyPr/>
            <a:lstStyle/>
            <a:p>
              <a:endParaRPr lang="en-US" dirty="0"/>
            </a:p>
          </p:txBody>
        </p:sp>
        <p:sp>
          <p:nvSpPr>
            <p:cNvPr id="647711" name="Freeform 543"/>
            <p:cNvSpPr>
              <a:spLocks/>
            </p:cNvSpPr>
            <p:nvPr/>
          </p:nvSpPr>
          <p:spPr bwMode="auto">
            <a:xfrm>
              <a:off x="3289" y="2946"/>
              <a:ext cx="92" cy="86"/>
            </a:xfrm>
            <a:custGeom>
              <a:avLst/>
              <a:gdLst/>
              <a:ahLst/>
              <a:cxnLst>
                <a:cxn ang="0">
                  <a:pos x="0" y="347"/>
                </a:cxn>
                <a:cxn ang="0">
                  <a:pos x="24" y="347"/>
                </a:cxn>
                <a:cxn ang="0">
                  <a:pos x="49" y="347"/>
                </a:cxn>
                <a:cxn ang="0">
                  <a:pos x="74" y="347"/>
                </a:cxn>
                <a:cxn ang="0">
                  <a:pos x="74" y="322"/>
                </a:cxn>
                <a:cxn ang="0">
                  <a:pos x="98" y="322"/>
                </a:cxn>
                <a:cxn ang="0">
                  <a:pos x="123" y="322"/>
                </a:cxn>
                <a:cxn ang="0">
                  <a:pos x="123" y="297"/>
                </a:cxn>
                <a:cxn ang="0">
                  <a:pos x="123" y="273"/>
                </a:cxn>
                <a:cxn ang="0">
                  <a:pos x="123" y="247"/>
                </a:cxn>
                <a:cxn ang="0">
                  <a:pos x="123" y="223"/>
                </a:cxn>
                <a:cxn ang="0">
                  <a:pos x="123" y="198"/>
                </a:cxn>
                <a:cxn ang="0">
                  <a:pos x="123" y="173"/>
                </a:cxn>
                <a:cxn ang="0">
                  <a:pos x="147" y="173"/>
                </a:cxn>
                <a:cxn ang="0">
                  <a:pos x="147" y="149"/>
                </a:cxn>
                <a:cxn ang="0">
                  <a:pos x="174" y="149"/>
                </a:cxn>
                <a:cxn ang="0">
                  <a:pos x="174" y="124"/>
                </a:cxn>
                <a:cxn ang="0">
                  <a:pos x="198" y="124"/>
                </a:cxn>
                <a:cxn ang="0">
                  <a:pos x="198" y="100"/>
                </a:cxn>
                <a:cxn ang="0">
                  <a:pos x="223" y="100"/>
                </a:cxn>
                <a:cxn ang="0">
                  <a:pos x="248" y="100"/>
                </a:cxn>
                <a:cxn ang="0">
                  <a:pos x="248" y="75"/>
                </a:cxn>
                <a:cxn ang="0">
                  <a:pos x="272" y="75"/>
                </a:cxn>
                <a:cxn ang="0">
                  <a:pos x="297" y="75"/>
                </a:cxn>
                <a:cxn ang="0">
                  <a:pos x="321" y="51"/>
                </a:cxn>
                <a:cxn ang="0">
                  <a:pos x="346" y="26"/>
                </a:cxn>
                <a:cxn ang="0">
                  <a:pos x="346" y="0"/>
                </a:cxn>
                <a:cxn ang="0">
                  <a:pos x="370" y="0"/>
                </a:cxn>
              </a:cxnLst>
              <a:rect l="0" t="0" r="r" b="b"/>
              <a:pathLst>
                <a:path w="370" h="347">
                  <a:moveTo>
                    <a:pt x="0" y="347"/>
                  </a:moveTo>
                  <a:lnTo>
                    <a:pt x="24" y="347"/>
                  </a:lnTo>
                  <a:lnTo>
                    <a:pt x="49" y="347"/>
                  </a:lnTo>
                  <a:lnTo>
                    <a:pt x="74" y="347"/>
                  </a:lnTo>
                  <a:lnTo>
                    <a:pt x="74" y="322"/>
                  </a:lnTo>
                  <a:lnTo>
                    <a:pt x="98" y="322"/>
                  </a:lnTo>
                  <a:lnTo>
                    <a:pt x="123" y="322"/>
                  </a:lnTo>
                  <a:lnTo>
                    <a:pt x="123" y="297"/>
                  </a:lnTo>
                  <a:lnTo>
                    <a:pt x="123" y="273"/>
                  </a:lnTo>
                  <a:lnTo>
                    <a:pt x="123" y="247"/>
                  </a:lnTo>
                  <a:lnTo>
                    <a:pt x="123" y="223"/>
                  </a:lnTo>
                  <a:lnTo>
                    <a:pt x="123" y="198"/>
                  </a:lnTo>
                  <a:lnTo>
                    <a:pt x="123" y="173"/>
                  </a:lnTo>
                  <a:lnTo>
                    <a:pt x="147" y="173"/>
                  </a:lnTo>
                  <a:lnTo>
                    <a:pt x="147" y="149"/>
                  </a:lnTo>
                  <a:lnTo>
                    <a:pt x="174" y="149"/>
                  </a:lnTo>
                  <a:lnTo>
                    <a:pt x="174" y="124"/>
                  </a:lnTo>
                  <a:lnTo>
                    <a:pt x="198" y="124"/>
                  </a:lnTo>
                  <a:lnTo>
                    <a:pt x="198" y="100"/>
                  </a:lnTo>
                  <a:lnTo>
                    <a:pt x="223" y="100"/>
                  </a:lnTo>
                  <a:lnTo>
                    <a:pt x="248" y="100"/>
                  </a:lnTo>
                  <a:lnTo>
                    <a:pt x="248" y="75"/>
                  </a:lnTo>
                  <a:lnTo>
                    <a:pt x="272" y="75"/>
                  </a:lnTo>
                  <a:lnTo>
                    <a:pt x="297" y="75"/>
                  </a:lnTo>
                  <a:lnTo>
                    <a:pt x="321" y="51"/>
                  </a:lnTo>
                  <a:lnTo>
                    <a:pt x="346" y="26"/>
                  </a:lnTo>
                  <a:lnTo>
                    <a:pt x="346" y="0"/>
                  </a:lnTo>
                  <a:lnTo>
                    <a:pt x="370" y="0"/>
                  </a:lnTo>
                </a:path>
              </a:pathLst>
            </a:custGeom>
            <a:noFill/>
            <a:ln w="3175">
              <a:solidFill>
                <a:srgbClr val="1DB2FB"/>
              </a:solidFill>
              <a:prstDash val="solid"/>
              <a:round/>
              <a:headEnd/>
              <a:tailEnd/>
            </a:ln>
          </p:spPr>
          <p:txBody>
            <a:bodyPr/>
            <a:lstStyle/>
            <a:p>
              <a:endParaRPr lang="en-US" dirty="0"/>
            </a:p>
          </p:txBody>
        </p:sp>
        <p:sp>
          <p:nvSpPr>
            <p:cNvPr id="647712" name="Freeform 544"/>
            <p:cNvSpPr>
              <a:spLocks/>
            </p:cNvSpPr>
            <p:nvPr/>
          </p:nvSpPr>
          <p:spPr bwMode="auto">
            <a:xfrm>
              <a:off x="3381" y="2927"/>
              <a:ext cx="13" cy="19"/>
            </a:xfrm>
            <a:custGeom>
              <a:avLst/>
              <a:gdLst/>
              <a:ahLst/>
              <a:cxnLst>
                <a:cxn ang="0">
                  <a:pos x="0" y="74"/>
                </a:cxn>
                <a:cxn ang="0">
                  <a:pos x="26" y="74"/>
                </a:cxn>
                <a:cxn ang="0">
                  <a:pos x="26" y="50"/>
                </a:cxn>
                <a:cxn ang="0">
                  <a:pos x="26" y="25"/>
                </a:cxn>
                <a:cxn ang="0">
                  <a:pos x="26" y="0"/>
                </a:cxn>
                <a:cxn ang="0">
                  <a:pos x="51" y="0"/>
                </a:cxn>
              </a:cxnLst>
              <a:rect l="0" t="0" r="r" b="b"/>
              <a:pathLst>
                <a:path w="51" h="74">
                  <a:moveTo>
                    <a:pt x="0" y="74"/>
                  </a:moveTo>
                  <a:lnTo>
                    <a:pt x="26" y="74"/>
                  </a:lnTo>
                  <a:lnTo>
                    <a:pt x="26" y="50"/>
                  </a:lnTo>
                  <a:lnTo>
                    <a:pt x="26" y="25"/>
                  </a:lnTo>
                  <a:lnTo>
                    <a:pt x="26" y="0"/>
                  </a:lnTo>
                  <a:lnTo>
                    <a:pt x="51" y="0"/>
                  </a:lnTo>
                </a:path>
              </a:pathLst>
            </a:custGeom>
            <a:noFill/>
            <a:ln w="3175">
              <a:solidFill>
                <a:srgbClr val="1DB2FB"/>
              </a:solidFill>
              <a:prstDash val="solid"/>
              <a:round/>
              <a:headEnd/>
              <a:tailEnd/>
            </a:ln>
          </p:spPr>
          <p:txBody>
            <a:bodyPr/>
            <a:lstStyle/>
            <a:p>
              <a:endParaRPr lang="en-US" dirty="0"/>
            </a:p>
          </p:txBody>
        </p:sp>
        <p:sp>
          <p:nvSpPr>
            <p:cNvPr id="647713" name="Freeform 545"/>
            <p:cNvSpPr>
              <a:spLocks/>
            </p:cNvSpPr>
            <p:nvPr/>
          </p:nvSpPr>
          <p:spPr bwMode="auto">
            <a:xfrm>
              <a:off x="3394" y="2914"/>
              <a:ext cx="6" cy="13"/>
            </a:xfrm>
            <a:custGeom>
              <a:avLst/>
              <a:gdLst/>
              <a:ahLst/>
              <a:cxnLst>
                <a:cxn ang="0">
                  <a:pos x="0" y="50"/>
                </a:cxn>
                <a:cxn ang="0">
                  <a:pos x="0" y="25"/>
                </a:cxn>
                <a:cxn ang="0">
                  <a:pos x="24" y="25"/>
                </a:cxn>
                <a:cxn ang="0">
                  <a:pos x="24" y="0"/>
                </a:cxn>
              </a:cxnLst>
              <a:rect l="0" t="0" r="r" b="b"/>
              <a:pathLst>
                <a:path w="24" h="50">
                  <a:moveTo>
                    <a:pt x="0" y="50"/>
                  </a:moveTo>
                  <a:lnTo>
                    <a:pt x="0" y="25"/>
                  </a:lnTo>
                  <a:lnTo>
                    <a:pt x="24" y="25"/>
                  </a:lnTo>
                  <a:lnTo>
                    <a:pt x="24" y="0"/>
                  </a:lnTo>
                </a:path>
              </a:pathLst>
            </a:custGeom>
            <a:noFill/>
            <a:ln w="3175">
              <a:solidFill>
                <a:srgbClr val="1DB2FB"/>
              </a:solidFill>
              <a:prstDash val="solid"/>
              <a:round/>
              <a:headEnd/>
              <a:tailEnd/>
            </a:ln>
          </p:spPr>
          <p:txBody>
            <a:bodyPr/>
            <a:lstStyle/>
            <a:p>
              <a:endParaRPr lang="en-US" dirty="0"/>
            </a:p>
          </p:txBody>
        </p:sp>
        <p:sp>
          <p:nvSpPr>
            <p:cNvPr id="647714" name="Freeform 546"/>
            <p:cNvSpPr>
              <a:spLocks/>
            </p:cNvSpPr>
            <p:nvPr/>
          </p:nvSpPr>
          <p:spPr bwMode="auto">
            <a:xfrm>
              <a:off x="3400" y="2840"/>
              <a:ext cx="43" cy="74"/>
            </a:xfrm>
            <a:custGeom>
              <a:avLst/>
              <a:gdLst/>
              <a:ahLst/>
              <a:cxnLst>
                <a:cxn ang="0">
                  <a:pos x="0" y="296"/>
                </a:cxn>
                <a:cxn ang="0">
                  <a:pos x="74" y="197"/>
                </a:cxn>
                <a:cxn ang="0">
                  <a:pos x="172" y="0"/>
                </a:cxn>
              </a:cxnLst>
              <a:rect l="0" t="0" r="r" b="b"/>
              <a:pathLst>
                <a:path w="172" h="296">
                  <a:moveTo>
                    <a:pt x="0" y="296"/>
                  </a:moveTo>
                  <a:lnTo>
                    <a:pt x="74" y="197"/>
                  </a:lnTo>
                  <a:lnTo>
                    <a:pt x="172" y="0"/>
                  </a:lnTo>
                </a:path>
              </a:pathLst>
            </a:custGeom>
            <a:noFill/>
            <a:ln w="3175">
              <a:solidFill>
                <a:srgbClr val="1DB2FB"/>
              </a:solidFill>
              <a:prstDash val="solid"/>
              <a:round/>
              <a:headEnd/>
              <a:tailEnd/>
            </a:ln>
          </p:spPr>
          <p:txBody>
            <a:bodyPr/>
            <a:lstStyle/>
            <a:p>
              <a:endParaRPr lang="en-US" dirty="0"/>
            </a:p>
          </p:txBody>
        </p:sp>
        <p:sp>
          <p:nvSpPr>
            <p:cNvPr id="647715" name="Freeform 547"/>
            <p:cNvSpPr>
              <a:spLocks/>
            </p:cNvSpPr>
            <p:nvPr/>
          </p:nvSpPr>
          <p:spPr bwMode="auto">
            <a:xfrm>
              <a:off x="3085" y="3217"/>
              <a:ext cx="37" cy="75"/>
            </a:xfrm>
            <a:custGeom>
              <a:avLst/>
              <a:gdLst/>
              <a:ahLst/>
              <a:cxnLst>
                <a:cxn ang="0">
                  <a:pos x="75" y="149"/>
                </a:cxn>
                <a:cxn ang="0">
                  <a:pos x="75" y="173"/>
                </a:cxn>
                <a:cxn ang="0">
                  <a:pos x="50" y="173"/>
                </a:cxn>
                <a:cxn ang="0">
                  <a:pos x="50" y="198"/>
                </a:cxn>
                <a:cxn ang="0">
                  <a:pos x="25" y="198"/>
                </a:cxn>
                <a:cxn ang="0">
                  <a:pos x="25" y="222"/>
                </a:cxn>
                <a:cxn ang="0">
                  <a:pos x="50" y="247"/>
                </a:cxn>
                <a:cxn ang="0">
                  <a:pos x="50" y="272"/>
                </a:cxn>
                <a:cxn ang="0">
                  <a:pos x="50" y="296"/>
                </a:cxn>
                <a:cxn ang="0">
                  <a:pos x="25" y="296"/>
                </a:cxn>
                <a:cxn ang="0">
                  <a:pos x="0" y="296"/>
                </a:cxn>
                <a:cxn ang="0">
                  <a:pos x="0" y="272"/>
                </a:cxn>
                <a:cxn ang="0">
                  <a:pos x="25" y="272"/>
                </a:cxn>
                <a:cxn ang="0">
                  <a:pos x="25" y="247"/>
                </a:cxn>
                <a:cxn ang="0">
                  <a:pos x="25" y="222"/>
                </a:cxn>
                <a:cxn ang="0">
                  <a:pos x="25" y="198"/>
                </a:cxn>
                <a:cxn ang="0">
                  <a:pos x="50" y="173"/>
                </a:cxn>
                <a:cxn ang="0">
                  <a:pos x="50" y="149"/>
                </a:cxn>
                <a:cxn ang="0">
                  <a:pos x="75" y="149"/>
                </a:cxn>
                <a:cxn ang="0">
                  <a:pos x="75" y="123"/>
                </a:cxn>
                <a:cxn ang="0">
                  <a:pos x="99" y="98"/>
                </a:cxn>
                <a:cxn ang="0">
                  <a:pos x="75" y="98"/>
                </a:cxn>
                <a:cxn ang="0">
                  <a:pos x="75" y="74"/>
                </a:cxn>
                <a:cxn ang="0">
                  <a:pos x="99" y="49"/>
                </a:cxn>
                <a:cxn ang="0">
                  <a:pos x="124" y="25"/>
                </a:cxn>
                <a:cxn ang="0">
                  <a:pos x="148" y="0"/>
                </a:cxn>
                <a:cxn ang="0">
                  <a:pos x="148" y="25"/>
                </a:cxn>
                <a:cxn ang="0">
                  <a:pos x="124" y="25"/>
                </a:cxn>
                <a:cxn ang="0">
                  <a:pos x="124" y="49"/>
                </a:cxn>
                <a:cxn ang="0">
                  <a:pos x="99" y="49"/>
                </a:cxn>
                <a:cxn ang="0">
                  <a:pos x="99" y="74"/>
                </a:cxn>
                <a:cxn ang="0">
                  <a:pos x="99" y="98"/>
                </a:cxn>
                <a:cxn ang="0">
                  <a:pos x="99" y="123"/>
                </a:cxn>
                <a:cxn ang="0">
                  <a:pos x="99" y="149"/>
                </a:cxn>
                <a:cxn ang="0">
                  <a:pos x="75" y="149"/>
                </a:cxn>
              </a:cxnLst>
              <a:rect l="0" t="0" r="r" b="b"/>
              <a:pathLst>
                <a:path w="148" h="296">
                  <a:moveTo>
                    <a:pt x="75" y="149"/>
                  </a:moveTo>
                  <a:lnTo>
                    <a:pt x="75" y="173"/>
                  </a:lnTo>
                  <a:lnTo>
                    <a:pt x="50" y="173"/>
                  </a:lnTo>
                  <a:lnTo>
                    <a:pt x="50" y="198"/>
                  </a:lnTo>
                  <a:lnTo>
                    <a:pt x="25" y="198"/>
                  </a:lnTo>
                  <a:lnTo>
                    <a:pt x="25" y="222"/>
                  </a:lnTo>
                  <a:lnTo>
                    <a:pt x="50" y="247"/>
                  </a:lnTo>
                  <a:lnTo>
                    <a:pt x="50" y="272"/>
                  </a:lnTo>
                  <a:lnTo>
                    <a:pt x="50" y="296"/>
                  </a:lnTo>
                  <a:lnTo>
                    <a:pt x="25" y="296"/>
                  </a:lnTo>
                  <a:lnTo>
                    <a:pt x="0" y="296"/>
                  </a:lnTo>
                  <a:lnTo>
                    <a:pt x="0" y="272"/>
                  </a:lnTo>
                  <a:lnTo>
                    <a:pt x="25" y="272"/>
                  </a:lnTo>
                  <a:lnTo>
                    <a:pt x="25" y="247"/>
                  </a:lnTo>
                  <a:lnTo>
                    <a:pt x="25" y="222"/>
                  </a:lnTo>
                  <a:lnTo>
                    <a:pt x="25" y="198"/>
                  </a:lnTo>
                  <a:lnTo>
                    <a:pt x="50" y="173"/>
                  </a:lnTo>
                  <a:lnTo>
                    <a:pt x="50" y="149"/>
                  </a:lnTo>
                  <a:lnTo>
                    <a:pt x="75" y="149"/>
                  </a:lnTo>
                  <a:lnTo>
                    <a:pt x="75" y="123"/>
                  </a:lnTo>
                  <a:lnTo>
                    <a:pt x="99" y="98"/>
                  </a:lnTo>
                  <a:lnTo>
                    <a:pt x="75" y="98"/>
                  </a:lnTo>
                  <a:lnTo>
                    <a:pt x="75" y="74"/>
                  </a:lnTo>
                  <a:lnTo>
                    <a:pt x="99" y="49"/>
                  </a:lnTo>
                  <a:lnTo>
                    <a:pt x="124" y="25"/>
                  </a:lnTo>
                  <a:lnTo>
                    <a:pt x="148" y="0"/>
                  </a:lnTo>
                  <a:lnTo>
                    <a:pt x="148" y="25"/>
                  </a:lnTo>
                  <a:lnTo>
                    <a:pt x="124" y="25"/>
                  </a:lnTo>
                  <a:lnTo>
                    <a:pt x="124" y="49"/>
                  </a:lnTo>
                  <a:lnTo>
                    <a:pt x="99" y="49"/>
                  </a:lnTo>
                  <a:lnTo>
                    <a:pt x="99" y="74"/>
                  </a:lnTo>
                  <a:lnTo>
                    <a:pt x="99" y="98"/>
                  </a:lnTo>
                  <a:lnTo>
                    <a:pt x="99" y="123"/>
                  </a:lnTo>
                  <a:lnTo>
                    <a:pt x="99" y="149"/>
                  </a:lnTo>
                  <a:lnTo>
                    <a:pt x="75" y="149"/>
                  </a:lnTo>
                  <a:close/>
                </a:path>
              </a:pathLst>
            </a:custGeom>
            <a:solidFill>
              <a:srgbClr val="84C5D7"/>
            </a:solidFill>
            <a:ln w="9525">
              <a:solidFill>
                <a:srgbClr val="1DB2FB"/>
              </a:solidFill>
              <a:round/>
              <a:headEnd/>
              <a:tailEnd/>
            </a:ln>
          </p:spPr>
          <p:txBody>
            <a:bodyPr/>
            <a:lstStyle/>
            <a:p>
              <a:endParaRPr lang="en-US" dirty="0"/>
            </a:p>
          </p:txBody>
        </p:sp>
        <p:sp>
          <p:nvSpPr>
            <p:cNvPr id="647716" name="Freeform 548"/>
            <p:cNvSpPr>
              <a:spLocks/>
            </p:cNvSpPr>
            <p:nvPr/>
          </p:nvSpPr>
          <p:spPr bwMode="auto">
            <a:xfrm>
              <a:off x="3060" y="3292"/>
              <a:ext cx="56" cy="74"/>
            </a:xfrm>
            <a:custGeom>
              <a:avLst/>
              <a:gdLst/>
              <a:ahLst/>
              <a:cxnLst>
                <a:cxn ang="0">
                  <a:pos x="222" y="49"/>
                </a:cxn>
                <a:cxn ang="0">
                  <a:pos x="222" y="74"/>
                </a:cxn>
                <a:cxn ang="0">
                  <a:pos x="197" y="74"/>
                </a:cxn>
                <a:cxn ang="0">
                  <a:pos x="197" y="98"/>
                </a:cxn>
                <a:cxn ang="0">
                  <a:pos x="173" y="98"/>
                </a:cxn>
                <a:cxn ang="0">
                  <a:pos x="173" y="124"/>
                </a:cxn>
                <a:cxn ang="0">
                  <a:pos x="173" y="98"/>
                </a:cxn>
                <a:cxn ang="0">
                  <a:pos x="148" y="124"/>
                </a:cxn>
                <a:cxn ang="0">
                  <a:pos x="148" y="149"/>
                </a:cxn>
                <a:cxn ang="0">
                  <a:pos x="123" y="149"/>
                </a:cxn>
                <a:cxn ang="0">
                  <a:pos x="148" y="149"/>
                </a:cxn>
                <a:cxn ang="0">
                  <a:pos x="173" y="149"/>
                </a:cxn>
                <a:cxn ang="0">
                  <a:pos x="173" y="173"/>
                </a:cxn>
                <a:cxn ang="0">
                  <a:pos x="173" y="149"/>
                </a:cxn>
                <a:cxn ang="0">
                  <a:pos x="148" y="149"/>
                </a:cxn>
                <a:cxn ang="0">
                  <a:pos x="148" y="173"/>
                </a:cxn>
                <a:cxn ang="0">
                  <a:pos x="123" y="149"/>
                </a:cxn>
                <a:cxn ang="0">
                  <a:pos x="123" y="173"/>
                </a:cxn>
                <a:cxn ang="0">
                  <a:pos x="98" y="173"/>
                </a:cxn>
                <a:cxn ang="0">
                  <a:pos x="98" y="198"/>
                </a:cxn>
                <a:cxn ang="0">
                  <a:pos x="123" y="198"/>
                </a:cxn>
                <a:cxn ang="0">
                  <a:pos x="148" y="198"/>
                </a:cxn>
                <a:cxn ang="0">
                  <a:pos x="123" y="198"/>
                </a:cxn>
                <a:cxn ang="0">
                  <a:pos x="123" y="222"/>
                </a:cxn>
                <a:cxn ang="0">
                  <a:pos x="98" y="222"/>
                </a:cxn>
                <a:cxn ang="0">
                  <a:pos x="73" y="222"/>
                </a:cxn>
                <a:cxn ang="0">
                  <a:pos x="73" y="247"/>
                </a:cxn>
                <a:cxn ang="0">
                  <a:pos x="73" y="272"/>
                </a:cxn>
                <a:cxn ang="0">
                  <a:pos x="73" y="296"/>
                </a:cxn>
                <a:cxn ang="0">
                  <a:pos x="49" y="296"/>
                </a:cxn>
                <a:cxn ang="0">
                  <a:pos x="49" y="272"/>
                </a:cxn>
                <a:cxn ang="0">
                  <a:pos x="49" y="247"/>
                </a:cxn>
                <a:cxn ang="0">
                  <a:pos x="24" y="247"/>
                </a:cxn>
                <a:cxn ang="0">
                  <a:pos x="24" y="222"/>
                </a:cxn>
                <a:cxn ang="0">
                  <a:pos x="24" y="198"/>
                </a:cxn>
                <a:cxn ang="0">
                  <a:pos x="0" y="222"/>
                </a:cxn>
                <a:cxn ang="0">
                  <a:pos x="0" y="198"/>
                </a:cxn>
                <a:cxn ang="0">
                  <a:pos x="24" y="198"/>
                </a:cxn>
                <a:cxn ang="0">
                  <a:pos x="49" y="198"/>
                </a:cxn>
                <a:cxn ang="0">
                  <a:pos x="73" y="198"/>
                </a:cxn>
                <a:cxn ang="0">
                  <a:pos x="73" y="173"/>
                </a:cxn>
                <a:cxn ang="0">
                  <a:pos x="73" y="149"/>
                </a:cxn>
                <a:cxn ang="0">
                  <a:pos x="98" y="149"/>
                </a:cxn>
                <a:cxn ang="0">
                  <a:pos x="98" y="124"/>
                </a:cxn>
                <a:cxn ang="0">
                  <a:pos x="123" y="124"/>
                </a:cxn>
                <a:cxn ang="0">
                  <a:pos x="123" y="98"/>
                </a:cxn>
                <a:cxn ang="0">
                  <a:pos x="98" y="98"/>
                </a:cxn>
                <a:cxn ang="0">
                  <a:pos x="123" y="98"/>
                </a:cxn>
                <a:cxn ang="0">
                  <a:pos x="123" y="74"/>
                </a:cxn>
                <a:cxn ang="0">
                  <a:pos x="98" y="74"/>
                </a:cxn>
                <a:cxn ang="0">
                  <a:pos x="123" y="49"/>
                </a:cxn>
                <a:cxn ang="0">
                  <a:pos x="123" y="25"/>
                </a:cxn>
                <a:cxn ang="0">
                  <a:pos x="123" y="0"/>
                </a:cxn>
                <a:cxn ang="0">
                  <a:pos x="148" y="0"/>
                </a:cxn>
                <a:cxn ang="0">
                  <a:pos x="148" y="25"/>
                </a:cxn>
                <a:cxn ang="0">
                  <a:pos x="148" y="49"/>
                </a:cxn>
                <a:cxn ang="0">
                  <a:pos x="148" y="74"/>
                </a:cxn>
                <a:cxn ang="0">
                  <a:pos x="173" y="74"/>
                </a:cxn>
                <a:cxn ang="0">
                  <a:pos x="197" y="74"/>
                </a:cxn>
                <a:cxn ang="0">
                  <a:pos x="197" y="49"/>
                </a:cxn>
                <a:cxn ang="0">
                  <a:pos x="222" y="49"/>
                </a:cxn>
              </a:cxnLst>
              <a:rect l="0" t="0" r="r" b="b"/>
              <a:pathLst>
                <a:path w="222" h="296">
                  <a:moveTo>
                    <a:pt x="222" y="49"/>
                  </a:moveTo>
                  <a:lnTo>
                    <a:pt x="222" y="74"/>
                  </a:lnTo>
                  <a:lnTo>
                    <a:pt x="197" y="74"/>
                  </a:lnTo>
                  <a:lnTo>
                    <a:pt x="197" y="98"/>
                  </a:lnTo>
                  <a:lnTo>
                    <a:pt x="173" y="98"/>
                  </a:lnTo>
                  <a:lnTo>
                    <a:pt x="173" y="124"/>
                  </a:lnTo>
                  <a:lnTo>
                    <a:pt x="173" y="98"/>
                  </a:lnTo>
                  <a:lnTo>
                    <a:pt x="148" y="124"/>
                  </a:lnTo>
                  <a:lnTo>
                    <a:pt x="148" y="149"/>
                  </a:lnTo>
                  <a:lnTo>
                    <a:pt x="123" y="149"/>
                  </a:lnTo>
                  <a:lnTo>
                    <a:pt x="148" y="149"/>
                  </a:lnTo>
                  <a:lnTo>
                    <a:pt x="173" y="149"/>
                  </a:lnTo>
                  <a:lnTo>
                    <a:pt x="173" y="173"/>
                  </a:lnTo>
                  <a:lnTo>
                    <a:pt x="173" y="149"/>
                  </a:lnTo>
                  <a:lnTo>
                    <a:pt x="148" y="149"/>
                  </a:lnTo>
                  <a:lnTo>
                    <a:pt x="148" y="173"/>
                  </a:lnTo>
                  <a:lnTo>
                    <a:pt x="123" y="149"/>
                  </a:lnTo>
                  <a:lnTo>
                    <a:pt x="123" y="173"/>
                  </a:lnTo>
                  <a:lnTo>
                    <a:pt x="98" y="173"/>
                  </a:lnTo>
                  <a:lnTo>
                    <a:pt x="98" y="198"/>
                  </a:lnTo>
                  <a:lnTo>
                    <a:pt x="123" y="198"/>
                  </a:lnTo>
                  <a:lnTo>
                    <a:pt x="148" y="198"/>
                  </a:lnTo>
                  <a:lnTo>
                    <a:pt x="123" y="198"/>
                  </a:lnTo>
                  <a:lnTo>
                    <a:pt x="123" y="222"/>
                  </a:lnTo>
                  <a:lnTo>
                    <a:pt x="98" y="222"/>
                  </a:lnTo>
                  <a:lnTo>
                    <a:pt x="73" y="222"/>
                  </a:lnTo>
                  <a:lnTo>
                    <a:pt x="73" y="247"/>
                  </a:lnTo>
                  <a:lnTo>
                    <a:pt x="73" y="272"/>
                  </a:lnTo>
                  <a:lnTo>
                    <a:pt x="73" y="296"/>
                  </a:lnTo>
                  <a:lnTo>
                    <a:pt x="49" y="296"/>
                  </a:lnTo>
                  <a:lnTo>
                    <a:pt x="49" y="272"/>
                  </a:lnTo>
                  <a:lnTo>
                    <a:pt x="49" y="247"/>
                  </a:lnTo>
                  <a:lnTo>
                    <a:pt x="24" y="247"/>
                  </a:lnTo>
                  <a:lnTo>
                    <a:pt x="24" y="222"/>
                  </a:lnTo>
                  <a:lnTo>
                    <a:pt x="24" y="198"/>
                  </a:lnTo>
                  <a:lnTo>
                    <a:pt x="0" y="222"/>
                  </a:lnTo>
                  <a:lnTo>
                    <a:pt x="0" y="198"/>
                  </a:lnTo>
                  <a:lnTo>
                    <a:pt x="24" y="198"/>
                  </a:lnTo>
                  <a:lnTo>
                    <a:pt x="49" y="198"/>
                  </a:lnTo>
                  <a:lnTo>
                    <a:pt x="73" y="198"/>
                  </a:lnTo>
                  <a:lnTo>
                    <a:pt x="73" y="173"/>
                  </a:lnTo>
                  <a:lnTo>
                    <a:pt x="73" y="149"/>
                  </a:lnTo>
                  <a:lnTo>
                    <a:pt x="98" y="149"/>
                  </a:lnTo>
                  <a:lnTo>
                    <a:pt x="98" y="124"/>
                  </a:lnTo>
                  <a:lnTo>
                    <a:pt x="123" y="124"/>
                  </a:lnTo>
                  <a:lnTo>
                    <a:pt x="123" y="98"/>
                  </a:lnTo>
                  <a:lnTo>
                    <a:pt x="98" y="98"/>
                  </a:lnTo>
                  <a:lnTo>
                    <a:pt x="123" y="98"/>
                  </a:lnTo>
                  <a:lnTo>
                    <a:pt x="123" y="74"/>
                  </a:lnTo>
                  <a:lnTo>
                    <a:pt x="98" y="74"/>
                  </a:lnTo>
                  <a:lnTo>
                    <a:pt x="123" y="49"/>
                  </a:lnTo>
                  <a:lnTo>
                    <a:pt x="123" y="25"/>
                  </a:lnTo>
                  <a:lnTo>
                    <a:pt x="123" y="0"/>
                  </a:lnTo>
                  <a:lnTo>
                    <a:pt x="148" y="0"/>
                  </a:lnTo>
                  <a:lnTo>
                    <a:pt x="148" y="25"/>
                  </a:lnTo>
                  <a:lnTo>
                    <a:pt x="148" y="49"/>
                  </a:lnTo>
                  <a:lnTo>
                    <a:pt x="148" y="74"/>
                  </a:lnTo>
                  <a:lnTo>
                    <a:pt x="173" y="74"/>
                  </a:lnTo>
                  <a:lnTo>
                    <a:pt x="197" y="74"/>
                  </a:lnTo>
                  <a:lnTo>
                    <a:pt x="197" y="49"/>
                  </a:lnTo>
                  <a:lnTo>
                    <a:pt x="222" y="49"/>
                  </a:lnTo>
                  <a:close/>
                </a:path>
              </a:pathLst>
            </a:custGeom>
            <a:solidFill>
              <a:srgbClr val="84C5D7"/>
            </a:solidFill>
            <a:ln w="9525">
              <a:solidFill>
                <a:srgbClr val="1DB2FB"/>
              </a:solidFill>
              <a:round/>
              <a:headEnd/>
              <a:tailEnd/>
            </a:ln>
          </p:spPr>
          <p:txBody>
            <a:bodyPr/>
            <a:lstStyle/>
            <a:p>
              <a:endParaRPr lang="en-US" dirty="0"/>
            </a:p>
          </p:txBody>
        </p:sp>
        <p:sp>
          <p:nvSpPr>
            <p:cNvPr id="647717" name="Freeform 549"/>
            <p:cNvSpPr>
              <a:spLocks/>
            </p:cNvSpPr>
            <p:nvPr/>
          </p:nvSpPr>
          <p:spPr bwMode="auto">
            <a:xfrm>
              <a:off x="3097" y="3341"/>
              <a:ext cx="87" cy="19"/>
            </a:xfrm>
            <a:custGeom>
              <a:avLst/>
              <a:gdLst/>
              <a:ahLst/>
              <a:cxnLst>
                <a:cxn ang="0">
                  <a:pos x="172" y="49"/>
                </a:cxn>
                <a:cxn ang="0">
                  <a:pos x="197" y="49"/>
                </a:cxn>
                <a:cxn ang="0">
                  <a:pos x="197" y="24"/>
                </a:cxn>
                <a:cxn ang="0">
                  <a:pos x="172" y="0"/>
                </a:cxn>
                <a:cxn ang="0">
                  <a:pos x="197" y="0"/>
                </a:cxn>
                <a:cxn ang="0">
                  <a:pos x="197" y="24"/>
                </a:cxn>
                <a:cxn ang="0">
                  <a:pos x="221" y="24"/>
                </a:cxn>
                <a:cxn ang="0">
                  <a:pos x="221" y="0"/>
                </a:cxn>
                <a:cxn ang="0">
                  <a:pos x="247" y="24"/>
                </a:cxn>
                <a:cxn ang="0">
                  <a:pos x="221" y="24"/>
                </a:cxn>
                <a:cxn ang="0">
                  <a:pos x="247" y="24"/>
                </a:cxn>
                <a:cxn ang="0">
                  <a:pos x="247" y="0"/>
                </a:cxn>
                <a:cxn ang="0">
                  <a:pos x="271" y="0"/>
                </a:cxn>
                <a:cxn ang="0">
                  <a:pos x="271" y="24"/>
                </a:cxn>
                <a:cxn ang="0">
                  <a:pos x="296" y="24"/>
                </a:cxn>
                <a:cxn ang="0">
                  <a:pos x="296" y="0"/>
                </a:cxn>
                <a:cxn ang="0">
                  <a:pos x="296" y="24"/>
                </a:cxn>
                <a:cxn ang="0">
                  <a:pos x="321" y="24"/>
                </a:cxn>
                <a:cxn ang="0">
                  <a:pos x="296" y="24"/>
                </a:cxn>
                <a:cxn ang="0">
                  <a:pos x="321" y="24"/>
                </a:cxn>
                <a:cxn ang="0">
                  <a:pos x="321" y="49"/>
                </a:cxn>
                <a:cxn ang="0">
                  <a:pos x="345" y="49"/>
                </a:cxn>
                <a:cxn ang="0">
                  <a:pos x="345" y="74"/>
                </a:cxn>
                <a:cxn ang="0">
                  <a:pos x="321" y="49"/>
                </a:cxn>
                <a:cxn ang="0">
                  <a:pos x="296" y="49"/>
                </a:cxn>
                <a:cxn ang="0">
                  <a:pos x="271" y="24"/>
                </a:cxn>
                <a:cxn ang="0">
                  <a:pos x="271" y="49"/>
                </a:cxn>
                <a:cxn ang="0">
                  <a:pos x="247" y="24"/>
                </a:cxn>
                <a:cxn ang="0">
                  <a:pos x="247" y="49"/>
                </a:cxn>
                <a:cxn ang="0">
                  <a:pos x="221" y="49"/>
                </a:cxn>
                <a:cxn ang="0">
                  <a:pos x="197" y="49"/>
                </a:cxn>
                <a:cxn ang="0">
                  <a:pos x="172" y="49"/>
                </a:cxn>
                <a:cxn ang="0">
                  <a:pos x="148" y="49"/>
                </a:cxn>
                <a:cxn ang="0">
                  <a:pos x="123" y="49"/>
                </a:cxn>
                <a:cxn ang="0">
                  <a:pos x="98" y="49"/>
                </a:cxn>
                <a:cxn ang="0">
                  <a:pos x="98" y="24"/>
                </a:cxn>
                <a:cxn ang="0">
                  <a:pos x="74" y="24"/>
                </a:cxn>
                <a:cxn ang="0">
                  <a:pos x="49" y="24"/>
                </a:cxn>
                <a:cxn ang="0">
                  <a:pos x="74" y="49"/>
                </a:cxn>
                <a:cxn ang="0">
                  <a:pos x="49" y="49"/>
                </a:cxn>
                <a:cxn ang="0">
                  <a:pos x="25" y="49"/>
                </a:cxn>
                <a:cxn ang="0">
                  <a:pos x="0" y="49"/>
                </a:cxn>
                <a:cxn ang="0">
                  <a:pos x="0" y="24"/>
                </a:cxn>
                <a:cxn ang="0">
                  <a:pos x="0" y="0"/>
                </a:cxn>
                <a:cxn ang="0">
                  <a:pos x="25" y="24"/>
                </a:cxn>
                <a:cxn ang="0">
                  <a:pos x="49" y="24"/>
                </a:cxn>
                <a:cxn ang="0">
                  <a:pos x="49" y="0"/>
                </a:cxn>
                <a:cxn ang="0">
                  <a:pos x="49" y="24"/>
                </a:cxn>
                <a:cxn ang="0">
                  <a:pos x="49" y="0"/>
                </a:cxn>
                <a:cxn ang="0">
                  <a:pos x="74" y="0"/>
                </a:cxn>
                <a:cxn ang="0">
                  <a:pos x="74" y="24"/>
                </a:cxn>
                <a:cxn ang="0">
                  <a:pos x="98" y="24"/>
                </a:cxn>
                <a:cxn ang="0">
                  <a:pos x="123" y="24"/>
                </a:cxn>
                <a:cxn ang="0">
                  <a:pos x="148" y="24"/>
                </a:cxn>
                <a:cxn ang="0">
                  <a:pos x="148" y="49"/>
                </a:cxn>
                <a:cxn ang="0">
                  <a:pos x="172" y="49"/>
                </a:cxn>
                <a:cxn ang="0">
                  <a:pos x="172" y="24"/>
                </a:cxn>
                <a:cxn ang="0">
                  <a:pos x="172" y="49"/>
                </a:cxn>
              </a:cxnLst>
              <a:rect l="0" t="0" r="r" b="b"/>
              <a:pathLst>
                <a:path w="345" h="74">
                  <a:moveTo>
                    <a:pt x="172" y="49"/>
                  </a:moveTo>
                  <a:lnTo>
                    <a:pt x="197" y="49"/>
                  </a:lnTo>
                  <a:lnTo>
                    <a:pt x="197" y="24"/>
                  </a:lnTo>
                  <a:lnTo>
                    <a:pt x="172" y="0"/>
                  </a:lnTo>
                  <a:lnTo>
                    <a:pt x="197" y="0"/>
                  </a:lnTo>
                  <a:lnTo>
                    <a:pt x="197" y="24"/>
                  </a:lnTo>
                  <a:lnTo>
                    <a:pt x="221" y="24"/>
                  </a:lnTo>
                  <a:lnTo>
                    <a:pt x="221" y="0"/>
                  </a:lnTo>
                  <a:lnTo>
                    <a:pt x="247" y="24"/>
                  </a:lnTo>
                  <a:lnTo>
                    <a:pt x="221" y="24"/>
                  </a:lnTo>
                  <a:lnTo>
                    <a:pt x="247" y="24"/>
                  </a:lnTo>
                  <a:lnTo>
                    <a:pt x="247" y="0"/>
                  </a:lnTo>
                  <a:lnTo>
                    <a:pt x="271" y="0"/>
                  </a:lnTo>
                  <a:lnTo>
                    <a:pt x="271" y="24"/>
                  </a:lnTo>
                  <a:lnTo>
                    <a:pt x="296" y="24"/>
                  </a:lnTo>
                  <a:lnTo>
                    <a:pt x="296" y="0"/>
                  </a:lnTo>
                  <a:lnTo>
                    <a:pt x="296" y="24"/>
                  </a:lnTo>
                  <a:lnTo>
                    <a:pt x="321" y="24"/>
                  </a:lnTo>
                  <a:lnTo>
                    <a:pt x="296" y="24"/>
                  </a:lnTo>
                  <a:lnTo>
                    <a:pt x="321" y="24"/>
                  </a:lnTo>
                  <a:lnTo>
                    <a:pt x="321" y="49"/>
                  </a:lnTo>
                  <a:lnTo>
                    <a:pt x="345" y="49"/>
                  </a:lnTo>
                  <a:lnTo>
                    <a:pt x="345" y="74"/>
                  </a:lnTo>
                  <a:lnTo>
                    <a:pt x="321" y="49"/>
                  </a:lnTo>
                  <a:lnTo>
                    <a:pt x="296" y="49"/>
                  </a:lnTo>
                  <a:lnTo>
                    <a:pt x="271" y="24"/>
                  </a:lnTo>
                  <a:lnTo>
                    <a:pt x="271" y="49"/>
                  </a:lnTo>
                  <a:lnTo>
                    <a:pt x="247" y="24"/>
                  </a:lnTo>
                  <a:lnTo>
                    <a:pt x="247" y="49"/>
                  </a:lnTo>
                  <a:lnTo>
                    <a:pt x="221" y="49"/>
                  </a:lnTo>
                  <a:lnTo>
                    <a:pt x="197" y="49"/>
                  </a:lnTo>
                  <a:lnTo>
                    <a:pt x="172" y="49"/>
                  </a:lnTo>
                  <a:lnTo>
                    <a:pt x="148" y="49"/>
                  </a:lnTo>
                  <a:lnTo>
                    <a:pt x="123" y="49"/>
                  </a:lnTo>
                  <a:lnTo>
                    <a:pt x="98" y="49"/>
                  </a:lnTo>
                  <a:lnTo>
                    <a:pt x="98" y="24"/>
                  </a:lnTo>
                  <a:lnTo>
                    <a:pt x="74" y="24"/>
                  </a:lnTo>
                  <a:lnTo>
                    <a:pt x="49" y="24"/>
                  </a:lnTo>
                  <a:lnTo>
                    <a:pt x="74" y="49"/>
                  </a:lnTo>
                  <a:lnTo>
                    <a:pt x="49" y="49"/>
                  </a:lnTo>
                  <a:lnTo>
                    <a:pt x="25" y="49"/>
                  </a:lnTo>
                  <a:lnTo>
                    <a:pt x="0" y="49"/>
                  </a:lnTo>
                  <a:lnTo>
                    <a:pt x="0" y="24"/>
                  </a:lnTo>
                  <a:lnTo>
                    <a:pt x="0" y="0"/>
                  </a:lnTo>
                  <a:lnTo>
                    <a:pt x="25" y="24"/>
                  </a:lnTo>
                  <a:lnTo>
                    <a:pt x="49" y="24"/>
                  </a:lnTo>
                  <a:lnTo>
                    <a:pt x="49" y="0"/>
                  </a:lnTo>
                  <a:lnTo>
                    <a:pt x="49" y="24"/>
                  </a:lnTo>
                  <a:lnTo>
                    <a:pt x="49" y="0"/>
                  </a:lnTo>
                  <a:lnTo>
                    <a:pt x="74" y="0"/>
                  </a:lnTo>
                  <a:lnTo>
                    <a:pt x="74" y="24"/>
                  </a:lnTo>
                  <a:lnTo>
                    <a:pt x="98" y="24"/>
                  </a:lnTo>
                  <a:lnTo>
                    <a:pt x="123" y="24"/>
                  </a:lnTo>
                  <a:lnTo>
                    <a:pt x="148" y="24"/>
                  </a:lnTo>
                  <a:lnTo>
                    <a:pt x="148" y="49"/>
                  </a:lnTo>
                  <a:lnTo>
                    <a:pt x="172" y="49"/>
                  </a:lnTo>
                  <a:lnTo>
                    <a:pt x="172" y="24"/>
                  </a:lnTo>
                  <a:lnTo>
                    <a:pt x="172" y="49"/>
                  </a:lnTo>
                  <a:close/>
                </a:path>
              </a:pathLst>
            </a:custGeom>
            <a:solidFill>
              <a:srgbClr val="84C5D7"/>
            </a:solidFill>
            <a:ln w="9525">
              <a:solidFill>
                <a:srgbClr val="1DB2FB"/>
              </a:solidFill>
              <a:round/>
              <a:headEnd/>
              <a:tailEnd/>
            </a:ln>
          </p:spPr>
          <p:txBody>
            <a:bodyPr/>
            <a:lstStyle/>
            <a:p>
              <a:endParaRPr lang="en-US" dirty="0"/>
            </a:p>
          </p:txBody>
        </p:sp>
      </p:grpSp>
      <p:sp>
        <p:nvSpPr>
          <p:cNvPr id="647718" name="Freeform 550"/>
          <p:cNvSpPr>
            <a:spLocks/>
          </p:cNvSpPr>
          <p:nvPr/>
        </p:nvSpPr>
        <p:spPr bwMode="auto">
          <a:xfrm>
            <a:off x="4765675" y="5140325"/>
            <a:ext cx="204788" cy="179388"/>
          </a:xfrm>
          <a:custGeom>
            <a:avLst/>
            <a:gdLst/>
            <a:ahLst/>
            <a:cxnLst>
              <a:cxn ang="0">
                <a:pos x="372" y="98"/>
              </a:cxn>
              <a:cxn ang="0">
                <a:pos x="421" y="124"/>
              </a:cxn>
              <a:cxn ang="0">
                <a:pos x="470" y="173"/>
              </a:cxn>
              <a:cxn ang="0">
                <a:pos x="494" y="198"/>
              </a:cxn>
              <a:cxn ang="0">
                <a:pos x="519" y="222"/>
              </a:cxn>
              <a:cxn ang="0">
                <a:pos x="519" y="271"/>
              </a:cxn>
              <a:cxn ang="0">
                <a:pos x="494" y="296"/>
              </a:cxn>
              <a:cxn ang="0">
                <a:pos x="494" y="296"/>
              </a:cxn>
              <a:cxn ang="0">
                <a:pos x="519" y="345"/>
              </a:cxn>
              <a:cxn ang="0">
                <a:pos x="519" y="395"/>
              </a:cxn>
              <a:cxn ang="0">
                <a:pos x="494" y="420"/>
              </a:cxn>
              <a:cxn ang="0">
                <a:pos x="445" y="420"/>
              </a:cxn>
              <a:cxn ang="0">
                <a:pos x="470" y="444"/>
              </a:cxn>
              <a:cxn ang="0">
                <a:pos x="470" y="494"/>
              </a:cxn>
              <a:cxn ang="0">
                <a:pos x="421" y="494"/>
              </a:cxn>
              <a:cxn ang="0">
                <a:pos x="372" y="469"/>
              </a:cxn>
              <a:cxn ang="0">
                <a:pos x="321" y="469"/>
              </a:cxn>
              <a:cxn ang="0">
                <a:pos x="297" y="444"/>
              </a:cxn>
              <a:cxn ang="0">
                <a:pos x="272" y="420"/>
              </a:cxn>
              <a:cxn ang="0">
                <a:pos x="248" y="395"/>
              </a:cxn>
              <a:cxn ang="0">
                <a:pos x="223" y="371"/>
              </a:cxn>
              <a:cxn ang="0">
                <a:pos x="174" y="345"/>
              </a:cxn>
              <a:cxn ang="0">
                <a:pos x="149" y="321"/>
              </a:cxn>
              <a:cxn ang="0">
                <a:pos x="125" y="296"/>
              </a:cxn>
              <a:cxn ang="0">
                <a:pos x="99" y="271"/>
              </a:cxn>
              <a:cxn ang="0">
                <a:pos x="50" y="222"/>
              </a:cxn>
              <a:cxn ang="0">
                <a:pos x="26" y="173"/>
              </a:cxn>
              <a:cxn ang="0">
                <a:pos x="26" y="173"/>
              </a:cxn>
              <a:cxn ang="0">
                <a:pos x="75" y="148"/>
              </a:cxn>
              <a:cxn ang="0">
                <a:pos x="99" y="124"/>
              </a:cxn>
              <a:cxn ang="0">
                <a:pos x="125" y="98"/>
              </a:cxn>
              <a:cxn ang="0">
                <a:pos x="125" y="98"/>
              </a:cxn>
              <a:cxn ang="0">
                <a:pos x="125" y="98"/>
              </a:cxn>
              <a:cxn ang="0">
                <a:pos x="174" y="74"/>
              </a:cxn>
              <a:cxn ang="0">
                <a:pos x="174" y="25"/>
              </a:cxn>
              <a:cxn ang="0">
                <a:pos x="223" y="0"/>
              </a:cxn>
              <a:cxn ang="0">
                <a:pos x="272" y="25"/>
              </a:cxn>
              <a:cxn ang="0">
                <a:pos x="297" y="49"/>
              </a:cxn>
              <a:cxn ang="0">
                <a:pos x="372" y="74"/>
              </a:cxn>
            </a:cxnLst>
            <a:rect l="0" t="0" r="r" b="b"/>
            <a:pathLst>
              <a:path w="519" h="494">
                <a:moveTo>
                  <a:pt x="372" y="74"/>
                </a:moveTo>
                <a:lnTo>
                  <a:pt x="372" y="98"/>
                </a:lnTo>
                <a:lnTo>
                  <a:pt x="396" y="98"/>
                </a:lnTo>
                <a:lnTo>
                  <a:pt x="421" y="124"/>
                </a:lnTo>
                <a:lnTo>
                  <a:pt x="445" y="148"/>
                </a:lnTo>
                <a:lnTo>
                  <a:pt x="470" y="173"/>
                </a:lnTo>
                <a:lnTo>
                  <a:pt x="470" y="198"/>
                </a:lnTo>
                <a:lnTo>
                  <a:pt x="494" y="198"/>
                </a:lnTo>
                <a:lnTo>
                  <a:pt x="494" y="222"/>
                </a:lnTo>
                <a:lnTo>
                  <a:pt x="519" y="222"/>
                </a:lnTo>
                <a:lnTo>
                  <a:pt x="519" y="247"/>
                </a:lnTo>
                <a:lnTo>
                  <a:pt x="519" y="271"/>
                </a:lnTo>
                <a:lnTo>
                  <a:pt x="519" y="296"/>
                </a:lnTo>
                <a:lnTo>
                  <a:pt x="494" y="296"/>
                </a:lnTo>
                <a:lnTo>
                  <a:pt x="519" y="296"/>
                </a:lnTo>
                <a:lnTo>
                  <a:pt x="494" y="296"/>
                </a:lnTo>
                <a:lnTo>
                  <a:pt x="519" y="321"/>
                </a:lnTo>
                <a:lnTo>
                  <a:pt x="519" y="345"/>
                </a:lnTo>
                <a:lnTo>
                  <a:pt x="519" y="371"/>
                </a:lnTo>
                <a:lnTo>
                  <a:pt x="519" y="395"/>
                </a:lnTo>
                <a:lnTo>
                  <a:pt x="494" y="395"/>
                </a:lnTo>
                <a:lnTo>
                  <a:pt x="494" y="420"/>
                </a:lnTo>
                <a:lnTo>
                  <a:pt x="470" y="420"/>
                </a:lnTo>
                <a:lnTo>
                  <a:pt x="445" y="420"/>
                </a:lnTo>
                <a:lnTo>
                  <a:pt x="445" y="444"/>
                </a:lnTo>
                <a:lnTo>
                  <a:pt x="470" y="444"/>
                </a:lnTo>
                <a:lnTo>
                  <a:pt x="470" y="469"/>
                </a:lnTo>
                <a:lnTo>
                  <a:pt x="470" y="494"/>
                </a:lnTo>
                <a:lnTo>
                  <a:pt x="445" y="494"/>
                </a:lnTo>
                <a:lnTo>
                  <a:pt x="421" y="494"/>
                </a:lnTo>
                <a:lnTo>
                  <a:pt x="396" y="494"/>
                </a:lnTo>
                <a:lnTo>
                  <a:pt x="372" y="469"/>
                </a:lnTo>
                <a:lnTo>
                  <a:pt x="347" y="469"/>
                </a:lnTo>
                <a:lnTo>
                  <a:pt x="321" y="469"/>
                </a:lnTo>
                <a:lnTo>
                  <a:pt x="321" y="444"/>
                </a:lnTo>
                <a:lnTo>
                  <a:pt x="297" y="444"/>
                </a:lnTo>
                <a:lnTo>
                  <a:pt x="272" y="444"/>
                </a:lnTo>
                <a:lnTo>
                  <a:pt x="272" y="420"/>
                </a:lnTo>
                <a:lnTo>
                  <a:pt x="248" y="420"/>
                </a:lnTo>
                <a:lnTo>
                  <a:pt x="248" y="395"/>
                </a:lnTo>
                <a:lnTo>
                  <a:pt x="223" y="395"/>
                </a:lnTo>
                <a:lnTo>
                  <a:pt x="223" y="371"/>
                </a:lnTo>
                <a:lnTo>
                  <a:pt x="199" y="371"/>
                </a:lnTo>
                <a:lnTo>
                  <a:pt x="174" y="345"/>
                </a:lnTo>
                <a:lnTo>
                  <a:pt x="149" y="345"/>
                </a:lnTo>
                <a:lnTo>
                  <a:pt x="149" y="321"/>
                </a:lnTo>
                <a:lnTo>
                  <a:pt x="149" y="296"/>
                </a:lnTo>
                <a:lnTo>
                  <a:pt x="125" y="296"/>
                </a:lnTo>
                <a:lnTo>
                  <a:pt x="125" y="271"/>
                </a:lnTo>
                <a:lnTo>
                  <a:pt x="99" y="271"/>
                </a:lnTo>
                <a:lnTo>
                  <a:pt x="75" y="247"/>
                </a:lnTo>
                <a:lnTo>
                  <a:pt x="50" y="222"/>
                </a:lnTo>
                <a:lnTo>
                  <a:pt x="50" y="198"/>
                </a:lnTo>
                <a:lnTo>
                  <a:pt x="26" y="173"/>
                </a:lnTo>
                <a:lnTo>
                  <a:pt x="0" y="173"/>
                </a:lnTo>
                <a:lnTo>
                  <a:pt x="26" y="173"/>
                </a:lnTo>
                <a:lnTo>
                  <a:pt x="50" y="173"/>
                </a:lnTo>
                <a:lnTo>
                  <a:pt x="75" y="148"/>
                </a:lnTo>
                <a:lnTo>
                  <a:pt x="75" y="124"/>
                </a:lnTo>
                <a:lnTo>
                  <a:pt x="99" y="124"/>
                </a:lnTo>
                <a:lnTo>
                  <a:pt x="125" y="124"/>
                </a:lnTo>
                <a:lnTo>
                  <a:pt x="125" y="98"/>
                </a:lnTo>
                <a:lnTo>
                  <a:pt x="99" y="98"/>
                </a:lnTo>
                <a:lnTo>
                  <a:pt x="125" y="98"/>
                </a:lnTo>
                <a:lnTo>
                  <a:pt x="125" y="74"/>
                </a:lnTo>
                <a:lnTo>
                  <a:pt x="125" y="98"/>
                </a:lnTo>
                <a:lnTo>
                  <a:pt x="149" y="74"/>
                </a:lnTo>
                <a:lnTo>
                  <a:pt x="174" y="74"/>
                </a:lnTo>
                <a:lnTo>
                  <a:pt x="174" y="49"/>
                </a:lnTo>
                <a:lnTo>
                  <a:pt x="174" y="25"/>
                </a:lnTo>
                <a:lnTo>
                  <a:pt x="199" y="25"/>
                </a:lnTo>
                <a:lnTo>
                  <a:pt x="223" y="0"/>
                </a:lnTo>
                <a:lnTo>
                  <a:pt x="248" y="0"/>
                </a:lnTo>
                <a:lnTo>
                  <a:pt x="272" y="25"/>
                </a:lnTo>
                <a:lnTo>
                  <a:pt x="297" y="25"/>
                </a:lnTo>
                <a:lnTo>
                  <a:pt x="297" y="49"/>
                </a:lnTo>
                <a:lnTo>
                  <a:pt x="321" y="49"/>
                </a:lnTo>
                <a:lnTo>
                  <a:pt x="372" y="74"/>
                </a:lnTo>
                <a:close/>
              </a:path>
            </a:pathLst>
          </a:custGeom>
          <a:noFill/>
          <a:ln w="3175">
            <a:solidFill>
              <a:srgbClr val="1DB2FB"/>
            </a:solidFill>
            <a:prstDash val="solid"/>
            <a:round/>
            <a:headEnd/>
            <a:tailEnd/>
          </a:ln>
        </p:spPr>
        <p:txBody>
          <a:bodyPr/>
          <a:lstStyle/>
          <a:p>
            <a:endParaRPr lang="en-US" dirty="0"/>
          </a:p>
        </p:txBody>
      </p:sp>
      <p:sp>
        <p:nvSpPr>
          <p:cNvPr id="647719" name="Freeform 551"/>
          <p:cNvSpPr>
            <a:spLocks/>
          </p:cNvSpPr>
          <p:nvPr/>
        </p:nvSpPr>
        <p:spPr bwMode="auto">
          <a:xfrm>
            <a:off x="3798888" y="3519488"/>
            <a:ext cx="28575" cy="36512"/>
          </a:xfrm>
          <a:custGeom>
            <a:avLst/>
            <a:gdLst/>
            <a:ahLst/>
            <a:cxnLst>
              <a:cxn ang="0">
                <a:pos x="75" y="74"/>
              </a:cxn>
              <a:cxn ang="0">
                <a:pos x="50" y="74"/>
              </a:cxn>
              <a:cxn ang="0">
                <a:pos x="50" y="99"/>
              </a:cxn>
              <a:cxn ang="0">
                <a:pos x="24" y="99"/>
              </a:cxn>
              <a:cxn ang="0">
                <a:pos x="24" y="74"/>
              </a:cxn>
              <a:cxn ang="0">
                <a:pos x="0" y="74"/>
              </a:cxn>
              <a:cxn ang="0">
                <a:pos x="0" y="0"/>
              </a:cxn>
              <a:cxn ang="0">
                <a:pos x="24" y="0"/>
              </a:cxn>
              <a:cxn ang="0">
                <a:pos x="24" y="74"/>
              </a:cxn>
              <a:cxn ang="0">
                <a:pos x="50" y="74"/>
              </a:cxn>
              <a:cxn ang="0">
                <a:pos x="75" y="74"/>
              </a:cxn>
            </a:cxnLst>
            <a:rect l="0" t="0" r="r" b="b"/>
            <a:pathLst>
              <a:path w="75" h="99">
                <a:moveTo>
                  <a:pt x="75" y="74"/>
                </a:moveTo>
                <a:lnTo>
                  <a:pt x="50" y="74"/>
                </a:lnTo>
                <a:lnTo>
                  <a:pt x="50" y="99"/>
                </a:lnTo>
                <a:lnTo>
                  <a:pt x="24" y="99"/>
                </a:lnTo>
                <a:lnTo>
                  <a:pt x="24" y="74"/>
                </a:lnTo>
                <a:lnTo>
                  <a:pt x="0" y="74"/>
                </a:lnTo>
                <a:lnTo>
                  <a:pt x="0" y="0"/>
                </a:lnTo>
                <a:lnTo>
                  <a:pt x="24" y="0"/>
                </a:lnTo>
                <a:lnTo>
                  <a:pt x="24" y="74"/>
                </a:lnTo>
                <a:lnTo>
                  <a:pt x="50" y="74"/>
                </a:lnTo>
                <a:lnTo>
                  <a:pt x="75" y="74"/>
                </a:lnTo>
                <a:close/>
              </a:path>
            </a:pathLst>
          </a:custGeom>
          <a:solidFill>
            <a:srgbClr val="84C5D7"/>
          </a:solidFill>
          <a:ln w="9525">
            <a:solidFill>
              <a:srgbClr val="1DB2FB"/>
            </a:solidFill>
            <a:round/>
            <a:headEnd/>
            <a:tailEnd/>
          </a:ln>
        </p:spPr>
        <p:txBody>
          <a:bodyPr/>
          <a:lstStyle/>
          <a:p>
            <a:endParaRPr lang="en-US" dirty="0"/>
          </a:p>
        </p:txBody>
      </p:sp>
      <p:sp>
        <p:nvSpPr>
          <p:cNvPr id="647720" name="Freeform 552"/>
          <p:cNvSpPr>
            <a:spLocks/>
          </p:cNvSpPr>
          <p:nvPr/>
        </p:nvSpPr>
        <p:spPr bwMode="auto">
          <a:xfrm>
            <a:off x="4030663" y="3359150"/>
            <a:ext cx="30162" cy="19050"/>
          </a:xfrm>
          <a:custGeom>
            <a:avLst/>
            <a:gdLst/>
            <a:ahLst/>
            <a:cxnLst>
              <a:cxn ang="0">
                <a:pos x="0" y="49"/>
              </a:cxn>
              <a:cxn ang="0">
                <a:pos x="0" y="0"/>
              </a:cxn>
              <a:cxn ang="0">
                <a:pos x="73" y="0"/>
              </a:cxn>
              <a:cxn ang="0">
                <a:pos x="73" y="49"/>
              </a:cxn>
              <a:cxn ang="0">
                <a:pos x="24" y="49"/>
              </a:cxn>
              <a:cxn ang="0">
                <a:pos x="0" y="49"/>
              </a:cxn>
            </a:cxnLst>
            <a:rect l="0" t="0" r="r" b="b"/>
            <a:pathLst>
              <a:path w="73" h="49">
                <a:moveTo>
                  <a:pt x="0" y="49"/>
                </a:moveTo>
                <a:lnTo>
                  <a:pt x="0" y="0"/>
                </a:lnTo>
                <a:lnTo>
                  <a:pt x="73" y="0"/>
                </a:lnTo>
                <a:lnTo>
                  <a:pt x="73" y="49"/>
                </a:lnTo>
                <a:lnTo>
                  <a:pt x="24" y="49"/>
                </a:lnTo>
                <a:lnTo>
                  <a:pt x="0" y="49"/>
                </a:lnTo>
                <a:close/>
              </a:path>
            </a:pathLst>
          </a:custGeom>
          <a:solidFill>
            <a:srgbClr val="84C5D7"/>
          </a:solidFill>
          <a:ln w="9525">
            <a:solidFill>
              <a:srgbClr val="1DB2FB"/>
            </a:solidFill>
            <a:round/>
            <a:headEnd/>
            <a:tailEnd/>
          </a:ln>
        </p:spPr>
        <p:txBody>
          <a:bodyPr/>
          <a:lstStyle/>
          <a:p>
            <a:endParaRPr lang="en-US" dirty="0"/>
          </a:p>
        </p:txBody>
      </p:sp>
      <p:sp>
        <p:nvSpPr>
          <p:cNvPr id="647721" name="Freeform 553"/>
          <p:cNvSpPr>
            <a:spLocks/>
          </p:cNvSpPr>
          <p:nvPr/>
        </p:nvSpPr>
        <p:spPr bwMode="auto">
          <a:xfrm>
            <a:off x="3460750" y="3762375"/>
            <a:ext cx="434975" cy="376238"/>
          </a:xfrm>
          <a:custGeom>
            <a:avLst/>
            <a:gdLst/>
            <a:ahLst/>
            <a:cxnLst>
              <a:cxn ang="0">
                <a:pos x="272" y="197"/>
              </a:cxn>
              <a:cxn ang="0">
                <a:pos x="321" y="172"/>
              </a:cxn>
              <a:cxn ang="0">
                <a:pos x="346" y="123"/>
              </a:cxn>
              <a:cxn ang="0">
                <a:pos x="395" y="148"/>
              </a:cxn>
              <a:cxn ang="0">
                <a:pos x="420" y="247"/>
              </a:cxn>
              <a:cxn ang="0">
                <a:pos x="420" y="296"/>
              </a:cxn>
              <a:cxn ang="0">
                <a:pos x="445" y="345"/>
              </a:cxn>
              <a:cxn ang="0">
                <a:pos x="470" y="419"/>
              </a:cxn>
              <a:cxn ang="0">
                <a:pos x="519" y="394"/>
              </a:cxn>
              <a:cxn ang="0">
                <a:pos x="494" y="494"/>
              </a:cxn>
              <a:cxn ang="0">
                <a:pos x="494" y="518"/>
              </a:cxn>
              <a:cxn ang="0">
                <a:pos x="568" y="543"/>
              </a:cxn>
              <a:cxn ang="0">
                <a:pos x="568" y="468"/>
              </a:cxn>
              <a:cxn ang="0">
                <a:pos x="593" y="370"/>
              </a:cxn>
              <a:cxn ang="0">
                <a:pos x="617" y="321"/>
              </a:cxn>
              <a:cxn ang="0">
                <a:pos x="617" y="247"/>
              </a:cxn>
              <a:cxn ang="0">
                <a:pos x="716" y="172"/>
              </a:cxn>
              <a:cxn ang="0">
                <a:pos x="716" y="197"/>
              </a:cxn>
              <a:cxn ang="0">
                <a:pos x="666" y="321"/>
              </a:cxn>
              <a:cxn ang="0">
                <a:pos x="692" y="370"/>
              </a:cxn>
              <a:cxn ang="0">
                <a:pos x="741" y="370"/>
              </a:cxn>
              <a:cxn ang="0">
                <a:pos x="642" y="468"/>
              </a:cxn>
              <a:cxn ang="0">
                <a:pos x="692" y="444"/>
              </a:cxn>
              <a:cxn ang="0">
                <a:pos x="692" y="494"/>
              </a:cxn>
              <a:cxn ang="0">
                <a:pos x="815" y="543"/>
              </a:cxn>
              <a:cxn ang="0">
                <a:pos x="888" y="468"/>
              </a:cxn>
              <a:cxn ang="0">
                <a:pos x="963" y="345"/>
              </a:cxn>
              <a:cxn ang="0">
                <a:pos x="1037" y="345"/>
              </a:cxn>
              <a:cxn ang="0">
                <a:pos x="1111" y="321"/>
              </a:cxn>
              <a:cxn ang="0">
                <a:pos x="1061" y="444"/>
              </a:cxn>
              <a:cxn ang="0">
                <a:pos x="963" y="543"/>
              </a:cxn>
              <a:cxn ang="0">
                <a:pos x="864" y="617"/>
              </a:cxn>
              <a:cxn ang="0">
                <a:pos x="790" y="715"/>
              </a:cxn>
              <a:cxn ang="0">
                <a:pos x="864" y="765"/>
              </a:cxn>
              <a:cxn ang="0">
                <a:pos x="914" y="741"/>
              </a:cxn>
              <a:cxn ang="0">
                <a:pos x="939" y="790"/>
              </a:cxn>
              <a:cxn ang="0">
                <a:pos x="988" y="741"/>
              </a:cxn>
              <a:cxn ang="0">
                <a:pos x="988" y="863"/>
              </a:cxn>
              <a:cxn ang="0">
                <a:pos x="888" y="937"/>
              </a:cxn>
              <a:cxn ang="0">
                <a:pos x="766" y="913"/>
              </a:cxn>
              <a:cxn ang="0">
                <a:pos x="666" y="937"/>
              </a:cxn>
              <a:cxn ang="0">
                <a:pos x="666" y="962"/>
              </a:cxn>
              <a:cxn ang="0">
                <a:pos x="617" y="986"/>
              </a:cxn>
              <a:cxn ang="0">
                <a:pos x="593" y="1038"/>
              </a:cxn>
              <a:cxn ang="0">
                <a:pos x="470" y="962"/>
              </a:cxn>
              <a:cxn ang="0">
                <a:pos x="346" y="913"/>
              </a:cxn>
              <a:cxn ang="0">
                <a:pos x="346" y="790"/>
              </a:cxn>
              <a:cxn ang="0">
                <a:pos x="321" y="641"/>
              </a:cxn>
              <a:cxn ang="0">
                <a:pos x="272" y="518"/>
              </a:cxn>
              <a:cxn ang="0">
                <a:pos x="248" y="444"/>
              </a:cxn>
              <a:cxn ang="0">
                <a:pos x="248" y="370"/>
              </a:cxn>
              <a:cxn ang="0">
                <a:pos x="197" y="345"/>
              </a:cxn>
              <a:cxn ang="0">
                <a:pos x="148" y="296"/>
              </a:cxn>
              <a:cxn ang="0">
                <a:pos x="74" y="172"/>
              </a:cxn>
              <a:cxn ang="0">
                <a:pos x="25" y="49"/>
              </a:cxn>
              <a:cxn ang="0">
                <a:pos x="99" y="74"/>
              </a:cxn>
              <a:cxn ang="0">
                <a:pos x="148" y="172"/>
              </a:cxn>
              <a:cxn ang="0">
                <a:pos x="197" y="74"/>
              </a:cxn>
            </a:cxnLst>
            <a:rect l="0" t="0" r="r" b="b"/>
            <a:pathLst>
              <a:path w="1111" h="1038">
                <a:moveTo>
                  <a:pt x="223" y="74"/>
                </a:moveTo>
                <a:lnTo>
                  <a:pt x="223" y="98"/>
                </a:lnTo>
                <a:lnTo>
                  <a:pt x="223" y="123"/>
                </a:lnTo>
                <a:lnTo>
                  <a:pt x="223" y="148"/>
                </a:lnTo>
                <a:lnTo>
                  <a:pt x="223" y="172"/>
                </a:lnTo>
                <a:lnTo>
                  <a:pt x="248" y="172"/>
                </a:lnTo>
                <a:lnTo>
                  <a:pt x="272" y="197"/>
                </a:lnTo>
                <a:lnTo>
                  <a:pt x="272" y="172"/>
                </a:lnTo>
                <a:lnTo>
                  <a:pt x="272" y="148"/>
                </a:lnTo>
                <a:lnTo>
                  <a:pt x="297" y="172"/>
                </a:lnTo>
                <a:lnTo>
                  <a:pt x="297" y="197"/>
                </a:lnTo>
                <a:lnTo>
                  <a:pt x="321" y="197"/>
                </a:lnTo>
                <a:lnTo>
                  <a:pt x="297" y="172"/>
                </a:lnTo>
                <a:lnTo>
                  <a:pt x="321" y="172"/>
                </a:lnTo>
                <a:lnTo>
                  <a:pt x="346" y="172"/>
                </a:lnTo>
                <a:lnTo>
                  <a:pt x="346" y="148"/>
                </a:lnTo>
                <a:lnTo>
                  <a:pt x="321" y="148"/>
                </a:lnTo>
                <a:lnTo>
                  <a:pt x="321" y="123"/>
                </a:lnTo>
                <a:lnTo>
                  <a:pt x="321" y="98"/>
                </a:lnTo>
                <a:lnTo>
                  <a:pt x="321" y="123"/>
                </a:lnTo>
                <a:lnTo>
                  <a:pt x="346" y="123"/>
                </a:lnTo>
                <a:lnTo>
                  <a:pt x="346" y="148"/>
                </a:lnTo>
                <a:lnTo>
                  <a:pt x="346" y="172"/>
                </a:lnTo>
                <a:lnTo>
                  <a:pt x="346" y="197"/>
                </a:lnTo>
                <a:lnTo>
                  <a:pt x="370" y="197"/>
                </a:lnTo>
                <a:lnTo>
                  <a:pt x="370" y="172"/>
                </a:lnTo>
                <a:lnTo>
                  <a:pt x="395" y="172"/>
                </a:lnTo>
                <a:lnTo>
                  <a:pt x="395" y="148"/>
                </a:lnTo>
                <a:lnTo>
                  <a:pt x="420" y="148"/>
                </a:lnTo>
                <a:lnTo>
                  <a:pt x="420" y="172"/>
                </a:lnTo>
                <a:lnTo>
                  <a:pt x="395" y="197"/>
                </a:lnTo>
                <a:lnTo>
                  <a:pt x="395" y="221"/>
                </a:lnTo>
                <a:lnTo>
                  <a:pt x="395" y="247"/>
                </a:lnTo>
                <a:lnTo>
                  <a:pt x="420" y="221"/>
                </a:lnTo>
                <a:lnTo>
                  <a:pt x="420" y="247"/>
                </a:lnTo>
                <a:lnTo>
                  <a:pt x="395" y="247"/>
                </a:lnTo>
                <a:lnTo>
                  <a:pt x="395" y="271"/>
                </a:lnTo>
                <a:lnTo>
                  <a:pt x="370" y="296"/>
                </a:lnTo>
                <a:lnTo>
                  <a:pt x="395" y="296"/>
                </a:lnTo>
                <a:lnTo>
                  <a:pt x="395" y="321"/>
                </a:lnTo>
                <a:lnTo>
                  <a:pt x="395" y="296"/>
                </a:lnTo>
                <a:lnTo>
                  <a:pt x="420" y="296"/>
                </a:lnTo>
                <a:lnTo>
                  <a:pt x="445" y="296"/>
                </a:lnTo>
                <a:lnTo>
                  <a:pt x="470" y="296"/>
                </a:lnTo>
                <a:lnTo>
                  <a:pt x="494" y="296"/>
                </a:lnTo>
                <a:lnTo>
                  <a:pt x="494" y="321"/>
                </a:lnTo>
                <a:lnTo>
                  <a:pt x="470" y="321"/>
                </a:lnTo>
                <a:lnTo>
                  <a:pt x="445" y="321"/>
                </a:lnTo>
                <a:lnTo>
                  <a:pt x="445" y="345"/>
                </a:lnTo>
                <a:lnTo>
                  <a:pt x="445" y="370"/>
                </a:lnTo>
                <a:lnTo>
                  <a:pt x="470" y="370"/>
                </a:lnTo>
                <a:lnTo>
                  <a:pt x="470" y="345"/>
                </a:lnTo>
                <a:lnTo>
                  <a:pt x="470" y="370"/>
                </a:lnTo>
                <a:lnTo>
                  <a:pt x="445" y="394"/>
                </a:lnTo>
                <a:lnTo>
                  <a:pt x="445" y="419"/>
                </a:lnTo>
                <a:lnTo>
                  <a:pt x="470" y="419"/>
                </a:lnTo>
                <a:lnTo>
                  <a:pt x="494" y="419"/>
                </a:lnTo>
                <a:lnTo>
                  <a:pt x="494" y="394"/>
                </a:lnTo>
                <a:lnTo>
                  <a:pt x="494" y="370"/>
                </a:lnTo>
                <a:lnTo>
                  <a:pt x="519" y="370"/>
                </a:lnTo>
                <a:lnTo>
                  <a:pt x="519" y="345"/>
                </a:lnTo>
                <a:lnTo>
                  <a:pt x="519" y="370"/>
                </a:lnTo>
                <a:lnTo>
                  <a:pt x="519" y="394"/>
                </a:lnTo>
                <a:lnTo>
                  <a:pt x="519" y="419"/>
                </a:lnTo>
                <a:lnTo>
                  <a:pt x="494" y="444"/>
                </a:lnTo>
                <a:lnTo>
                  <a:pt x="470" y="468"/>
                </a:lnTo>
                <a:lnTo>
                  <a:pt x="470" y="494"/>
                </a:lnTo>
                <a:lnTo>
                  <a:pt x="470" y="518"/>
                </a:lnTo>
                <a:lnTo>
                  <a:pt x="470" y="494"/>
                </a:lnTo>
                <a:lnTo>
                  <a:pt x="494" y="494"/>
                </a:lnTo>
                <a:lnTo>
                  <a:pt x="494" y="468"/>
                </a:lnTo>
                <a:lnTo>
                  <a:pt x="519" y="468"/>
                </a:lnTo>
                <a:lnTo>
                  <a:pt x="543" y="468"/>
                </a:lnTo>
                <a:lnTo>
                  <a:pt x="519" y="468"/>
                </a:lnTo>
                <a:lnTo>
                  <a:pt x="519" y="494"/>
                </a:lnTo>
                <a:lnTo>
                  <a:pt x="519" y="518"/>
                </a:lnTo>
                <a:lnTo>
                  <a:pt x="494" y="518"/>
                </a:lnTo>
                <a:lnTo>
                  <a:pt x="519" y="518"/>
                </a:lnTo>
                <a:lnTo>
                  <a:pt x="494" y="543"/>
                </a:lnTo>
                <a:lnTo>
                  <a:pt x="494" y="567"/>
                </a:lnTo>
                <a:lnTo>
                  <a:pt x="494" y="543"/>
                </a:lnTo>
                <a:lnTo>
                  <a:pt x="519" y="543"/>
                </a:lnTo>
                <a:lnTo>
                  <a:pt x="543" y="543"/>
                </a:lnTo>
                <a:lnTo>
                  <a:pt x="568" y="543"/>
                </a:lnTo>
                <a:lnTo>
                  <a:pt x="568" y="518"/>
                </a:lnTo>
                <a:lnTo>
                  <a:pt x="543" y="518"/>
                </a:lnTo>
                <a:lnTo>
                  <a:pt x="568" y="518"/>
                </a:lnTo>
                <a:lnTo>
                  <a:pt x="543" y="518"/>
                </a:lnTo>
                <a:lnTo>
                  <a:pt x="543" y="494"/>
                </a:lnTo>
                <a:lnTo>
                  <a:pt x="568" y="494"/>
                </a:lnTo>
                <a:lnTo>
                  <a:pt x="568" y="468"/>
                </a:lnTo>
                <a:lnTo>
                  <a:pt x="568" y="444"/>
                </a:lnTo>
                <a:lnTo>
                  <a:pt x="593" y="444"/>
                </a:lnTo>
                <a:lnTo>
                  <a:pt x="568" y="444"/>
                </a:lnTo>
                <a:lnTo>
                  <a:pt x="568" y="419"/>
                </a:lnTo>
                <a:lnTo>
                  <a:pt x="568" y="394"/>
                </a:lnTo>
                <a:lnTo>
                  <a:pt x="568" y="370"/>
                </a:lnTo>
                <a:lnTo>
                  <a:pt x="593" y="370"/>
                </a:lnTo>
                <a:lnTo>
                  <a:pt x="568" y="370"/>
                </a:lnTo>
                <a:lnTo>
                  <a:pt x="568" y="345"/>
                </a:lnTo>
                <a:lnTo>
                  <a:pt x="593" y="345"/>
                </a:lnTo>
                <a:lnTo>
                  <a:pt x="593" y="370"/>
                </a:lnTo>
                <a:lnTo>
                  <a:pt x="617" y="370"/>
                </a:lnTo>
                <a:lnTo>
                  <a:pt x="617" y="345"/>
                </a:lnTo>
                <a:lnTo>
                  <a:pt x="617" y="321"/>
                </a:lnTo>
                <a:lnTo>
                  <a:pt x="617" y="296"/>
                </a:lnTo>
                <a:lnTo>
                  <a:pt x="593" y="296"/>
                </a:lnTo>
                <a:lnTo>
                  <a:pt x="593" y="271"/>
                </a:lnTo>
                <a:lnTo>
                  <a:pt x="593" y="247"/>
                </a:lnTo>
                <a:lnTo>
                  <a:pt x="593" y="271"/>
                </a:lnTo>
                <a:lnTo>
                  <a:pt x="617" y="271"/>
                </a:lnTo>
                <a:lnTo>
                  <a:pt x="617" y="247"/>
                </a:lnTo>
                <a:lnTo>
                  <a:pt x="617" y="271"/>
                </a:lnTo>
                <a:lnTo>
                  <a:pt x="642" y="247"/>
                </a:lnTo>
                <a:lnTo>
                  <a:pt x="666" y="247"/>
                </a:lnTo>
                <a:lnTo>
                  <a:pt x="666" y="221"/>
                </a:lnTo>
                <a:lnTo>
                  <a:pt x="692" y="197"/>
                </a:lnTo>
                <a:lnTo>
                  <a:pt x="716" y="197"/>
                </a:lnTo>
                <a:lnTo>
                  <a:pt x="716" y="172"/>
                </a:lnTo>
                <a:lnTo>
                  <a:pt x="741" y="172"/>
                </a:lnTo>
                <a:lnTo>
                  <a:pt x="741" y="197"/>
                </a:lnTo>
                <a:lnTo>
                  <a:pt x="741" y="172"/>
                </a:lnTo>
                <a:lnTo>
                  <a:pt x="766" y="172"/>
                </a:lnTo>
                <a:lnTo>
                  <a:pt x="766" y="197"/>
                </a:lnTo>
                <a:lnTo>
                  <a:pt x="741" y="197"/>
                </a:lnTo>
                <a:lnTo>
                  <a:pt x="716" y="197"/>
                </a:lnTo>
                <a:lnTo>
                  <a:pt x="692" y="221"/>
                </a:lnTo>
                <a:lnTo>
                  <a:pt x="692" y="247"/>
                </a:lnTo>
                <a:lnTo>
                  <a:pt x="666" y="271"/>
                </a:lnTo>
                <a:lnTo>
                  <a:pt x="642" y="271"/>
                </a:lnTo>
                <a:lnTo>
                  <a:pt x="642" y="296"/>
                </a:lnTo>
                <a:lnTo>
                  <a:pt x="666" y="296"/>
                </a:lnTo>
                <a:lnTo>
                  <a:pt x="666" y="321"/>
                </a:lnTo>
                <a:lnTo>
                  <a:pt x="692" y="321"/>
                </a:lnTo>
                <a:lnTo>
                  <a:pt x="692" y="296"/>
                </a:lnTo>
                <a:lnTo>
                  <a:pt x="666" y="345"/>
                </a:lnTo>
                <a:lnTo>
                  <a:pt x="666" y="370"/>
                </a:lnTo>
                <a:lnTo>
                  <a:pt x="692" y="345"/>
                </a:lnTo>
                <a:lnTo>
                  <a:pt x="716" y="345"/>
                </a:lnTo>
                <a:lnTo>
                  <a:pt x="692" y="370"/>
                </a:lnTo>
                <a:lnTo>
                  <a:pt x="716" y="370"/>
                </a:lnTo>
                <a:lnTo>
                  <a:pt x="692" y="394"/>
                </a:lnTo>
                <a:lnTo>
                  <a:pt x="716" y="394"/>
                </a:lnTo>
                <a:lnTo>
                  <a:pt x="741" y="370"/>
                </a:lnTo>
                <a:lnTo>
                  <a:pt x="766" y="345"/>
                </a:lnTo>
                <a:lnTo>
                  <a:pt x="790" y="345"/>
                </a:lnTo>
                <a:lnTo>
                  <a:pt x="741" y="370"/>
                </a:lnTo>
                <a:lnTo>
                  <a:pt x="741" y="394"/>
                </a:lnTo>
                <a:lnTo>
                  <a:pt x="716" y="394"/>
                </a:lnTo>
                <a:lnTo>
                  <a:pt x="692" y="419"/>
                </a:lnTo>
                <a:lnTo>
                  <a:pt x="666" y="419"/>
                </a:lnTo>
                <a:lnTo>
                  <a:pt x="666" y="444"/>
                </a:lnTo>
                <a:lnTo>
                  <a:pt x="642" y="444"/>
                </a:lnTo>
                <a:lnTo>
                  <a:pt x="642" y="468"/>
                </a:lnTo>
                <a:lnTo>
                  <a:pt x="617" y="468"/>
                </a:lnTo>
                <a:lnTo>
                  <a:pt x="617" y="494"/>
                </a:lnTo>
                <a:lnTo>
                  <a:pt x="642" y="494"/>
                </a:lnTo>
                <a:lnTo>
                  <a:pt x="666" y="494"/>
                </a:lnTo>
                <a:lnTo>
                  <a:pt x="666" y="468"/>
                </a:lnTo>
                <a:lnTo>
                  <a:pt x="692" y="468"/>
                </a:lnTo>
                <a:lnTo>
                  <a:pt x="692" y="444"/>
                </a:lnTo>
                <a:lnTo>
                  <a:pt x="716" y="444"/>
                </a:lnTo>
                <a:lnTo>
                  <a:pt x="692" y="468"/>
                </a:lnTo>
                <a:lnTo>
                  <a:pt x="692" y="494"/>
                </a:lnTo>
                <a:lnTo>
                  <a:pt x="666" y="494"/>
                </a:lnTo>
                <a:lnTo>
                  <a:pt x="666" y="518"/>
                </a:lnTo>
                <a:lnTo>
                  <a:pt x="692" y="518"/>
                </a:lnTo>
                <a:lnTo>
                  <a:pt x="692" y="494"/>
                </a:lnTo>
                <a:lnTo>
                  <a:pt x="716" y="494"/>
                </a:lnTo>
                <a:lnTo>
                  <a:pt x="716" y="518"/>
                </a:lnTo>
                <a:lnTo>
                  <a:pt x="741" y="518"/>
                </a:lnTo>
                <a:lnTo>
                  <a:pt x="741" y="543"/>
                </a:lnTo>
                <a:lnTo>
                  <a:pt x="766" y="543"/>
                </a:lnTo>
                <a:lnTo>
                  <a:pt x="790" y="543"/>
                </a:lnTo>
                <a:lnTo>
                  <a:pt x="815" y="543"/>
                </a:lnTo>
                <a:lnTo>
                  <a:pt x="815" y="518"/>
                </a:lnTo>
                <a:lnTo>
                  <a:pt x="815" y="494"/>
                </a:lnTo>
                <a:lnTo>
                  <a:pt x="815" y="468"/>
                </a:lnTo>
                <a:lnTo>
                  <a:pt x="839" y="468"/>
                </a:lnTo>
                <a:lnTo>
                  <a:pt x="864" y="468"/>
                </a:lnTo>
                <a:lnTo>
                  <a:pt x="864" y="444"/>
                </a:lnTo>
                <a:lnTo>
                  <a:pt x="888" y="468"/>
                </a:lnTo>
                <a:lnTo>
                  <a:pt x="914" y="468"/>
                </a:lnTo>
                <a:lnTo>
                  <a:pt x="914" y="444"/>
                </a:lnTo>
                <a:lnTo>
                  <a:pt x="939" y="419"/>
                </a:lnTo>
                <a:lnTo>
                  <a:pt x="939" y="394"/>
                </a:lnTo>
                <a:lnTo>
                  <a:pt x="963" y="394"/>
                </a:lnTo>
                <a:lnTo>
                  <a:pt x="963" y="370"/>
                </a:lnTo>
                <a:lnTo>
                  <a:pt x="963" y="345"/>
                </a:lnTo>
                <a:lnTo>
                  <a:pt x="988" y="345"/>
                </a:lnTo>
                <a:lnTo>
                  <a:pt x="1012" y="345"/>
                </a:lnTo>
                <a:lnTo>
                  <a:pt x="1012" y="321"/>
                </a:lnTo>
                <a:lnTo>
                  <a:pt x="1012" y="345"/>
                </a:lnTo>
                <a:lnTo>
                  <a:pt x="1012" y="370"/>
                </a:lnTo>
                <a:lnTo>
                  <a:pt x="1012" y="345"/>
                </a:lnTo>
                <a:lnTo>
                  <a:pt x="1037" y="345"/>
                </a:lnTo>
                <a:lnTo>
                  <a:pt x="1061" y="345"/>
                </a:lnTo>
                <a:lnTo>
                  <a:pt x="1061" y="321"/>
                </a:lnTo>
                <a:lnTo>
                  <a:pt x="1061" y="296"/>
                </a:lnTo>
                <a:lnTo>
                  <a:pt x="1086" y="296"/>
                </a:lnTo>
                <a:lnTo>
                  <a:pt x="1111" y="321"/>
                </a:lnTo>
                <a:lnTo>
                  <a:pt x="1086" y="321"/>
                </a:lnTo>
                <a:lnTo>
                  <a:pt x="1111" y="321"/>
                </a:lnTo>
                <a:lnTo>
                  <a:pt x="1086" y="321"/>
                </a:lnTo>
                <a:lnTo>
                  <a:pt x="1086" y="345"/>
                </a:lnTo>
                <a:lnTo>
                  <a:pt x="1111" y="345"/>
                </a:lnTo>
                <a:lnTo>
                  <a:pt x="1086" y="370"/>
                </a:lnTo>
                <a:lnTo>
                  <a:pt x="1086" y="394"/>
                </a:lnTo>
                <a:lnTo>
                  <a:pt x="1086" y="419"/>
                </a:lnTo>
                <a:lnTo>
                  <a:pt x="1061" y="444"/>
                </a:lnTo>
                <a:lnTo>
                  <a:pt x="1037" y="444"/>
                </a:lnTo>
                <a:lnTo>
                  <a:pt x="1037" y="468"/>
                </a:lnTo>
                <a:lnTo>
                  <a:pt x="1012" y="468"/>
                </a:lnTo>
                <a:lnTo>
                  <a:pt x="988" y="494"/>
                </a:lnTo>
                <a:lnTo>
                  <a:pt x="988" y="518"/>
                </a:lnTo>
                <a:lnTo>
                  <a:pt x="963" y="518"/>
                </a:lnTo>
                <a:lnTo>
                  <a:pt x="963" y="543"/>
                </a:lnTo>
                <a:lnTo>
                  <a:pt x="939" y="543"/>
                </a:lnTo>
                <a:lnTo>
                  <a:pt x="939" y="567"/>
                </a:lnTo>
                <a:lnTo>
                  <a:pt x="914" y="567"/>
                </a:lnTo>
                <a:lnTo>
                  <a:pt x="888" y="567"/>
                </a:lnTo>
                <a:lnTo>
                  <a:pt x="888" y="592"/>
                </a:lnTo>
                <a:lnTo>
                  <a:pt x="864" y="592"/>
                </a:lnTo>
                <a:lnTo>
                  <a:pt x="864" y="617"/>
                </a:lnTo>
                <a:lnTo>
                  <a:pt x="839" y="617"/>
                </a:lnTo>
                <a:lnTo>
                  <a:pt x="839" y="641"/>
                </a:lnTo>
                <a:lnTo>
                  <a:pt x="815" y="641"/>
                </a:lnTo>
                <a:lnTo>
                  <a:pt x="815" y="666"/>
                </a:lnTo>
                <a:lnTo>
                  <a:pt x="790" y="666"/>
                </a:lnTo>
                <a:lnTo>
                  <a:pt x="790" y="690"/>
                </a:lnTo>
                <a:lnTo>
                  <a:pt x="790" y="715"/>
                </a:lnTo>
                <a:lnTo>
                  <a:pt x="766" y="715"/>
                </a:lnTo>
                <a:lnTo>
                  <a:pt x="766" y="741"/>
                </a:lnTo>
                <a:lnTo>
                  <a:pt x="766" y="765"/>
                </a:lnTo>
                <a:lnTo>
                  <a:pt x="790" y="765"/>
                </a:lnTo>
                <a:lnTo>
                  <a:pt x="815" y="765"/>
                </a:lnTo>
                <a:lnTo>
                  <a:pt x="839" y="765"/>
                </a:lnTo>
                <a:lnTo>
                  <a:pt x="864" y="765"/>
                </a:lnTo>
                <a:lnTo>
                  <a:pt x="864" y="741"/>
                </a:lnTo>
                <a:lnTo>
                  <a:pt x="864" y="715"/>
                </a:lnTo>
                <a:lnTo>
                  <a:pt x="864" y="741"/>
                </a:lnTo>
                <a:lnTo>
                  <a:pt x="888" y="741"/>
                </a:lnTo>
                <a:lnTo>
                  <a:pt x="888" y="715"/>
                </a:lnTo>
                <a:lnTo>
                  <a:pt x="914" y="715"/>
                </a:lnTo>
                <a:lnTo>
                  <a:pt x="914" y="741"/>
                </a:lnTo>
                <a:lnTo>
                  <a:pt x="888" y="741"/>
                </a:lnTo>
                <a:lnTo>
                  <a:pt x="888" y="765"/>
                </a:lnTo>
                <a:lnTo>
                  <a:pt x="914" y="765"/>
                </a:lnTo>
                <a:lnTo>
                  <a:pt x="914" y="790"/>
                </a:lnTo>
                <a:lnTo>
                  <a:pt x="939" y="790"/>
                </a:lnTo>
                <a:lnTo>
                  <a:pt x="939" y="765"/>
                </a:lnTo>
                <a:lnTo>
                  <a:pt x="939" y="790"/>
                </a:lnTo>
                <a:lnTo>
                  <a:pt x="963" y="790"/>
                </a:lnTo>
                <a:lnTo>
                  <a:pt x="963" y="765"/>
                </a:lnTo>
                <a:lnTo>
                  <a:pt x="963" y="741"/>
                </a:lnTo>
                <a:lnTo>
                  <a:pt x="988" y="715"/>
                </a:lnTo>
                <a:lnTo>
                  <a:pt x="1012" y="715"/>
                </a:lnTo>
                <a:lnTo>
                  <a:pt x="988" y="715"/>
                </a:lnTo>
                <a:lnTo>
                  <a:pt x="988" y="741"/>
                </a:lnTo>
                <a:lnTo>
                  <a:pt x="988" y="765"/>
                </a:lnTo>
                <a:lnTo>
                  <a:pt x="963" y="790"/>
                </a:lnTo>
                <a:lnTo>
                  <a:pt x="963" y="814"/>
                </a:lnTo>
                <a:lnTo>
                  <a:pt x="988" y="814"/>
                </a:lnTo>
                <a:lnTo>
                  <a:pt x="1012" y="839"/>
                </a:lnTo>
                <a:lnTo>
                  <a:pt x="1012" y="863"/>
                </a:lnTo>
                <a:lnTo>
                  <a:pt x="988" y="863"/>
                </a:lnTo>
                <a:lnTo>
                  <a:pt x="963" y="888"/>
                </a:lnTo>
                <a:lnTo>
                  <a:pt x="939" y="888"/>
                </a:lnTo>
                <a:lnTo>
                  <a:pt x="914" y="888"/>
                </a:lnTo>
                <a:lnTo>
                  <a:pt x="914" y="913"/>
                </a:lnTo>
                <a:lnTo>
                  <a:pt x="939" y="913"/>
                </a:lnTo>
                <a:lnTo>
                  <a:pt x="914" y="937"/>
                </a:lnTo>
                <a:lnTo>
                  <a:pt x="888" y="937"/>
                </a:lnTo>
                <a:lnTo>
                  <a:pt x="864" y="937"/>
                </a:lnTo>
                <a:lnTo>
                  <a:pt x="839" y="913"/>
                </a:lnTo>
                <a:lnTo>
                  <a:pt x="815" y="913"/>
                </a:lnTo>
                <a:lnTo>
                  <a:pt x="815" y="937"/>
                </a:lnTo>
                <a:lnTo>
                  <a:pt x="790" y="937"/>
                </a:lnTo>
                <a:lnTo>
                  <a:pt x="790" y="913"/>
                </a:lnTo>
                <a:lnTo>
                  <a:pt x="766" y="913"/>
                </a:lnTo>
                <a:lnTo>
                  <a:pt x="741" y="913"/>
                </a:lnTo>
                <a:lnTo>
                  <a:pt x="716" y="913"/>
                </a:lnTo>
                <a:lnTo>
                  <a:pt x="716" y="937"/>
                </a:lnTo>
                <a:lnTo>
                  <a:pt x="692" y="937"/>
                </a:lnTo>
                <a:lnTo>
                  <a:pt x="666" y="937"/>
                </a:lnTo>
                <a:lnTo>
                  <a:pt x="642" y="937"/>
                </a:lnTo>
                <a:lnTo>
                  <a:pt x="666" y="937"/>
                </a:lnTo>
                <a:lnTo>
                  <a:pt x="666" y="962"/>
                </a:lnTo>
                <a:lnTo>
                  <a:pt x="692" y="962"/>
                </a:lnTo>
                <a:lnTo>
                  <a:pt x="692" y="986"/>
                </a:lnTo>
                <a:lnTo>
                  <a:pt x="666" y="986"/>
                </a:lnTo>
                <a:lnTo>
                  <a:pt x="692" y="986"/>
                </a:lnTo>
                <a:lnTo>
                  <a:pt x="666" y="986"/>
                </a:lnTo>
                <a:lnTo>
                  <a:pt x="666" y="962"/>
                </a:lnTo>
                <a:lnTo>
                  <a:pt x="642" y="962"/>
                </a:lnTo>
                <a:lnTo>
                  <a:pt x="642" y="986"/>
                </a:lnTo>
                <a:lnTo>
                  <a:pt x="642" y="962"/>
                </a:lnTo>
                <a:lnTo>
                  <a:pt x="617" y="962"/>
                </a:lnTo>
                <a:lnTo>
                  <a:pt x="593" y="962"/>
                </a:lnTo>
                <a:lnTo>
                  <a:pt x="593" y="986"/>
                </a:lnTo>
                <a:lnTo>
                  <a:pt x="617" y="986"/>
                </a:lnTo>
                <a:lnTo>
                  <a:pt x="642" y="986"/>
                </a:lnTo>
                <a:lnTo>
                  <a:pt x="642" y="1013"/>
                </a:lnTo>
                <a:lnTo>
                  <a:pt x="617" y="1013"/>
                </a:lnTo>
                <a:lnTo>
                  <a:pt x="593" y="986"/>
                </a:lnTo>
                <a:lnTo>
                  <a:pt x="593" y="1013"/>
                </a:lnTo>
                <a:lnTo>
                  <a:pt x="617" y="1038"/>
                </a:lnTo>
                <a:lnTo>
                  <a:pt x="593" y="1038"/>
                </a:lnTo>
                <a:lnTo>
                  <a:pt x="593" y="1013"/>
                </a:lnTo>
                <a:lnTo>
                  <a:pt x="568" y="1013"/>
                </a:lnTo>
                <a:lnTo>
                  <a:pt x="568" y="1038"/>
                </a:lnTo>
                <a:lnTo>
                  <a:pt x="543" y="1013"/>
                </a:lnTo>
                <a:lnTo>
                  <a:pt x="519" y="986"/>
                </a:lnTo>
                <a:lnTo>
                  <a:pt x="494" y="986"/>
                </a:lnTo>
                <a:lnTo>
                  <a:pt x="470" y="962"/>
                </a:lnTo>
                <a:lnTo>
                  <a:pt x="445" y="962"/>
                </a:lnTo>
                <a:lnTo>
                  <a:pt x="370" y="962"/>
                </a:lnTo>
                <a:lnTo>
                  <a:pt x="346" y="962"/>
                </a:lnTo>
                <a:lnTo>
                  <a:pt x="346" y="937"/>
                </a:lnTo>
                <a:lnTo>
                  <a:pt x="370" y="937"/>
                </a:lnTo>
                <a:lnTo>
                  <a:pt x="370" y="913"/>
                </a:lnTo>
                <a:lnTo>
                  <a:pt x="346" y="913"/>
                </a:lnTo>
                <a:lnTo>
                  <a:pt x="370" y="913"/>
                </a:lnTo>
                <a:lnTo>
                  <a:pt x="346" y="913"/>
                </a:lnTo>
                <a:lnTo>
                  <a:pt x="346" y="888"/>
                </a:lnTo>
                <a:lnTo>
                  <a:pt x="346" y="863"/>
                </a:lnTo>
                <a:lnTo>
                  <a:pt x="346" y="839"/>
                </a:lnTo>
                <a:lnTo>
                  <a:pt x="346" y="814"/>
                </a:lnTo>
                <a:lnTo>
                  <a:pt x="346" y="790"/>
                </a:lnTo>
                <a:lnTo>
                  <a:pt x="346" y="765"/>
                </a:lnTo>
                <a:lnTo>
                  <a:pt x="321" y="741"/>
                </a:lnTo>
                <a:lnTo>
                  <a:pt x="321" y="715"/>
                </a:lnTo>
                <a:lnTo>
                  <a:pt x="321" y="666"/>
                </a:lnTo>
                <a:lnTo>
                  <a:pt x="321" y="641"/>
                </a:lnTo>
                <a:lnTo>
                  <a:pt x="297" y="641"/>
                </a:lnTo>
                <a:lnTo>
                  <a:pt x="321" y="641"/>
                </a:lnTo>
                <a:lnTo>
                  <a:pt x="297" y="641"/>
                </a:lnTo>
                <a:lnTo>
                  <a:pt x="297" y="617"/>
                </a:lnTo>
                <a:lnTo>
                  <a:pt x="297" y="592"/>
                </a:lnTo>
                <a:lnTo>
                  <a:pt x="297" y="567"/>
                </a:lnTo>
                <a:lnTo>
                  <a:pt x="272" y="567"/>
                </a:lnTo>
                <a:lnTo>
                  <a:pt x="272" y="543"/>
                </a:lnTo>
                <a:lnTo>
                  <a:pt x="272" y="518"/>
                </a:lnTo>
                <a:lnTo>
                  <a:pt x="248" y="518"/>
                </a:lnTo>
                <a:lnTo>
                  <a:pt x="272" y="494"/>
                </a:lnTo>
                <a:lnTo>
                  <a:pt x="248" y="494"/>
                </a:lnTo>
                <a:lnTo>
                  <a:pt x="272" y="494"/>
                </a:lnTo>
                <a:lnTo>
                  <a:pt x="272" y="468"/>
                </a:lnTo>
                <a:lnTo>
                  <a:pt x="272" y="444"/>
                </a:lnTo>
                <a:lnTo>
                  <a:pt x="248" y="444"/>
                </a:lnTo>
                <a:lnTo>
                  <a:pt x="272" y="444"/>
                </a:lnTo>
                <a:lnTo>
                  <a:pt x="272" y="419"/>
                </a:lnTo>
                <a:lnTo>
                  <a:pt x="248" y="419"/>
                </a:lnTo>
                <a:lnTo>
                  <a:pt x="248" y="394"/>
                </a:lnTo>
                <a:lnTo>
                  <a:pt x="272" y="394"/>
                </a:lnTo>
                <a:lnTo>
                  <a:pt x="272" y="370"/>
                </a:lnTo>
                <a:lnTo>
                  <a:pt x="248" y="370"/>
                </a:lnTo>
                <a:lnTo>
                  <a:pt x="223" y="370"/>
                </a:lnTo>
                <a:lnTo>
                  <a:pt x="223" y="394"/>
                </a:lnTo>
                <a:lnTo>
                  <a:pt x="223" y="419"/>
                </a:lnTo>
                <a:lnTo>
                  <a:pt x="197" y="394"/>
                </a:lnTo>
                <a:lnTo>
                  <a:pt x="173" y="370"/>
                </a:lnTo>
                <a:lnTo>
                  <a:pt x="197" y="370"/>
                </a:lnTo>
                <a:lnTo>
                  <a:pt x="197" y="345"/>
                </a:lnTo>
                <a:lnTo>
                  <a:pt x="173" y="345"/>
                </a:lnTo>
                <a:lnTo>
                  <a:pt x="173" y="321"/>
                </a:lnTo>
                <a:lnTo>
                  <a:pt x="148" y="345"/>
                </a:lnTo>
                <a:lnTo>
                  <a:pt x="148" y="321"/>
                </a:lnTo>
                <a:lnTo>
                  <a:pt x="124" y="321"/>
                </a:lnTo>
                <a:lnTo>
                  <a:pt x="124" y="296"/>
                </a:lnTo>
                <a:lnTo>
                  <a:pt x="148" y="296"/>
                </a:lnTo>
                <a:lnTo>
                  <a:pt x="148" y="271"/>
                </a:lnTo>
                <a:lnTo>
                  <a:pt x="124" y="271"/>
                </a:lnTo>
                <a:lnTo>
                  <a:pt x="124" y="247"/>
                </a:lnTo>
                <a:lnTo>
                  <a:pt x="99" y="221"/>
                </a:lnTo>
                <a:lnTo>
                  <a:pt x="74" y="221"/>
                </a:lnTo>
                <a:lnTo>
                  <a:pt x="74" y="197"/>
                </a:lnTo>
                <a:lnTo>
                  <a:pt x="74" y="172"/>
                </a:lnTo>
                <a:lnTo>
                  <a:pt x="49" y="172"/>
                </a:lnTo>
                <a:lnTo>
                  <a:pt x="74" y="172"/>
                </a:lnTo>
                <a:lnTo>
                  <a:pt x="49" y="148"/>
                </a:lnTo>
                <a:lnTo>
                  <a:pt x="49" y="123"/>
                </a:lnTo>
                <a:lnTo>
                  <a:pt x="25" y="98"/>
                </a:lnTo>
                <a:lnTo>
                  <a:pt x="0" y="74"/>
                </a:lnTo>
                <a:lnTo>
                  <a:pt x="25" y="49"/>
                </a:lnTo>
                <a:lnTo>
                  <a:pt x="25" y="25"/>
                </a:lnTo>
                <a:lnTo>
                  <a:pt x="25" y="0"/>
                </a:lnTo>
                <a:lnTo>
                  <a:pt x="25" y="25"/>
                </a:lnTo>
                <a:lnTo>
                  <a:pt x="49" y="49"/>
                </a:lnTo>
                <a:lnTo>
                  <a:pt x="49" y="74"/>
                </a:lnTo>
                <a:lnTo>
                  <a:pt x="74" y="74"/>
                </a:lnTo>
                <a:lnTo>
                  <a:pt x="99" y="74"/>
                </a:lnTo>
                <a:lnTo>
                  <a:pt x="99" y="98"/>
                </a:lnTo>
                <a:lnTo>
                  <a:pt x="99" y="123"/>
                </a:lnTo>
                <a:lnTo>
                  <a:pt x="124" y="123"/>
                </a:lnTo>
                <a:lnTo>
                  <a:pt x="124" y="148"/>
                </a:lnTo>
                <a:lnTo>
                  <a:pt x="148" y="148"/>
                </a:lnTo>
                <a:lnTo>
                  <a:pt x="173" y="172"/>
                </a:lnTo>
                <a:lnTo>
                  <a:pt x="148" y="172"/>
                </a:lnTo>
                <a:lnTo>
                  <a:pt x="173" y="197"/>
                </a:lnTo>
                <a:lnTo>
                  <a:pt x="197" y="197"/>
                </a:lnTo>
                <a:lnTo>
                  <a:pt x="197" y="172"/>
                </a:lnTo>
                <a:lnTo>
                  <a:pt x="197" y="148"/>
                </a:lnTo>
                <a:lnTo>
                  <a:pt x="197" y="123"/>
                </a:lnTo>
                <a:lnTo>
                  <a:pt x="197" y="98"/>
                </a:lnTo>
                <a:lnTo>
                  <a:pt x="197" y="74"/>
                </a:lnTo>
                <a:lnTo>
                  <a:pt x="223" y="74"/>
                </a:lnTo>
                <a:close/>
              </a:path>
            </a:pathLst>
          </a:custGeom>
          <a:noFill/>
          <a:ln w="3175">
            <a:solidFill>
              <a:schemeClr val="accent2"/>
            </a:solidFill>
            <a:prstDash val="solid"/>
            <a:round/>
            <a:headEnd/>
            <a:tailEnd/>
          </a:ln>
        </p:spPr>
        <p:txBody>
          <a:bodyPr/>
          <a:lstStyle/>
          <a:p>
            <a:endParaRPr lang="en-US" dirty="0"/>
          </a:p>
        </p:txBody>
      </p:sp>
      <p:grpSp>
        <p:nvGrpSpPr>
          <p:cNvPr id="11" name="Group 554"/>
          <p:cNvGrpSpPr>
            <a:grpSpLocks/>
          </p:cNvGrpSpPr>
          <p:nvPr/>
        </p:nvGrpSpPr>
        <p:grpSpPr bwMode="auto">
          <a:xfrm>
            <a:off x="2511425" y="2222500"/>
            <a:ext cx="4473575" cy="2882900"/>
            <a:chOff x="1344" y="1340"/>
            <a:chExt cx="2853" cy="1989"/>
          </a:xfrm>
        </p:grpSpPr>
        <p:grpSp>
          <p:nvGrpSpPr>
            <p:cNvPr id="12" name="Group 555"/>
            <p:cNvGrpSpPr>
              <a:grpSpLocks/>
            </p:cNvGrpSpPr>
            <p:nvPr/>
          </p:nvGrpSpPr>
          <p:grpSpPr bwMode="auto">
            <a:xfrm>
              <a:off x="1344" y="1340"/>
              <a:ext cx="2853" cy="1989"/>
              <a:chOff x="1344" y="1340"/>
              <a:chExt cx="2853" cy="1989"/>
            </a:xfrm>
          </p:grpSpPr>
          <p:sp>
            <p:nvSpPr>
              <p:cNvPr id="647724" name="Freeform 556"/>
              <p:cNvSpPr>
                <a:spLocks/>
              </p:cNvSpPr>
              <p:nvPr/>
            </p:nvSpPr>
            <p:spPr bwMode="auto">
              <a:xfrm>
                <a:off x="2208" y="2526"/>
                <a:ext cx="31" cy="55"/>
              </a:xfrm>
              <a:custGeom>
                <a:avLst/>
                <a:gdLst/>
                <a:ahLst/>
                <a:cxnLst>
                  <a:cxn ang="0">
                    <a:pos x="0" y="221"/>
                  </a:cxn>
                  <a:cxn ang="0">
                    <a:pos x="24" y="221"/>
                  </a:cxn>
                  <a:cxn ang="0">
                    <a:pos x="24" y="196"/>
                  </a:cxn>
                  <a:cxn ang="0">
                    <a:pos x="49" y="196"/>
                  </a:cxn>
                  <a:cxn ang="0">
                    <a:pos x="49" y="172"/>
                  </a:cxn>
                  <a:cxn ang="0">
                    <a:pos x="49" y="147"/>
                  </a:cxn>
                  <a:cxn ang="0">
                    <a:pos x="74" y="147"/>
                  </a:cxn>
                  <a:cxn ang="0">
                    <a:pos x="74" y="123"/>
                  </a:cxn>
                  <a:cxn ang="0">
                    <a:pos x="49" y="123"/>
                  </a:cxn>
                  <a:cxn ang="0">
                    <a:pos x="49" y="98"/>
                  </a:cxn>
                  <a:cxn ang="0">
                    <a:pos x="74" y="73"/>
                  </a:cxn>
                  <a:cxn ang="0">
                    <a:pos x="74" y="49"/>
                  </a:cxn>
                  <a:cxn ang="0">
                    <a:pos x="98" y="24"/>
                  </a:cxn>
                  <a:cxn ang="0">
                    <a:pos x="98" y="0"/>
                  </a:cxn>
                  <a:cxn ang="0">
                    <a:pos x="124" y="0"/>
                  </a:cxn>
                </a:cxnLst>
                <a:rect l="0" t="0" r="r" b="b"/>
                <a:pathLst>
                  <a:path w="124" h="221">
                    <a:moveTo>
                      <a:pt x="0" y="221"/>
                    </a:moveTo>
                    <a:lnTo>
                      <a:pt x="24" y="221"/>
                    </a:lnTo>
                    <a:lnTo>
                      <a:pt x="24" y="196"/>
                    </a:lnTo>
                    <a:lnTo>
                      <a:pt x="49" y="196"/>
                    </a:lnTo>
                    <a:lnTo>
                      <a:pt x="49" y="172"/>
                    </a:lnTo>
                    <a:lnTo>
                      <a:pt x="49" y="147"/>
                    </a:lnTo>
                    <a:lnTo>
                      <a:pt x="74" y="147"/>
                    </a:lnTo>
                    <a:lnTo>
                      <a:pt x="74" y="123"/>
                    </a:lnTo>
                    <a:lnTo>
                      <a:pt x="49" y="123"/>
                    </a:lnTo>
                    <a:lnTo>
                      <a:pt x="49" y="98"/>
                    </a:lnTo>
                    <a:lnTo>
                      <a:pt x="74" y="73"/>
                    </a:lnTo>
                    <a:lnTo>
                      <a:pt x="74" y="49"/>
                    </a:lnTo>
                    <a:lnTo>
                      <a:pt x="98" y="24"/>
                    </a:lnTo>
                    <a:lnTo>
                      <a:pt x="98" y="0"/>
                    </a:lnTo>
                    <a:lnTo>
                      <a:pt x="124" y="0"/>
                    </a:lnTo>
                  </a:path>
                </a:pathLst>
              </a:custGeom>
              <a:noFill/>
              <a:ln w="3175">
                <a:solidFill>
                  <a:srgbClr val="1DB2FB"/>
                </a:solidFill>
                <a:prstDash val="solid"/>
                <a:round/>
                <a:headEnd/>
                <a:tailEnd/>
              </a:ln>
            </p:spPr>
            <p:txBody>
              <a:bodyPr/>
              <a:lstStyle/>
              <a:p>
                <a:endParaRPr lang="en-US" dirty="0"/>
              </a:p>
            </p:txBody>
          </p:sp>
          <p:grpSp>
            <p:nvGrpSpPr>
              <p:cNvPr id="13" name="Group 557"/>
              <p:cNvGrpSpPr>
                <a:grpSpLocks/>
              </p:cNvGrpSpPr>
              <p:nvPr/>
            </p:nvGrpSpPr>
            <p:grpSpPr bwMode="auto">
              <a:xfrm>
                <a:off x="1344" y="1340"/>
                <a:ext cx="2853" cy="1989"/>
                <a:chOff x="1344" y="1340"/>
                <a:chExt cx="2853" cy="1989"/>
              </a:xfrm>
            </p:grpSpPr>
            <p:sp>
              <p:nvSpPr>
                <p:cNvPr id="647726" name="Line 558"/>
                <p:cNvSpPr>
                  <a:spLocks noChangeShapeType="1"/>
                </p:cNvSpPr>
                <p:nvPr/>
              </p:nvSpPr>
              <p:spPr bwMode="auto">
                <a:xfrm>
                  <a:off x="4190" y="1661"/>
                  <a:ext cx="7" cy="1"/>
                </a:xfrm>
                <a:prstGeom prst="line">
                  <a:avLst/>
                </a:prstGeom>
                <a:noFill/>
                <a:ln w="3175">
                  <a:solidFill>
                    <a:srgbClr val="1DB2FB"/>
                  </a:solidFill>
                  <a:round/>
                  <a:headEnd/>
                  <a:tailEnd/>
                </a:ln>
              </p:spPr>
              <p:txBody>
                <a:bodyPr/>
                <a:lstStyle/>
                <a:p>
                  <a:endParaRPr lang="en-US" dirty="0"/>
                </a:p>
              </p:txBody>
            </p:sp>
            <p:sp>
              <p:nvSpPr>
                <p:cNvPr id="647727" name="Line 559"/>
                <p:cNvSpPr>
                  <a:spLocks noChangeShapeType="1"/>
                </p:cNvSpPr>
                <p:nvPr/>
              </p:nvSpPr>
              <p:spPr bwMode="auto">
                <a:xfrm>
                  <a:off x="4061" y="1661"/>
                  <a:ext cx="6" cy="1"/>
                </a:xfrm>
                <a:prstGeom prst="line">
                  <a:avLst/>
                </a:prstGeom>
                <a:noFill/>
                <a:ln w="3175">
                  <a:solidFill>
                    <a:srgbClr val="1DB2FB"/>
                  </a:solidFill>
                  <a:round/>
                  <a:headEnd/>
                  <a:tailEnd/>
                </a:ln>
              </p:spPr>
              <p:txBody>
                <a:bodyPr/>
                <a:lstStyle/>
                <a:p>
                  <a:endParaRPr lang="en-US" dirty="0"/>
                </a:p>
              </p:txBody>
            </p:sp>
            <p:sp>
              <p:nvSpPr>
                <p:cNvPr id="647728" name="Line 560"/>
                <p:cNvSpPr>
                  <a:spLocks noChangeShapeType="1"/>
                </p:cNvSpPr>
                <p:nvPr/>
              </p:nvSpPr>
              <p:spPr bwMode="auto">
                <a:xfrm flipV="1">
                  <a:off x="4067" y="1655"/>
                  <a:ext cx="1" cy="6"/>
                </a:xfrm>
                <a:prstGeom prst="line">
                  <a:avLst/>
                </a:prstGeom>
                <a:noFill/>
                <a:ln w="3175">
                  <a:solidFill>
                    <a:srgbClr val="1DB2FB"/>
                  </a:solidFill>
                  <a:round/>
                  <a:headEnd/>
                  <a:tailEnd/>
                </a:ln>
              </p:spPr>
              <p:txBody>
                <a:bodyPr/>
                <a:lstStyle/>
                <a:p>
                  <a:endParaRPr lang="en-US" dirty="0"/>
                </a:p>
              </p:txBody>
            </p:sp>
            <p:sp>
              <p:nvSpPr>
                <p:cNvPr id="647729" name="Freeform 561"/>
                <p:cNvSpPr>
                  <a:spLocks/>
                </p:cNvSpPr>
                <p:nvPr/>
              </p:nvSpPr>
              <p:spPr bwMode="auto">
                <a:xfrm>
                  <a:off x="4098" y="1655"/>
                  <a:ext cx="12" cy="1"/>
                </a:xfrm>
                <a:custGeom>
                  <a:avLst/>
                  <a:gdLst/>
                  <a:ahLst/>
                  <a:cxnLst>
                    <a:cxn ang="0">
                      <a:pos x="0" y="0"/>
                    </a:cxn>
                    <a:cxn ang="0">
                      <a:pos x="24" y="0"/>
                    </a:cxn>
                    <a:cxn ang="0">
                      <a:pos x="49" y="0"/>
                    </a:cxn>
                  </a:cxnLst>
                  <a:rect l="0" t="0" r="r" b="b"/>
                  <a:pathLst>
                    <a:path w="49">
                      <a:moveTo>
                        <a:pt x="0" y="0"/>
                      </a:move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730" name="Freeform 562"/>
                <p:cNvSpPr>
                  <a:spLocks/>
                </p:cNvSpPr>
                <p:nvPr/>
              </p:nvSpPr>
              <p:spPr bwMode="auto">
                <a:xfrm>
                  <a:off x="4067" y="1649"/>
                  <a:ext cx="31" cy="6"/>
                </a:xfrm>
                <a:custGeom>
                  <a:avLst/>
                  <a:gdLst/>
                  <a:ahLst/>
                  <a:cxnLst>
                    <a:cxn ang="0">
                      <a:pos x="124" y="24"/>
                    </a:cxn>
                    <a:cxn ang="0">
                      <a:pos x="99" y="0"/>
                    </a:cxn>
                    <a:cxn ang="0">
                      <a:pos x="75" y="0"/>
                    </a:cxn>
                    <a:cxn ang="0">
                      <a:pos x="49" y="0"/>
                    </a:cxn>
                    <a:cxn ang="0">
                      <a:pos x="49" y="24"/>
                    </a:cxn>
                    <a:cxn ang="0">
                      <a:pos x="24" y="24"/>
                    </a:cxn>
                    <a:cxn ang="0">
                      <a:pos x="0" y="24"/>
                    </a:cxn>
                  </a:cxnLst>
                  <a:rect l="0" t="0" r="r" b="b"/>
                  <a:pathLst>
                    <a:path w="124" h="24">
                      <a:moveTo>
                        <a:pt x="124" y="24"/>
                      </a:moveTo>
                      <a:lnTo>
                        <a:pt x="99" y="0"/>
                      </a:lnTo>
                      <a:lnTo>
                        <a:pt x="75" y="0"/>
                      </a:lnTo>
                      <a:lnTo>
                        <a:pt x="49" y="0"/>
                      </a:lnTo>
                      <a:lnTo>
                        <a:pt x="49" y="24"/>
                      </a:lnTo>
                      <a:lnTo>
                        <a:pt x="24" y="24"/>
                      </a:lnTo>
                      <a:lnTo>
                        <a:pt x="0" y="24"/>
                      </a:lnTo>
                    </a:path>
                  </a:pathLst>
                </a:custGeom>
                <a:noFill/>
                <a:ln w="3175">
                  <a:solidFill>
                    <a:srgbClr val="1DB2FB"/>
                  </a:solidFill>
                  <a:prstDash val="solid"/>
                  <a:round/>
                  <a:headEnd/>
                  <a:tailEnd/>
                </a:ln>
              </p:spPr>
              <p:txBody>
                <a:bodyPr/>
                <a:lstStyle/>
                <a:p>
                  <a:endParaRPr lang="en-US" dirty="0"/>
                </a:p>
              </p:txBody>
            </p:sp>
            <p:sp>
              <p:nvSpPr>
                <p:cNvPr id="647731" name="Freeform 563"/>
                <p:cNvSpPr>
                  <a:spLocks/>
                </p:cNvSpPr>
                <p:nvPr/>
              </p:nvSpPr>
              <p:spPr bwMode="auto">
                <a:xfrm>
                  <a:off x="3135" y="1630"/>
                  <a:ext cx="12" cy="19"/>
                </a:xfrm>
                <a:custGeom>
                  <a:avLst/>
                  <a:gdLst/>
                  <a:ahLst/>
                  <a:cxnLst>
                    <a:cxn ang="0">
                      <a:pos x="0" y="74"/>
                    </a:cxn>
                    <a:cxn ang="0">
                      <a:pos x="0" y="49"/>
                    </a:cxn>
                    <a:cxn ang="0">
                      <a:pos x="0" y="25"/>
                    </a:cxn>
                    <a:cxn ang="0">
                      <a:pos x="0" y="0"/>
                    </a:cxn>
                    <a:cxn ang="0">
                      <a:pos x="24" y="0"/>
                    </a:cxn>
                    <a:cxn ang="0">
                      <a:pos x="49" y="0"/>
                    </a:cxn>
                  </a:cxnLst>
                  <a:rect l="0" t="0" r="r" b="b"/>
                  <a:pathLst>
                    <a:path w="49" h="74">
                      <a:moveTo>
                        <a:pt x="0" y="74"/>
                      </a:moveTo>
                      <a:lnTo>
                        <a:pt x="0" y="49"/>
                      </a:lnTo>
                      <a:lnTo>
                        <a:pt x="0" y="25"/>
                      </a:lnTo>
                      <a:lnTo>
                        <a:pt x="0" y="0"/>
                      </a:ln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732" name="Freeform 564"/>
                <p:cNvSpPr>
                  <a:spLocks/>
                </p:cNvSpPr>
                <p:nvPr/>
              </p:nvSpPr>
              <p:spPr bwMode="auto">
                <a:xfrm>
                  <a:off x="3307" y="1630"/>
                  <a:ext cx="31" cy="19"/>
                </a:xfrm>
                <a:custGeom>
                  <a:avLst/>
                  <a:gdLst/>
                  <a:ahLst/>
                  <a:cxnLst>
                    <a:cxn ang="0">
                      <a:pos x="100" y="74"/>
                    </a:cxn>
                    <a:cxn ang="0">
                      <a:pos x="124" y="74"/>
                    </a:cxn>
                    <a:cxn ang="0">
                      <a:pos x="124" y="49"/>
                    </a:cxn>
                    <a:cxn ang="0">
                      <a:pos x="124" y="25"/>
                    </a:cxn>
                    <a:cxn ang="0">
                      <a:pos x="100" y="25"/>
                    </a:cxn>
                    <a:cxn ang="0">
                      <a:pos x="73" y="25"/>
                    </a:cxn>
                    <a:cxn ang="0">
                      <a:pos x="73" y="0"/>
                    </a:cxn>
                    <a:cxn ang="0">
                      <a:pos x="49" y="0"/>
                    </a:cxn>
                    <a:cxn ang="0">
                      <a:pos x="24" y="0"/>
                    </a:cxn>
                    <a:cxn ang="0">
                      <a:pos x="0" y="0"/>
                    </a:cxn>
                  </a:cxnLst>
                  <a:rect l="0" t="0" r="r" b="b"/>
                  <a:pathLst>
                    <a:path w="124" h="74">
                      <a:moveTo>
                        <a:pt x="100" y="74"/>
                      </a:moveTo>
                      <a:lnTo>
                        <a:pt x="124" y="74"/>
                      </a:lnTo>
                      <a:lnTo>
                        <a:pt x="124" y="49"/>
                      </a:lnTo>
                      <a:lnTo>
                        <a:pt x="124" y="25"/>
                      </a:lnTo>
                      <a:lnTo>
                        <a:pt x="100" y="25"/>
                      </a:lnTo>
                      <a:lnTo>
                        <a:pt x="73" y="25"/>
                      </a:lnTo>
                      <a:lnTo>
                        <a:pt x="73" y="0"/>
                      </a:ln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733" name="Freeform 565"/>
                <p:cNvSpPr>
                  <a:spLocks/>
                </p:cNvSpPr>
                <p:nvPr/>
              </p:nvSpPr>
              <p:spPr bwMode="auto">
                <a:xfrm>
                  <a:off x="3282" y="1568"/>
                  <a:ext cx="25" cy="62"/>
                </a:xfrm>
                <a:custGeom>
                  <a:avLst/>
                  <a:gdLst/>
                  <a:ahLst/>
                  <a:cxnLst>
                    <a:cxn ang="0">
                      <a:pos x="99" y="247"/>
                    </a:cxn>
                    <a:cxn ang="0">
                      <a:pos x="99" y="223"/>
                    </a:cxn>
                    <a:cxn ang="0">
                      <a:pos x="74" y="223"/>
                    </a:cxn>
                    <a:cxn ang="0">
                      <a:pos x="74" y="198"/>
                    </a:cxn>
                    <a:cxn ang="0">
                      <a:pos x="49" y="198"/>
                    </a:cxn>
                    <a:cxn ang="0">
                      <a:pos x="49" y="173"/>
                    </a:cxn>
                    <a:cxn ang="0">
                      <a:pos x="49" y="148"/>
                    </a:cxn>
                    <a:cxn ang="0">
                      <a:pos x="49" y="123"/>
                    </a:cxn>
                    <a:cxn ang="0">
                      <a:pos x="25" y="123"/>
                    </a:cxn>
                    <a:cxn ang="0">
                      <a:pos x="25" y="99"/>
                    </a:cxn>
                    <a:cxn ang="0">
                      <a:pos x="25" y="74"/>
                    </a:cxn>
                    <a:cxn ang="0">
                      <a:pos x="0" y="74"/>
                    </a:cxn>
                    <a:cxn ang="0">
                      <a:pos x="0" y="49"/>
                    </a:cxn>
                    <a:cxn ang="0">
                      <a:pos x="0" y="25"/>
                    </a:cxn>
                    <a:cxn ang="0">
                      <a:pos x="25" y="25"/>
                    </a:cxn>
                    <a:cxn ang="0">
                      <a:pos x="25" y="0"/>
                    </a:cxn>
                  </a:cxnLst>
                  <a:rect l="0" t="0" r="r" b="b"/>
                  <a:pathLst>
                    <a:path w="99" h="247">
                      <a:moveTo>
                        <a:pt x="99" y="247"/>
                      </a:moveTo>
                      <a:lnTo>
                        <a:pt x="99" y="223"/>
                      </a:lnTo>
                      <a:lnTo>
                        <a:pt x="74" y="223"/>
                      </a:lnTo>
                      <a:lnTo>
                        <a:pt x="74" y="198"/>
                      </a:lnTo>
                      <a:lnTo>
                        <a:pt x="49" y="198"/>
                      </a:lnTo>
                      <a:lnTo>
                        <a:pt x="49" y="173"/>
                      </a:lnTo>
                      <a:lnTo>
                        <a:pt x="49" y="148"/>
                      </a:lnTo>
                      <a:lnTo>
                        <a:pt x="49" y="123"/>
                      </a:lnTo>
                      <a:lnTo>
                        <a:pt x="25" y="123"/>
                      </a:lnTo>
                      <a:lnTo>
                        <a:pt x="25" y="99"/>
                      </a:lnTo>
                      <a:lnTo>
                        <a:pt x="25" y="74"/>
                      </a:lnTo>
                      <a:lnTo>
                        <a:pt x="0" y="74"/>
                      </a:lnTo>
                      <a:lnTo>
                        <a:pt x="0" y="49"/>
                      </a:lnTo>
                      <a:lnTo>
                        <a:pt x="0" y="25"/>
                      </a:lnTo>
                      <a:lnTo>
                        <a:pt x="25" y="25"/>
                      </a:lnTo>
                      <a:lnTo>
                        <a:pt x="25" y="0"/>
                      </a:lnTo>
                    </a:path>
                  </a:pathLst>
                </a:custGeom>
                <a:noFill/>
                <a:ln w="3175">
                  <a:solidFill>
                    <a:srgbClr val="1DB2FB"/>
                  </a:solidFill>
                  <a:prstDash val="solid"/>
                  <a:round/>
                  <a:headEnd/>
                  <a:tailEnd/>
                </a:ln>
              </p:spPr>
              <p:txBody>
                <a:bodyPr/>
                <a:lstStyle/>
                <a:p>
                  <a:endParaRPr lang="en-US" dirty="0"/>
                </a:p>
              </p:txBody>
            </p:sp>
            <p:sp>
              <p:nvSpPr>
                <p:cNvPr id="647734" name="Freeform 566"/>
                <p:cNvSpPr>
                  <a:spLocks/>
                </p:cNvSpPr>
                <p:nvPr/>
              </p:nvSpPr>
              <p:spPr bwMode="auto">
                <a:xfrm>
                  <a:off x="3147" y="1611"/>
                  <a:ext cx="6" cy="19"/>
                </a:xfrm>
                <a:custGeom>
                  <a:avLst/>
                  <a:gdLst/>
                  <a:ahLst/>
                  <a:cxnLst>
                    <a:cxn ang="0">
                      <a:pos x="0" y="74"/>
                    </a:cxn>
                    <a:cxn ang="0">
                      <a:pos x="0" y="50"/>
                    </a:cxn>
                    <a:cxn ang="0">
                      <a:pos x="24" y="25"/>
                    </a:cxn>
                    <a:cxn ang="0">
                      <a:pos x="24" y="0"/>
                    </a:cxn>
                  </a:cxnLst>
                  <a:rect l="0" t="0" r="r" b="b"/>
                  <a:pathLst>
                    <a:path w="24" h="74">
                      <a:moveTo>
                        <a:pt x="0" y="74"/>
                      </a:moveTo>
                      <a:lnTo>
                        <a:pt x="0" y="50"/>
                      </a:lnTo>
                      <a:lnTo>
                        <a:pt x="24" y="25"/>
                      </a:lnTo>
                      <a:lnTo>
                        <a:pt x="24" y="0"/>
                      </a:lnTo>
                    </a:path>
                  </a:pathLst>
                </a:custGeom>
                <a:noFill/>
                <a:ln w="3175">
                  <a:solidFill>
                    <a:srgbClr val="1DB2FB"/>
                  </a:solidFill>
                  <a:prstDash val="solid"/>
                  <a:round/>
                  <a:headEnd/>
                  <a:tailEnd/>
                </a:ln>
              </p:spPr>
              <p:txBody>
                <a:bodyPr/>
                <a:lstStyle/>
                <a:p>
                  <a:endParaRPr lang="en-US" dirty="0"/>
                </a:p>
              </p:txBody>
            </p:sp>
            <p:sp>
              <p:nvSpPr>
                <p:cNvPr id="647735" name="Freeform 567"/>
                <p:cNvSpPr>
                  <a:spLocks/>
                </p:cNvSpPr>
                <p:nvPr/>
              </p:nvSpPr>
              <p:spPr bwMode="auto">
                <a:xfrm>
                  <a:off x="3147" y="1599"/>
                  <a:ext cx="6" cy="12"/>
                </a:xfrm>
                <a:custGeom>
                  <a:avLst/>
                  <a:gdLst/>
                  <a:ahLst/>
                  <a:cxnLst>
                    <a:cxn ang="0">
                      <a:pos x="24" y="50"/>
                    </a:cxn>
                    <a:cxn ang="0">
                      <a:pos x="24" y="25"/>
                    </a:cxn>
                    <a:cxn ang="0">
                      <a:pos x="0" y="25"/>
                    </a:cxn>
                    <a:cxn ang="0">
                      <a:pos x="0" y="0"/>
                    </a:cxn>
                  </a:cxnLst>
                  <a:rect l="0" t="0" r="r" b="b"/>
                  <a:pathLst>
                    <a:path w="24" h="50">
                      <a:moveTo>
                        <a:pt x="24" y="50"/>
                      </a:move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736" name="Line 568"/>
                <p:cNvSpPr>
                  <a:spLocks noChangeShapeType="1"/>
                </p:cNvSpPr>
                <p:nvPr/>
              </p:nvSpPr>
              <p:spPr bwMode="auto">
                <a:xfrm flipV="1">
                  <a:off x="3147" y="1593"/>
                  <a:ext cx="1" cy="6"/>
                </a:xfrm>
                <a:prstGeom prst="line">
                  <a:avLst/>
                </a:prstGeom>
                <a:noFill/>
                <a:ln w="3175">
                  <a:solidFill>
                    <a:srgbClr val="1DB2FB"/>
                  </a:solidFill>
                  <a:round/>
                  <a:headEnd/>
                  <a:tailEnd/>
                </a:ln>
              </p:spPr>
              <p:txBody>
                <a:bodyPr/>
                <a:lstStyle/>
                <a:p>
                  <a:endParaRPr lang="en-US" dirty="0"/>
                </a:p>
              </p:txBody>
            </p:sp>
            <p:sp>
              <p:nvSpPr>
                <p:cNvPr id="647737" name="Freeform 569"/>
                <p:cNvSpPr>
                  <a:spLocks/>
                </p:cNvSpPr>
                <p:nvPr/>
              </p:nvSpPr>
              <p:spPr bwMode="auto">
                <a:xfrm>
                  <a:off x="3128" y="1556"/>
                  <a:ext cx="19" cy="37"/>
                </a:xfrm>
                <a:custGeom>
                  <a:avLst/>
                  <a:gdLst/>
                  <a:ahLst/>
                  <a:cxnLst>
                    <a:cxn ang="0">
                      <a:pos x="74" y="148"/>
                    </a:cxn>
                    <a:cxn ang="0">
                      <a:pos x="74" y="123"/>
                    </a:cxn>
                    <a:cxn ang="0">
                      <a:pos x="49" y="123"/>
                    </a:cxn>
                    <a:cxn ang="0">
                      <a:pos x="25" y="123"/>
                    </a:cxn>
                    <a:cxn ang="0">
                      <a:pos x="25" y="98"/>
                    </a:cxn>
                    <a:cxn ang="0">
                      <a:pos x="0" y="98"/>
                    </a:cxn>
                    <a:cxn ang="0">
                      <a:pos x="0" y="74"/>
                    </a:cxn>
                    <a:cxn ang="0">
                      <a:pos x="0" y="49"/>
                    </a:cxn>
                    <a:cxn ang="0">
                      <a:pos x="0" y="25"/>
                    </a:cxn>
                    <a:cxn ang="0">
                      <a:pos x="0" y="0"/>
                    </a:cxn>
                  </a:cxnLst>
                  <a:rect l="0" t="0" r="r" b="b"/>
                  <a:pathLst>
                    <a:path w="74" h="148">
                      <a:moveTo>
                        <a:pt x="74" y="148"/>
                      </a:moveTo>
                      <a:lnTo>
                        <a:pt x="74" y="123"/>
                      </a:lnTo>
                      <a:lnTo>
                        <a:pt x="49" y="123"/>
                      </a:lnTo>
                      <a:lnTo>
                        <a:pt x="25" y="123"/>
                      </a:lnTo>
                      <a:lnTo>
                        <a:pt x="25" y="98"/>
                      </a:lnTo>
                      <a:lnTo>
                        <a:pt x="0" y="98"/>
                      </a:lnTo>
                      <a:lnTo>
                        <a:pt x="0" y="74"/>
                      </a:ln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738" name="Freeform 570"/>
                <p:cNvSpPr>
                  <a:spLocks/>
                </p:cNvSpPr>
                <p:nvPr/>
              </p:nvSpPr>
              <p:spPr bwMode="auto">
                <a:xfrm>
                  <a:off x="3042" y="1562"/>
                  <a:ext cx="12" cy="12"/>
                </a:xfrm>
                <a:custGeom>
                  <a:avLst/>
                  <a:gdLst/>
                  <a:ahLst/>
                  <a:cxnLst>
                    <a:cxn ang="0">
                      <a:pos x="50" y="49"/>
                    </a:cxn>
                    <a:cxn ang="0">
                      <a:pos x="26" y="24"/>
                    </a:cxn>
                    <a:cxn ang="0">
                      <a:pos x="26" y="0"/>
                    </a:cxn>
                    <a:cxn ang="0">
                      <a:pos x="0" y="0"/>
                    </a:cxn>
                  </a:cxnLst>
                  <a:rect l="0" t="0" r="r" b="b"/>
                  <a:pathLst>
                    <a:path w="50" h="49">
                      <a:moveTo>
                        <a:pt x="50" y="49"/>
                      </a:moveTo>
                      <a:lnTo>
                        <a:pt x="26" y="24"/>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739" name="Freeform 571"/>
                <p:cNvSpPr>
                  <a:spLocks/>
                </p:cNvSpPr>
                <p:nvPr/>
              </p:nvSpPr>
              <p:spPr bwMode="auto">
                <a:xfrm>
                  <a:off x="3289" y="1537"/>
                  <a:ext cx="24" cy="31"/>
                </a:xfrm>
                <a:custGeom>
                  <a:avLst/>
                  <a:gdLst/>
                  <a:ahLst/>
                  <a:cxnLst>
                    <a:cxn ang="0">
                      <a:pos x="0" y="124"/>
                    </a:cxn>
                    <a:cxn ang="0">
                      <a:pos x="0" y="100"/>
                    </a:cxn>
                    <a:cxn ang="0">
                      <a:pos x="24" y="100"/>
                    </a:cxn>
                    <a:cxn ang="0">
                      <a:pos x="49" y="100"/>
                    </a:cxn>
                    <a:cxn ang="0">
                      <a:pos x="49" y="75"/>
                    </a:cxn>
                    <a:cxn ang="0">
                      <a:pos x="49" y="100"/>
                    </a:cxn>
                    <a:cxn ang="0">
                      <a:pos x="74" y="75"/>
                    </a:cxn>
                    <a:cxn ang="0">
                      <a:pos x="74" y="51"/>
                    </a:cxn>
                    <a:cxn ang="0">
                      <a:pos x="74" y="25"/>
                    </a:cxn>
                    <a:cxn ang="0">
                      <a:pos x="98" y="25"/>
                    </a:cxn>
                    <a:cxn ang="0">
                      <a:pos x="98" y="0"/>
                    </a:cxn>
                  </a:cxnLst>
                  <a:rect l="0" t="0" r="r" b="b"/>
                  <a:pathLst>
                    <a:path w="98" h="124">
                      <a:moveTo>
                        <a:pt x="0" y="124"/>
                      </a:moveTo>
                      <a:lnTo>
                        <a:pt x="0" y="100"/>
                      </a:lnTo>
                      <a:lnTo>
                        <a:pt x="24" y="100"/>
                      </a:lnTo>
                      <a:lnTo>
                        <a:pt x="49" y="100"/>
                      </a:lnTo>
                      <a:lnTo>
                        <a:pt x="49" y="75"/>
                      </a:lnTo>
                      <a:lnTo>
                        <a:pt x="49" y="100"/>
                      </a:lnTo>
                      <a:lnTo>
                        <a:pt x="74" y="75"/>
                      </a:lnTo>
                      <a:lnTo>
                        <a:pt x="74" y="51"/>
                      </a:lnTo>
                      <a:lnTo>
                        <a:pt x="74" y="25"/>
                      </a:lnTo>
                      <a:lnTo>
                        <a:pt x="98" y="25"/>
                      </a:lnTo>
                      <a:lnTo>
                        <a:pt x="98" y="0"/>
                      </a:lnTo>
                    </a:path>
                  </a:pathLst>
                </a:custGeom>
                <a:noFill/>
                <a:ln w="3175">
                  <a:solidFill>
                    <a:srgbClr val="1DB2FB"/>
                  </a:solidFill>
                  <a:prstDash val="solid"/>
                  <a:round/>
                  <a:headEnd/>
                  <a:tailEnd/>
                </a:ln>
              </p:spPr>
              <p:txBody>
                <a:bodyPr/>
                <a:lstStyle/>
                <a:p>
                  <a:endParaRPr lang="en-US" dirty="0"/>
                </a:p>
              </p:txBody>
            </p:sp>
            <p:sp>
              <p:nvSpPr>
                <p:cNvPr id="647740" name="Freeform 572"/>
                <p:cNvSpPr>
                  <a:spLocks/>
                </p:cNvSpPr>
                <p:nvPr/>
              </p:nvSpPr>
              <p:spPr bwMode="auto">
                <a:xfrm>
                  <a:off x="3122" y="1525"/>
                  <a:ext cx="6" cy="31"/>
                </a:xfrm>
                <a:custGeom>
                  <a:avLst/>
                  <a:gdLst/>
                  <a:ahLst/>
                  <a:cxnLst>
                    <a:cxn ang="0">
                      <a:pos x="25" y="124"/>
                    </a:cxn>
                    <a:cxn ang="0">
                      <a:pos x="25" y="100"/>
                    </a:cxn>
                    <a:cxn ang="0">
                      <a:pos x="25" y="74"/>
                    </a:cxn>
                    <a:cxn ang="0">
                      <a:pos x="0" y="74"/>
                    </a:cxn>
                    <a:cxn ang="0">
                      <a:pos x="25" y="49"/>
                    </a:cxn>
                    <a:cxn ang="0">
                      <a:pos x="0" y="49"/>
                    </a:cxn>
                    <a:cxn ang="0">
                      <a:pos x="0" y="25"/>
                    </a:cxn>
                    <a:cxn ang="0">
                      <a:pos x="0" y="0"/>
                    </a:cxn>
                  </a:cxnLst>
                  <a:rect l="0" t="0" r="r" b="b"/>
                  <a:pathLst>
                    <a:path w="25" h="124">
                      <a:moveTo>
                        <a:pt x="25" y="124"/>
                      </a:moveTo>
                      <a:lnTo>
                        <a:pt x="25" y="100"/>
                      </a:lnTo>
                      <a:lnTo>
                        <a:pt x="25" y="74"/>
                      </a:lnTo>
                      <a:lnTo>
                        <a:pt x="0" y="74"/>
                      </a:lnTo>
                      <a:lnTo>
                        <a:pt x="25" y="49"/>
                      </a:ln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741" name="Freeform 573"/>
                <p:cNvSpPr>
                  <a:spLocks/>
                </p:cNvSpPr>
                <p:nvPr/>
              </p:nvSpPr>
              <p:spPr bwMode="auto">
                <a:xfrm>
                  <a:off x="3307" y="1494"/>
                  <a:ext cx="13" cy="43"/>
                </a:xfrm>
                <a:custGeom>
                  <a:avLst/>
                  <a:gdLst/>
                  <a:ahLst/>
                  <a:cxnLst>
                    <a:cxn ang="0">
                      <a:pos x="24" y="173"/>
                    </a:cxn>
                    <a:cxn ang="0">
                      <a:pos x="24" y="149"/>
                    </a:cxn>
                    <a:cxn ang="0">
                      <a:pos x="24" y="124"/>
                    </a:cxn>
                    <a:cxn ang="0">
                      <a:pos x="0" y="100"/>
                    </a:cxn>
                    <a:cxn ang="0">
                      <a:pos x="0" y="74"/>
                    </a:cxn>
                    <a:cxn ang="0">
                      <a:pos x="0" y="49"/>
                    </a:cxn>
                    <a:cxn ang="0">
                      <a:pos x="24" y="25"/>
                    </a:cxn>
                    <a:cxn ang="0">
                      <a:pos x="49" y="0"/>
                    </a:cxn>
                  </a:cxnLst>
                  <a:rect l="0" t="0" r="r" b="b"/>
                  <a:pathLst>
                    <a:path w="49" h="173">
                      <a:moveTo>
                        <a:pt x="24" y="173"/>
                      </a:moveTo>
                      <a:lnTo>
                        <a:pt x="24" y="149"/>
                      </a:lnTo>
                      <a:lnTo>
                        <a:pt x="24" y="124"/>
                      </a:lnTo>
                      <a:lnTo>
                        <a:pt x="0" y="100"/>
                      </a:lnTo>
                      <a:lnTo>
                        <a:pt x="0" y="74"/>
                      </a:lnTo>
                      <a:lnTo>
                        <a:pt x="0" y="49"/>
                      </a:lnTo>
                      <a:lnTo>
                        <a:pt x="24" y="25"/>
                      </a:lnTo>
                      <a:lnTo>
                        <a:pt x="49" y="0"/>
                      </a:lnTo>
                    </a:path>
                  </a:pathLst>
                </a:custGeom>
                <a:noFill/>
                <a:ln w="3175">
                  <a:solidFill>
                    <a:srgbClr val="1DB2FB"/>
                  </a:solidFill>
                  <a:prstDash val="solid"/>
                  <a:round/>
                  <a:headEnd/>
                  <a:tailEnd/>
                </a:ln>
              </p:spPr>
              <p:txBody>
                <a:bodyPr/>
                <a:lstStyle/>
                <a:p>
                  <a:endParaRPr lang="en-US" dirty="0"/>
                </a:p>
              </p:txBody>
            </p:sp>
            <p:sp>
              <p:nvSpPr>
                <p:cNvPr id="647742" name="Freeform 574"/>
                <p:cNvSpPr>
                  <a:spLocks/>
                </p:cNvSpPr>
                <p:nvPr/>
              </p:nvSpPr>
              <p:spPr bwMode="auto">
                <a:xfrm>
                  <a:off x="1344" y="3038"/>
                  <a:ext cx="30" cy="7"/>
                </a:xfrm>
                <a:custGeom>
                  <a:avLst/>
                  <a:gdLst/>
                  <a:ahLst/>
                  <a:cxnLst>
                    <a:cxn ang="0">
                      <a:pos x="124" y="25"/>
                    </a:cxn>
                    <a:cxn ang="0">
                      <a:pos x="99" y="25"/>
                    </a:cxn>
                    <a:cxn ang="0">
                      <a:pos x="74" y="0"/>
                    </a:cxn>
                    <a:cxn ang="0">
                      <a:pos x="0" y="0"/>
                    </a:cxn>
                  </a:cxnLst>
                  <a:rect l="0" t="0" r="r" b="b"/>
                  <a:pathLst>
                    <a:path w="124" h="25">
                      <a:moveTo>
                        <a:pt x="124" y="25"/>
                      </a:moveTo>
                      <a:lnTo>
                        <a:pt x="99" y="25"/>
                      </a:lnTo>
                      <a:lnTo>
                        <a:pt x="74" y="0"/>
                      </a:lnTo>
                      <a:lnTo>
                        <a:pt x="0" y="0"/>
                      </a:lnTo>
                    </a:path>
                  </a:pathLst>
                </a:custGeom>
                <a:noFill/>
                <a:ln w="3175">
                  <a:solidFill>
                    <a:srgbClr val="1DB2FB"/>
                  </a:solidFill>
                  <a:prstDash val="solid"/>
                  <a:round/>
                  <a:headEnd/>
                  <a:tailEnd/>
                </a:ln>
              </p:spPr>
              <p:txBody>
                <a:bodyPr/>
                <a:lstStyle/>
                <a:p>
                  <a:endParaRPr lang="en-US" dirty="0"/>
                </a:p>
              </p:txBody>
            </p:sp>
            <p:sp>
              <p:nvSpPr>
                <p:cNvPr id="647743" name="Freeform 575"/>
                <p:cNvSpPr>
                  <a:spLocks/>
                </p:cNvSpPr>
                <p:nvPr/>
              </p:nvSpPr>
              <p:spPr bwMode="auto">
                <a:xfrm>
                  <a:off x="1374" y="3038"/>
                  <a:ext cx="19" cy="7"/>
                </a:xfrm>
                <a:custGeom>
                  <a:avLst/>
                  <a:gdLst/>
                  <a:ahLst/>
                  <a:cxnLst>
                    <a:cxn ang="0">
                      <a:pos x="0" y="25"/>
                    </a:cxn>
                    <a:cxn ang="0">
                      <a:pos x="24" y="25"/>
                    </a:cxn>
                    <a:cxn ang="0">
                      <a:pos x="49" y="25"/>
                    </a:cxn>
                    <a:cxn ang="0">
                      <a:pos x="49" y="0"/>
                    </a:cxn>
                    <a:cxn ang="0">
                      <a:pos x="74" y="0"/>
                    </a:cxn>
                  </a:cxnLst>
                  <a:rect l="0" t="0" r="r" b="b"/>
                  <a:pathLst>
                    <a:path w="74" h="25">
                      <a:moveTo>
                        <a:pt x="0" y="25"/>
                      </a:moveTo>
                      <a:lnTo>
                        <a:pt x="24" y="25"/>
                      </a:lnTo>
                      <a:lnTo>
                        <a:pt x="49" y="25"/>
                      </a:lnTo>
                      <a:lnTo>
                        <a:pt x="49" y="0"/>
                      </a:lnTo>
                      <a:lnTo>
                        <a:pt x="74" y="0"/>
                      </a:lnTo>
                    </a:path>
                  </a:pathLst>
                </a:custGeom>
                <a:noFill/>
                <a:ln w="3175">
                  <a:solidFill>
                    <a:srgbClr val="1DB2FB"/>
                  </a:solidFill>
                  <a:prstDash val="solid"/>
                  <a:round/>
                  <a:headEnd/>
                  <a:tailEnd/>
                </a:ln>
              </p:spPr>
              <p:txBody>
                <a:bodyPr/>
                <a:lstStyle/>
                <a:p>
                  <a:endParaRPr lang="en-US" dirty="0"/>
                </a:p>
              </p:txBody>
            </p:sp>
            <p:sp>
              <p:nvSpPr>
                <p:cNvPr id="647744" name="Line 576"/>
                <p:cNvSpPr>
                  <a:spLocks noChangeShapeType="1"/>
                </p:cNvSpPr>
                <p:nvPr/>
              </p:nvSpPr>
              <p:spPr bwMode="auto">
                <a:xfrm flipV="1">
                  <a:off x="1745" y="2940"/>
                  <a:ext cx="1" cy="6"/>
                </a:xfrm>
                <a:prstGeom prst="line">
                  <a:avLst/>
                </a:prstGeom>
                <a:noFill/>
                <a:ln w="3175">
                  <a:solidFill>
                    <a:srgbClr val="1DB2FB"/>
                  </a:solidFill>
                  <a:round/>
                  <a:headEnd/>
                  <a:tailEnd/>
                </a:ln>
              </p:spPr>
              <p:txBody>
                <a:bodyPr/>
                <a:lstStyle/>
                <a:p>
                  <a:endParaRPr lang="en-US" dirty="0"/>
                </a:p>
              </p:txBody>
            </p:sp>
            <p:sp>
              <p:nvSpPr>
                <p:cNvPr id="647745" name="Freeform 577"/>
                <p:cNvSpPr>
                  <a:spLocks/>
                </p:cNvSpPr>
                <p:nvPr/>
              </p:nvSpPr>
              <p:spPr bwMode="auto">
                <a:xfrm>
                  <a:off x="1720" y="2921"/>
                  <a:ext cx="25" cy="19"/>
                </a:xfrm>
                <a:custGeom>
                  <a:avLst/>
                  <a:gdLst/>
                  <a:ahLst/>
                  <a:cxnLst>
                    <a:cxn ang="0">
                      <a:pos x="98" y="75"/>
                    </a:cxn>
                    <a:cxn ang="0">
                      <a:pos x="74" y="75"/>
                    </a:cxn>
                    <a:cxn ang="0">
                      <a:pos x="49" y="75"/>
                    </a:cxn>
                    <a:cxn ang="0">
                      <a:pos x="24" y="75"/>
                    </a:cxn>
                    <a:cxn ang="0">
                      <a:pos x="24" y="50"/>
                    </a:cxn>
                    <a:cxn ang="0">
                      <a:pos x="0" y="50"/>
                    </a:cxn>
                    <a:cxn ang="0">
                      <a:pos x="0" y="25"/>
                    </a:cxn>
                    <a:cxn ang="0">
                      <a:pos x="24" y="25"/>
                    </a:cxn>
                    <a:cxn ang="0">
                      <a:pos x="24" y="0"/>
                    </a:cxn>
                    <a:cxn ang="0">
                      <a:pos x="49" y="0"/>
                    </a:cxn>
                    <a:cxn ang="0">
                      <a:pos x="49" y="25"/>
                    </a:cxn>
                    <a:cxn ang="0">
                      <a:pos x="49" y="0"/>
                    </a:cxn>
                  </a:cxnLst>
                  <a:rect l="0" t="0" r="r" b="b"/>
                  <a:pathLst>
                    <a:path w="98" h="75">
                      <a:moveTo>
                        <a:pt x="98" y="75"/>
                      </a:moveTo>
                      <a:lnTo>
                        <a:pt x="74" y="75"/>
                      </a:lnTo>
                      <a:lnTo>
                        <a:pt x="49" y="75"/>
                      </a:lnTo>
                      <a:lnTo>
                        <a:pt x="24" y="75"/>
                      </a:lnTo>
                      <a:lnTo>
                        <a:pt x="24" y="50"/>
                      </a:lnTo>
                      <a:lnTo>
                        <a:pt x="0" y="50"/>
                      </a:lnTo>
                      <a:lnTo>
                        <a:pt x="0" y="25"/>
                      </a:lnTo>
                      <a:lnTo>
                        <a:pt x="24" y="25"/>
                      </a:lnTo>
                      <a:lnTo>
                        <a:pt x="24" y="0"/>
                      </a:lnTo>
                      <a:lnTo>
                        <a:pt x="49" y="0"/>
                      </a:lnTo>
                      <a:lnTo>
                        <a:pt x="49" y="25"/>
                      </a:lnTo>
                      <a:lnTo>
                        <a:pt x="49" y="0"/>
                      </a:lnTo>
                    </a:path>
                  </a:pathLst>
                </a:custGeom>
                <a:noFill/>
                <a:ln w="3175">
                  <a:solidFill>
                    <a:srgbClr val="1DB2FB"/>
                  </a:solidFill>
                  <a:prstDash val="solid"/>
                  <a:round/>
                  <a:headEnd/>
                  <a:tailEnd/>
                </a:ln>
              </p:spPr>
              <p:txBody>
                <a:bodyPr/>
                <a:lstStyle/>
                <a:p>
                  <a:endParaRPr lang="en-US" dirty="0"/>
                </a:p>
              </p:txBody>
            </p:sp>
            <p:sp>
              <p:nvSpPr>
                <p:cNvPr id="647746" name="Freeform 578"/>
                <p:cNvSpPr>
                  <a:spLocks/>
                </p:cNvSpPr>
                <p:nvPr/>
              </p:nvSpPr>
              <p:spPr bwMode="auto">
                <a:xfrm>
                  <a:off x="1560" y="2933"/>
                  <a:ext cx="6" cy="7"/>
                </a:xfrm>
                <a:custGeom>
                  <a:avLst/>
                  <a:gdLst/>
                  <a:ahLst/>
                  <a:cxnLst>
                    <a:cxn ang="0">
                      <a:pos x="0" y="25"/>
                    </a:cxn>
                    <a:cxn ang="0">
                      <a:pos x="0" y="0"/>
                    </a:cxn>
                    <a:cxn ang="0">
                      <a:pos x="25" y="0"/>
                    </a:cxn>
                  </a:cxnLst>
                  <a:rect l="0" t="0" r="r" b="b"/>
                  <a:pathLst>
                    <a:path w="25" h="25">
                      <a:moveTo>
                        <a:pt x="0" y="25"/>
                      </a:move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747" name="Line 579"/>
                <p:cNvSpPr>
                  <a:spLocks noChangeShapeType="1"/>
                </p:cNvSpPr>
                <p:nvPr/>
              </p:nvSpPr>
              <p:spPr bwMode="auto">
                <a:xfrm flipV="1">
                  <a:off x="1566" y="2927"/>
                  <a:ext cx="6" cy="6"/>
                </a:xfrm>
                <a:prstGeom prst="line">
                  <a:avLst/>
                </a:prstGeom>
                <a:noFill/>
                <a:ln w="3175">
                  <a:solidFill>
                    <a:srgbClr val="1DB2FB"/>
                  </a:solidFill>
                  <a:round/>
                  <a:headEnd/>
                  <a:tailEnd/>
                </a:ln>
              </p:spPr>
              <p:txBody>
                <a:bodyPr/>
                <a:lstStyle/>
                <a:p>
                  <a:endParaRPr lang="en-US" dirty="0"/>
                </a:p>
              </p:txBody>
            </p:sp>
            <p:sp>
              <p:nvSpPr>
                <p:cNvPr id="647748" name="Freeform 580"/>
                <p:cNvSpPr>
                  <a:spLocks/>
                </p:cNvSpPr>
                <p:nvPr/>
              </p:nvSpPr>
              <p:spPr bwMode="auto">
                <a:xfrm>
                  <a:off x="1572" y="2896"/>
                  <a:ext cx="31" cy="31"/>
                </a:xfrm>
                <a:custGeom>
                  <a:avLst/>
                  <a:gdLst/>
                  <a:ahLst/>
                  <a:cxnLst>
                    <a:cxn ang="0">
                      <a:pos x="0" y="123"/>
                    </a:cxn>
                    <a:cxn ang="0">
                      <a:pos x="25" y="98"/>
                    </a:cxn>
                    <a:cxn ang="0">
                      <a:pos x="25" y="49"/>
                    </a:cxn>
                    <a:cxn ang="0">
                      <a:pos x="49" y="49"/>
                    </a:cxn>
                    <a:cxn ang="0">
                      <a:pos x="74" y="49"/>
                    </a:cxn>
                    <a:cxn ang="0">
                      <a:pos x="74" y="24"/>
                    </a:cxn>
                    <a:cxn ang="0">
                      <a:pos x="98" y="24"/>
                    </a:cxn>
                    <a:cxn ang="0">
                      <a:pos x="124" y="0"/>
                    </a:cxn>
                    <a:cxn ang="0">
                      <a:pos x="124" y="24"/>
                    </a:cxn>
                  </a:cxnLst>
                  <a:rect l="0" t="0" r="r" b="b"/>
                  <a:pathLst>
                    <a:path w="124" h="123">
                      <a:moveTo>
                        <a:pt x="0" y="123"/>
                      </a:moveTo>
                      <a:lnTo>
                        <a:pt x="25" y="98"/>
                      </a:lnTo>
                      <a:lnTo>
                        <a:pt x="25" y="49"/>
                      </a:lnTo>
                      <a:lnTo>
                        <a:pt x="49" y="49"/>
                      </a:lnTo>
                      <a:lnTo>
                        <a:pt x="74" y="49"/>
                      </a:lnTo>
                      <a:lnTo>
                        <a:pt x="74" y="24"/>
                      </a:lnTo>
                      <a:lnTo>
                        <a:pt x="98" y="24"/>
                      </a:lnTo>
                      <a:lnTo>
                        <a:pt x="124" y="0"/>
                      </a:lnTo>
                      <a:lnTo>
                        <a:pt x="124" y="24"/>
                      </a:lnTo>
                    </a:path>
                  </a:pathLst>
                </a:custGeom>
                <a:noFill/>
                <a:ln w="3175">
                  <a:solidFill>
                    <a:srgbClr val="1DB2FB"/>
                  </a:solidFill>
                  <a:prstDash val="solid"/>
                  <a:round/>
                  <a:headEnd/>
                  <a:tailEnd/>
                </a:ln>
              </p:spPr>
              <p:txBody>
                <a:bodyPr/>
                <a:lstStyle/>
                <a:p>
                  <a:endParaRPr lang="en-US" dirty="0"/>
                </a:p>
              </p:txBody>
            </p:sp>
            <p:sp>
              <p:nvSpPr>
                <p:cNvPr id="647749" name="Freeform 581"/>
                <p:cNvSpPr>
                  <a:spLocks/>
                </p:cNvSpPr>
                <p:nvPr/>
              </p:nvSpPr>
              <p:spPr bwMode="auto">
                <a:xfrm>
                  <a:off x="1720" y="2902"/>
                  <a:ext cx="13" cy="19"/>
                </a:xfrm>
                <a:custGeom>
                  <a:avLst/>
                  <a:gdLst/>
                  <a:ahLst/>
                  <a:cxnLst>
                    <a:cxn ang="0">
                      <a:pos x="49" y="74"/>
                    </a:cxn>
                    <a:cxn ang="0">
                      <a:pos x="24" y="74"/>
                    </a:cxn>
                    <a:cxn ang="0">
                      <a:pos x="24" y="49"/>
                    </a:cxn>
                    <a:cxn ang="0">
                      <a:pos x="0" y="49"/>
                    </a:cxn>
                    <a:cxn ang="0">
                      <a:pos x="24" y="25"/>
                    </a:cxn>
                    <a:cxn ang="0">
                      <a:pos x="24" y="0"/>
                    </a:cxn>
                    <a:cxn ang="0">
                      <a:pos x="49" y="0"/>
                    </a:cxn>
                  </a:cxnLst>
                  <a:rect l="0" t="0" r="r" b="b"/>
                  <a:pathLst>
                    <a:path w="49" h="74">
                      <a:moveTo>
                        <a:pt x="49" y="74"/>
                      </a:moveTo>
                      <a:lnTo>
                        <a:pt x="24" y="74"/>
                      </a:lnTo>
                      <a:lnTo>
                        <a:pt x="24" y="49"/>
                      </a:lnTo>
                      <a:lnTo>
                        <a:pt x="0" y="49"/>
                      </a:lnTo>
                      <a:lnTo>
                        <a:pt x="24" y="25"/>
                      </a:ln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750" name="Freeform 582"/>
                <p:cNvSpPr>
                  <a:spLocks/>
                </p:cNvSpPr>
                <p:nvPr/>
              </p:nvSpPr>
              <p:spPr bwMode="auto">
                <a:xfrm>
                  <a:off x="1702" y="2890"/>
                  <a:ext cx="31" cy="18"/>
                </a:xfrm>
                <a:custGeom>
                  <a:avLst/>
                  <a:gdLst/>
                  <a:ahLst/>
                  <a:cxnLst>
                    <a:cxn ang="0">
                      <a:pos x="124" y="50"/>
                    </a:cxn>
                    <a:cxn ang="0">
                      <a:pos x="99" y="50"/>
                    </a:cxn>
                    <a:cxn ang="0">
                      <a:pos x="99" y="75"/>
                    </a:cxn>
                    <a:cxn ang="0">
                      <a:pos x="75" y="75"/>
                    </a:cxn>
                    <a:cxn ang="0">
                      <a:pos x="75" y="50"/>
                    </a:cxn>
                    <a:cxn ang="0">
                      <a:pos x="50" y="50"/>
                    </a:cxn>
                    <a:cxn ang="0">
                      <a:pos x="50" y="26"/>
                    </a:cxn>
                    <a:cxn ang="0">
                      <a:pos x="26" y="26"/>
                    </a:cxn>
                    <a:cxn ang="0">
                      <a:pos x="50" y="26"/>
                    </a:cxn>
                    <a:cxn ang="0">
                      <a:pos x="50" y="0"/>
                    </a:cxn>
                    <a:cxn ang="0">
                      <a:pos x="26" y="0"/>
                    </a:cxn>
                    <a:cxn ang="0">
                      <a:pos x="0" y="0"/>
                    </a:cxn>
                  </a:cxnLst>
                  <a:rect l="0" t="0" r="r" b="b"/>
                  <a:pathLst>
                    <a:path w="124" h="75">
                      <a:moveTo>
                        <a:pt x="124" y="50"/>
                      </a:moveTo>
                      <a:lnTo>
                        <a:pt x="99" y="50"/>
                      </a:lnTo>
                      <a:lnTo>
                        <a:pt x="99" y="75"/>
                      </a:lnTo>
                      <a:lnTo>
                        <a:pt x="75" y="75"/>
                      </a:lnTo>
                      <a:lnTo>
                        <a:pt x="75" y="50"/>
                      </a:lnTo>
                      <a:lnTo>
                        <a:pt x="50" y="50"/>
                      </a:lnTo>
                      <a:lnTo>
                        <a:pt x="50" y="26"/>
                      </a:lnTo>
                      <a:lnTo>
                        <a:pt x="26" y="26"/>
                      </a:lnTo>
                      <a:lnTo>
                        <a:pt x="50" y="26"/>
                      </a:lnTo>
                      <a:lnTo>
                        <a:pt x="50" y="0"/>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751" name="Freeform 583"/>
                <p:cNvSpPr>
                  <a:spLocks/>
                </p:cNvSpPr>
                <p:nvPr/>
              </p:nvSpPr>
              <p:spPr bwMode="auto">
                <a:xfrm>
                  <a:off x="1603" y="2890"/>
                  <a:ext cx="18" cy="12"/>
                </a:xfrm>
                <a:custGeom>
                  <a:avLst/>
                  <a:gdLst/>
                  <a:ahLst/>
                  <a:cxnLst>
                    <a:cxn ang="0">
                      <a:pos x="0" y="50"/>
                    </a:cxn>
                    <a:cxn ang="0">
                      <a:pos x="0" y="26"/>
                    </a:cxn>
                    <a:cxn ang="0">
                      <a:pos x="25" y="26"/>
                    </a:cxn>
                    <a:cxn ang="0">
                      <a:pos x="49" y="0"/>
                    </a:cxn>
                    <a:cxn ang="0">
                      <a:pos x="74" y="0"/>
                    </a:cxn>
                  </a:cxnLst>
                  <a:rect l="0" t="0" r="r" b="b"/>
                  <a:pathLst>
                    <a:path w="74" h="50">
                      <a:moveTo>
                        <a:pt x="0" y="50"/>
                      </a:moveTo>
                      <a:lnTo>
                        <a:pt x="0" y="26"/>
                      </a:lnTo>
                      <a:lnTo>
                        <a:pt x="25" y="26"/>
                      </a:lnTo>
                      <a:lnTo>
                        <a:pt x="49" y="0"/>
                      </a:lnTo>
                      <a:lnTo>
                        <a:pt x="74" y="0"/>
                      </a:lnTo>
                    </a:path>
                  </a:pathLst>
                </a:custGeom>
                <a:noFill/>
                <a:ln w="3175">
                  <a:solidFill>
                    <a:srgbClr val="1DB2FB"/>
                  </a:solidFill>
                  <a:prstDash val="solid"/>
                  <a:round/>
                  <a:headEnd/>
                  <a:tailEnd/>
                </a:ln>
              </p:spPr>
              <p:txBody>
                <a:bodyPr/>
                <a:lstStyle/>
                <a:p>
                  <a:endParaRPr lang="en-US" dirty="0"/>
                </a:p>
              </p:txBody>
            </p:sp>
            <p:sp>
              <p:nvSpPr>
                <p:cNvPr id="647752" name="Line 584"/>
                <p:cNvSpPr>
                  <a:spLocks noChangeShapeType="1"/>
                </p:cNvSpPr>
                <p:nvPr/>
              </p:nvSpPr>
              <p:spPr bwMode="auto">
                <a:xfrm>
                  <a:off x="1621" y="2890"/>
                  <a:ext cx="7" cy="1"/>
                </a:xfrm>
                <a:prstGeom prst="line">
                  <a:avLst/>
                </a:prstGeom>
                <a:noFill/>
                <a:ln w="3175">
                  <a:solidFill>
                    <a:srgbClr val="1DB2FB"/>
                  </a:solidFill>
                  <a:round/>
                  <a:headEnd/>
                  <a:tailEnd/>
                </a:ln>
              </p:spPr>
              <p:txBody>
                <a:bodyPr/>
                <a:lstStyle/>
                <a:p>
                  <a:endParaRPr lang="en-US" dirty="0"/>
                </a:p>
              </p:txBody>
            </p:sp>
            <p:sp>
              <p:nvSpPr>
                <p:cNvPr id="647753" name="Freeform 585"/>
                <p:cNvSpPr>
                  <a:spLocks/>
                </p:cNvSpPr>
                <p:nvPr/>
              </p:nvSpPr>
              <p:spPr bwMode="auto">
                <a:xfrm>
                  <a:off x="1677" y="2871"/>
                  <a:ext cx="25" cy="19"/>
                </a:xfrm>
                <a:custGeom>
                  <a:avLst/>
                  <a:gdLst/>
                  <a:ahLst/>
                  <a:cxnLst>
                    <a:cxn ang="0">
                      <a:pos x="99" y="74"/>
                    </a:cxn>
                    <a:cxn ang="0">
                      <a:pos x="75" y="74"/>
                    </a:cxn>
                    <a:cxn ang="0">
                      <a:pos x="75" y="50"/>
                    </a:cxn>
                    <a:cxn ang="0">
                      <a:pos x="49" y="25"/>
                    </a:cxn>
                    <a:cxn ang="0">
                      <a:pos x="24" y="25"/>
                    </a:cxn>
                    <a:cxn ang="0">
                      <a:pos x="24" y="0"/>
                    </a:cxn>
                    <a:cxn ang="0">
                      <a:pos x="0" y="0"/>
                    </a:cxn>
                  </a:cxnLst>
                  <a:rect l="0" t="0" r="r" b="b"/>
                  <a:pathLst>
                    <a:path w="99" h="74">
                      <a:moveTo>
                        <a:pt x="99" y="74"/>
                      </a:moveTo>
                      <a:lnTo>
                        <a:pt x="75" y="74"/>
                      </a:lnTo>
                      <a:lnTo>
                        <a:pt x="75" y="50"/>
                      </a:lnTo>
                      <a:lnTo>
                        <a:pt x="49" y="25"/>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754" name="Line 586"/>
                <p:cNvSpPr>
                  <a:spLocks noChangeShapeType="1"/>
                </p:cNvSpPr>
                <p:nvPr/>
              </p:nvSpPr>
              <p:spPr bwMode="auto">
                <a:xfrm flipH="1">
                  <a:off x="1628" y="2884"/>
                  <a:ext cx="6" cy="6"/>
                </a:xfrm>
                <a:prstGeom prst="line">
                  <a:avLst/>
                </a:prstGeom>
                <a:noFill/>
                <a:ln w="3175">
                  <a:solidFill>
                    <a:srgbClr val="1DB2FB"/>
                  </a:solidFill>
                  <a:round/>
                  <a:headEnd/>
                  <a:tailEnd/>
                </a:ln>
              </p:spPr>
              <p:txBody>
                <a:bodyPr/>
                <a:lstStyle/>
                <a:p>
                  <a:endParaRPr lang="en-US" dirty="0"/>
                </a:p>
              </p:txBody>
            </p:sp>
            <p:sp>
              <p:nvSpPr>
                <p:cNvPr id="647755" name="Freeform 587"/>
                <p:cNvSpPr>
                  <a:spLocks/>
                </p:cNvSpPr>
                <p:nvPr/>
              </p:nvSpPr>
              <p:spPr bwMode="auto">
                <a:xfrm>
                  <a:off x="1634" y="2884"/>
                  <a:ext cx="12" cy="1"/>
                </a:xfrm>
                <a:custGeom>
                  <a:avLst/>
                  <a:gdLst/>
                  <a:ahLst/>
                  <a:cxnLst>
                    <a:cxn ang="0">
                      <a:pos x="0" y="0"/>
                    </a:cxn>
                    <a:cxn ang="0">
                      <a:pos x="24" y="0"/>
                    </a:cxn>
                    <a:cxn ang="0">
                      <a:pos x="49" y="0"/>
                    </a:cxn>
                  </a:cxnLst>
                  <a:rect l="0" t="0" r="r" b="b"/>
                  <a:pathLst>
                    <a:path w="49">
                      <a:moveTo>
                        <a:pt x="0" y="0"/>
                      </a:move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756" name="Freeform 588"/>
                <p:cNvSpPr>
                  <a:spLocks/>
                </p:cNvSpPr>
                <p:nvPr/>
              </p:nvSpPr>
              <p:spPr bwMode="auto">
                <a:xfrm>
                  <a:off x="1646" y="2865"/>
                  <a:ext cx="25" cy="19"/>
                </a:xfrm>
                <a:custGeom>
                  <a:avLst/>
                  <a:gdLst/>
                  <a:ahLst/>
                  <a:cxnLst>
                    <a:cxn ang="0">
                      <a:pos x="0" y="74"/>
                    </a:cxn>
                    <a:cxn ang="0">
                      <a:pos x="26" y="74"/>
                    </a:cxn>
                    <a:cxn ang="0">
                      <a:pos x="50" y="74"/>
                    </a:cxn>
                    <a:cxn ang="0">
                      <a:pos x="50" y="49"/>
                    </a:cxn>
                    <a:cxn ang="0">
                      <a:pos x="75" y="49"/>
                    </a:cxn>
                    <a:cxn ang="0">
                      <a:pos x="75" y="24"/>
                    </a:cxn>
                    <a:cxn ang="0">
                      <a:pos x="99" y="0"/>
                    </a:cxn>
                  </a:cxnLst>
                  <a:rect l="0" t="0" r="r" b="b"/>
                  <a:pathLst>
                    <a:path w="99" h="74">
                      <a:moveTo>
                        <a:pt x="0" y="74"/>
                      </a:moveTo>
                      <a:lnTo>
                        <a:pt x="26" y="74"/>
                      </a:lnTo>
                      <a:lnTo>
                        <a:pt x="50" y="74"/>
                      </a:lnTo>
                      <a:lnTo>
                        <a:pt x="50" y="49"/>
                      </a:lnTo>
                      <a:lnTo>
                        <a:pt x="75" y="49"/>
                      </a:lnTo>
                      <a:lnTo>
                        <a:pt x="75" y="24"/>
                      </a:lnTo>
                      <a:lnTo>
                        <a:pt x="99" y="0"/>
                      </a:lnTo>
                    </a:path>
                  </a:pathLst>
                </a:custGeom>
                <a:noFill/>
                <a:ln w="3175">
                  <a:solidFill>
                    <a:srgbClr val="1DB2FB"/>
                  </a:solidFill>
                  <a:prstDash val="solid"/>
                  <a:round/>
                  <a:headEnd/>
                  <a:tailEnd/>
                </a:ln>
              </p:spPr>
              <p:txBody>
                <a:bodyPr/>
                <a:lstStyle/>
                <a:p>
                  <a:endParaRPr lang="en-US" dirty="0"/>
                </a:p>
              </p:txBody>
            </p:sp>
            <p:sp>
              <p:nvSpPr>
                <p:cNvPr id="647757" name="Freeform 589"/>
                <p:cNvSpPr>
                  <a:spLocks/>
                </p:cNvSpPr>
                <p:nvPr/>
              </p:nvSpPr>
              <p:spPr bwMode="auto">
                <a:xfrm>
                  <a:off x="1671" y="2865"/>
                  <a:ext cx="6" cy="6"/>
                </a:xfrm>
                <a:custGeom>
                  <a:avLst/>
                  <a:gdLst/>
                  <a:ahLst/>
                  <a:cxnLst>
                    <a:cxn ang="0">
                      <a:pos x="25" y="24"/>
                    </a:cxn>
                    <a:cxn ang="0">
                      <a:pos x="25" y="0"/>
                    </a:cxn>
                    <a:cxn ang="0">
                      <a:pos x="0" y="0"/>
                    </a:cxn>
                  </a:cxnLst>
                  <a:rect l="0" t="0" r="r" b="b"/>
                  <a:pathLst>
                    <a:path w="25" h="24">
                      <a:moveTo>
                        <a:pt x="25" y="24"/>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758" name="Line 590"/>
                <p:cNvSpPr>
                  <a:spLocks noChangeShapeType="1"/>
                </p:cNvSpPr>
                <p:nvPr/>
              </p:nvSpPr>
              <p:spPr bwMode="auto">
                <a:xfrm>
                  <a:off x="1899" y="3026"/>
                  <a:ext cx="6" cy="6"/>
                </a:xfrm>
                <a:prstGeom prst="line">
                  <a:avLst/>
                </a:prstGeom>
                <a:noFill/>
                <a:ln w="3175">
                  <a:solidFill>
                    <a:srgbClr val="1DB2FB"/>
                  </a:solidFill>
                  <a:round/>
                  <a:headEnd/>
                  <a:tailEnd/>
                </a:ln>
              </p:spPr>
              <p:txBody>
                <a:bodyPr/>
                <a:lstStyle/>
                <a:p>
                  <a:endParaRPr lang="en-US" dirty="0"/>
                </a:p>
              </p:txBody>
            </p:sp>
            <p:sp>
              <p:nvSpPr>
                <p:cNvPr id="647759" name="Line 591"/>
                <p:cNvSpPr>
                  <a:spLocks noChangeShapeType="1"/>
                </p:cNvSpPr>
                <p:nvPr/>
              </p:nvSpPr>
              <p:spPr bwMode="auto">
                <a:xfrm>
                  <a:off x="1893" y="3026"/>
                  <a:ext cx="6" cy="1"/>
                </a:xfrm>
                <a:prstGeom prst="line">
                  <a:avLst/>
                </a:prstGeom>
                <a:noFill/>
                <a:ln w="3175">
                  <a:solidFill>
                    <a:srgbClr val="1DB2FB"/>
                  </a:solidFill>
                  <a:round/>
                  <a:headEnd/>
                  <a:tailEnd/>
                </a:ln>
              </p:spPr>
              <p:txBody>
                <a:bodyPr/>
                <a:lstStyle/>
                <a:p>
                  <a:endParaRPr lang="en-US" dirty="0"/>
                </a:p>
              </p:txBody>
            </p:sp>
            <p:sp>
              <p:nvSpPr>
                <p:cNvPr id="647760" name="Line 592"/>
                <p:cNvSpPr>
                  <a:spLocks noChangeShapeType="1"/>
                </p:cNvSpPr>
                <p:nvPr/>
              </p:nvSpPr>
              <p:spPr bwMode="auto">
                <a:xfrm>
                  <a:off x="1887" y="3026"/>
                  <a:ext cx="6" cy="1"/>
                </a:xfrm>
                <a:prstGeom prst="line">
                  <a:avLst/>
                </a:prstGeom>
                <a:noFill/>
                <a:ln w="3175">
                  <a:solidFill>
                    <a:srgbClr val="1DB2FB"/>
                  </a:solidFill>
                  <a:round/>
                  <a:headEnd/>
                  <a:tailEnd/>
                </a:ln>
              </p:spPr>
              <p:txBody>
                <a:bodyPr/>
                <a:lstStyle/>
                <a:p>
                  <a:endParaRPr lang="en-US" dirty="0"/>
                </a:p>
              </p:txBody>
            </p:sp>
            <p:sp>
              <p:nvSpPr>
                <p:cNvPr id="647761" name="Freeform 593"/>
                <p:cNvSpPr>
                  <a:spLocks/>
                </p:cNvSpPr>
                <p:nvPr/>
              </p:nvSpPr>
              <p:spPr bwMode="auto">
                <a:xfrm>
                  <a:off x="1869" y="3020"/>
                  <a:ext cx="18" cy="6"/>
                </a:xfrm>
                <a:custGeom>
                  <a:avLst/>
                  <a:gdLst/>
                  <a:ahLst/>
                  <a:cxnLst>
                    <a:cxn ang="0">
                      <a:pos x="74" y="25"/>
                    </a:cxn>
                    <a:cxn ang="0">
                      <a:pos x="49" y="25"/>
                    </a:cxn>
                    <a:cxn ang="0">
                      <a:pos x="24" y="0"/>
                    </a:cxn>
                    <a:cxn ang="0">
                      <a:pos x="0" y="0"/>
                    </a:cxn>
                    <a:cxn ang="0">
                      <a:pos x="24" y="0"/>
                    </a:cxn>
                    <a:cxn ang="0">
                      <a:pos x="0" y="0"/>
                    </a:cxn>
                  </a:cxnLst>
                  <a:rect l="0" t="0" r="r" b="b"/>
                  <a:pathLst>
                    <a:path w="74" h="25">
                      <a:moveTo>
                        <a:pt x="74" y="25"/>
                      </a:moveTo>
                      <a:lnTo>
                        <a:pt x="49" y="25"/>
                      </a:lnTo>
                      <a:lnTo>
                        <a:pt x="24" y="0"/>
                      </a:lnTo>
                      <a:lnTo>
                        <a:pt x="0"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762" name="Freeform 594"/>
                <p:cNvSpPr>
                  <a:spLocks/>
                </p:cNvSpPr>
                <p:nvPr/>
              </p:nvSpPr>
              <p:spPr bwMode="auto">
                <a:xfrm>
                  <a:off x="1825" y="3001"/>
                  <a:ext cx="44" cy="19"/>
                </a:xfrm>
                <a:custGeom>
                  <a:avLst/>
                  <a:gdLst/>
                  <a:ahLst/>
                  <a:cxnLst>
                    <a:cxn ang="0">
                      <a:pos x="172" y="74"/>
                    </a:cxn>
                    <a:cxn ang="0">
                      <a:pos x="147" y="74"/>
                    </a:cxn>
                    <a:cxn ang="0">
                      <a:pos x="122" y="74"/>
                    </a:cxn>
                    <a:cxn ang="0">
                      <a:pos x="122" y="50"/>
                    </a:cxn>
                    <a:cxn ang="0">
                      <a:pos x="98" y="50"/>
                    </a:cxn>
                    <a:cxn ang="0">
                      <a:pos x="73" y="50"/>
                    </a:cxn>
                    <a:cxn ang="0">
                      <a:pos x="49" y="50"/>
                    </a:cxn>
                    <a:cxn ang="0">
                      <a:pos x="49" y="24"/>
                    </a:cxn>
                    <a:cxn ang="0">
                      <a:pos x="24" y="24"/>
                    </a:cxn>
                    <a:cxn ang="0">
                      <a:pos x="24" y="0"/>
                    </a:cxn>
                    <a:cxn ang="0">
                      <a:pos x="0" y="0"/>
                    </a:cxn>
                    <a:cxn ang="0">
                      <a:pos x="24" y="0"/>
                    </a:cxn>
                  </a:cxnLst>
                  <a:rect l="0" t="0" r="r" b="b"/>
                  <a:pathLst>
                    <a:path w="172" h="74">
                      <a:moveTo>
                        <a:pt x="172" y="74"/>
                      </a:moveTo>
                      <a:lnTo>
                        <a:pt x="147" y="74"/>
                      </a:lnTo>
                      <a:lnTo>
                        <a:pt x="122" y="74"/>
                      </a:lnTo>
                      <a:lnTo>
                        <a:pt x="122" y="50"/>
                      </a:lnTo>
                      <a:lnTo>
                        <a:pt x="98" y="50"/>
                      </a:lnTo>
                      <a:lnTo>
                        <a:pt x="73" y="50"/>
                      </a:lnTo>
                      <a:lnTo>
                        <a:pt x="49" y="50"/>
                      </a:lnTo>
                      <a:lnTo>
                        <a:pt x="49" y="24"/>
                      </a:lnTo>
                      <a:lnTo>
                        <a:pt x="24" y="24"/>
                      </a:lnTo>
                      <a:lnTo>
                        <a:pt x="24" y="0"/>
                      </a:lnTo>
                      <a:lnTo>
                        <a:pt x="0" y="0"/>
                      </a:lnTo>
                      <a:lnTo>
                        <a:pt x="24" y="0"/>
                      </a:lnTo>
                    </a:path>
                  </a:pathLst>
                </a:custGeom>
                <a:noFill/>
                <a:ln w="3175">
                  <a:solidFill>
                    <a:srgbClr val="1DB2FB"/>
                  </a:solidFill>
                  <a:prstDash val="solid"/>
                  <a:round/>
                  <a:headEnd/>
                  <a:tailEnd/>
                </a:ln>
              </p:spPr>
              <p:txBody>
                <a:bodyPr/>
                <a:lstStyle/>
                <a:p>
                  <a:endParaRPr lang="en-US" dirty="0"/>
                </a:p>
              </p:txBody>
            </p:sp>
            <p:sp>
              <p:nvSpPr>
                <p:cNvPr id="647763" name="Freeform 595"/>
                <p:cNvSpPr>
                  <a:spLocks/>
                </p:cNvSpPr>
                <p:nvPr/>
              </p:nvSpPr>
              <p:spPr bwMode="auto">
                <a:xfrm>
                  <a:off x="1819" y="2989"/>
                  <a:ext cx="12" cy="12"/>
                </a:xfrm>
                <a:custGeom>
                  <a:avLst/>
                  <a:gdLst/>
                  <a:ahLst/>
                  <a:cxnLst>
                    <a:cxn ang="0">
                      <a:pos x="50" y="50"/>
                    </a:cxn>
                    <a:cxn ang="0">
                      <a:pos x="50" y="25"/>
                    </a:cxn>
                    <a:cxn ang="0">
                      <a:pos x="26" y="25"/>
                    </a:cxn>
                    <a:cxn ang="0">
                      <a:pos x="0" y="0"/>
                    </a:cxn>
                  </a:cxnLst>
                  <a:rect l="0" t="0" r="r" b="b"/>
                  <a:pathLst>
                    <a:path w="50" h="50">
                      <a:moveTo>
                        <a:pt x="50" y="50"/>
                      </a:moveTo>
                      <a:lnTo>
                        <a:pt x="50" y="25"/>
                      </a:lnTo>
                      <a:lnTo>
                        <a:pt x="26" y="25"/>
                      </a:lnTo>
                      <a:lnTo>
                        <a:pt x="0" y="0"/>
                      </a:lnTo>
                    </a:path>
                  </a:pathLst>
                </a:custGeom>
                <a:noFill/>
                <a:ln w="3175">
                  <a:solidFill>
                    <a:srgbClr val="1DB2FB"/>
                  </a:solidFill>
                  <a:prstDash val="solid"/>
                  <a:round/>
                  <a:headEnd/>
                  <a:tailEnd/>
                </a:ln>
              </p:spPr>
              <p:txBody>
                <a:bodyPr/>
                <a:lstStyle/>
                <a:p>
                  <a:endParaRPr lang="en-US" dirty="0"/>
                </a:p>
              </p:txBody>
            </p:sp>
            <p:sp>
              <p:nvSpPr>
                <p:cNvPr id="647764" name="Freeform 596"/>
                <p:cNvSpPr>
                  <a:spLocks/>
                </p:cNvSpPr>
                <p:nvPr/>
              </p:nvSpPr>
              <p:spPr bwMode="auto">
                <a:xfrm>
                  <a:off x="1807" y="2989"/>
                  <a:ext cx="12" cy="1"/>
                </a:xfrm>
                <a:custGeom>
                  <a:avLst/>
                  <a:gdLst/>
                  <a:ahLst/>
                  <a:cxnLst>
                    <a:cxn ang="0">
                      <a:pos x="49" y="0"/>
                    </a:cxn>
                    <a:cxn ang="0">
                      <a:pos x="24" y="0"/>
                    </a:cxn>
                    <a:cxn ang="0">
                      <a:pos x="0" y="0"/>
                    </a:cxn>
                  </a:cxnLst>
                  <a:rect l="0" t="0" r="r" b="b"/>
                  <a:pathLst>
                    <a:path w="49">
                      <a:moveTo>
                        <a:pt x="49" y="0"/>
                      </a:move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765" name="Line 597"/>
                <p:cNvSpPr>
                  <a:spLocks noChangeShapeType="1"/>
                </p:cNvSpPr>
                <p:nvPr/>
              </p:nvSpPr>
              <p:spPr bwMode="auto">
                <a:xfrm flipV="1">
                  <a:off x="1807" y="2983"/>
                  <a:ext cx="1" cy="6"/>
                </a:xfrm>
                <a:prstGeom prst="line">
                  <a:avLst/>
                </a:prstGeom>
                <a:noFill/>
                <a:ln w="3175">
                  <a:solidFill>
                    <a:srgbClr val="1DB2FB"/>
                  </a:solidFill>
                  <a:round/>
                  <a:headEnd/>
                  <a:tailEnd/>
                </a:ln>
              </p:spPr>
              <p:txBody>
                <a:bodyPr/>
                <a:lstStyle/>
                <a:p>
                  <a:endParaRPr lang="en-US" dirty="0"/>
                </a:p>
              </p:txBody>
            </p:sp>
            <p:sp>
              <p:nvSpPr>
                <p:cNvPr id="647766" name="Line 598"/>
                <p:cNvSpPr>
                  <a:spLocks noChangeShapeType="1"/>
                </p:cNvSpPr>
                <p:nvPr/>
              </p:nvSpPr>
              <p:spPr bwMode="auto">
                <a:xfrm flipV="1">
                  <a:off x="1807" y="2976"/>
                  <a:ext cx="6" cy="7"/>
                </a:xfrm>
                <a:prstGeom prst="line">
                  <a:avLst/>
                </a:prstGeom>
                <a:noFill/>
                <a:ln w="3175">
                  <a:solidFill>
                    <a:srgbClr val="1DB2FB"/>
                  </a:solidFill>
                  <a:round/>
                  <a:headEnd/>
                  <a:tailEnd/>
                </a:ln>
              </p:spPr>
              <p:txBody>
                <a:bodyPr/>
                <a:lstStyle/>
                <a:p>
                  <a:endParaRPr lang="en-US" dirty="0"/>
                </a:p>
              </p:txBody>
            </p:sp>
            <p:sp>
              <p:nvSpPr>
                <p:cNvPr id="647767" name="Line 599"/>
                <p:cNvSpPr>
                  <a:spLocks noChangeShapeType="1"/>
                </p:cNvSpPr>
                <p:nvPr/>
              </p:nvSpPr>
              <p:spPr bwMode="auto">
                <a:xfrm flipH="1" flipV="1">
                  <a:off x="1807" y="2970"/>
                  <a:ext cx="6" cy="6"/>
                </a:xfrm>
                <a:prstGeom prst="line">
                  <a:avLst/>
                </a:prstGeom>
                <a:noFill/>
                <a:ln w="3175">
                  <a:solidFill>
                    <a:srgbClr val="1DB2FB"/>
                  </a:solidFill>
                  <a:round/>
                  <a:headEnd/>
                  <a:tailEnd/>
                </a:ln>
              </p:spPr>
              <p:txBody>
                <a:bodyPr/>
                <a:lstStyle/>
                <a:p>
                  <a:endParaRPr lang="en-US" dirty="0"/>
                </a:p>
              </p:txBody>
            </p:sp>
            <p:sp>
              <p:nvSpPr>
                <p:cNvPr id="647768" name="Line 600"/>
                <p:cNvSpPr>
                  <a:spLocks noChangeShapeType="1"/>
                </p:cNvSpPr>
                <p:nvPr/>
              </p:nvSpPr>
              <p:spPr bwMode="auto">
                <a:xfrm flipH="1" flipV="1">
                  <a:off x="1801" y="2964"/>
                  <a:ext cx="6" cy="6"/>
                </a:xfrm>
                <a:prstGeom prst="line">
                  <a:avLst/>
                </a:prstGeom>
                <a:noFill/>
                <a:ln w="3175">
                  <a:solidFill>
                    <a:srgbClr val="1DB2FB"/>
                  </a:solidFill>
                  <a:round/>
                  <a:headEnd/>
                  <a:tailEnd/>
                </a:ln>
              </p:spPr>
              <p:txBody>
                <a:bodyPr/>
                <a:lstStyle/>
                <a:p>
                  <a:endParaRPr lang="en-US" dirty="0"/>
                </a:p>
              </p:txBody>
            </p:sp>
            <p:sp>
              <p:nvSpPr>
                <p:cNvPr id="647769" name="Line 601"/>
                <p:cNvSpPr>
                  <a:spLocks noChangeShapeType="1"/>
                </p:cNvSpPr>
                <p:nvPr/>
              </p:nvSpPr>
              <p:spPr bwMode="auto">
                <a:xfrm flipV="1">
                  <a:off x="1764" y="2958"/>
                  <a:ext cx="6" cy="6"/>
                </a:xfrm>
                <a:prstGeom prst="line">
                  <a:avLst/>
                </a:prstGeom>
                <a:noFill/>
                <a:ln w="3175">
                  <a:solidFill>
                    <a:srgbClr val="1DB2FB"/>
                  </a:solidFill>
                  <a:round/>
                  <a:headEnd/>
                  <a:tailEnd/>
                </a:ln>
              </p:spPr>
              <p:txBody>
                <a:bodyPr/>
                <a:lstStyle/>
                <a:p>
                  <a:endParaRPr lang="en-US" dirty="0"/>
                </a:p>
              </p:txBody>
            </p:sp>
            <p:sp>
              <p:nvSpPr>
                <p:cNvPr id="647770" name="Freeform 602"/>
                <p:cNvSpPr>
                  <a:spLocks/>
                </p:cNvSpPr>
                <p:nvPr/>
              </p:nvSpPr>
              <p:spPr bwMode="auto">
                <a:xfrm>
                  <a:off x="1757" y="2958"/>
                  <a:ext cx="7" cy="6"/>
                </a:xfrm>
                <a:custGeom>
                  <a:avLst/>
                  <a:gdLst/>
                  <a:ahLst/>
                  <a:cxnLst>
                    <a:cxn ang="0">
                      <a:pos x="25" y="24"/>
                    </a:cxn>
                    <a:cxn ang="0">
                      <a:pos x="0" y="24"/>
                    </a:cxn>
                    <a:cxn ang="0">
                      <a:pos x="0" y="0"/>
                    </a:cxn>
                  </a:cxnLst>
                  <a:rect l="0" t="0" r="r" b="b"/>
                  <a:pathLst>
                    <a:path w="25" h="24">
                      <a:moveTo>
                        <a:pt x="25" y="24"/>
                      </a:move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771" name="Line 603"/>
                <p:cNvSpPr>
                  <a:spLocks noChangeShapeType="1"/>
                </p:cNvSpPr>
                <p:nvPr/>
              </p:nvSpPr>
              <p:spPr bwMode="auto">
                <a:xfrm flipH="1" flipV="1">
                  <a:off x="1794" y="2958"/>
                  <a:ext cx="7" cy="6"/>
                </a:xfrm>
                <a:prstGeom prst="line">
                  <a:avLst/>
                </a:prstGeom>
                <a:noFill/>
                <a:ln w="3175">
                  <a:solidFill>
                    <a:srgbClr val="1DB2FB"/>
                  </a:solidFill>
                  <a:round/>
                  <a:headEnd/>
                  <a:tailEnd/>
                </a:ln>
              </p:spPr>
              <p:txBody>
                <a:bodyPr/>
                <a:lstStyle/>
                <a:p>
                  <a:endParaRPr lang="en-US" dirty="0"/>
                </a:p>
              </p:txBody>
            </p:sp>
            <p:sp>
              <p:nvSpPr>
                <p:cNvPr id="647772" name="Freeform 604"/>
                <p:cNvSpPr>
                  <a:spLocks/>
                </p:cNvSpPr>
                <p:nvPr/>
              </p:nvSpPr>
              <p:spPr bwMode="auto">
                <a:xfrm>
                  <a:off x="1770" y="2958"/>
                  <a:ext cx="18" cy="1"/>
                </a:xfrm>
                <a:custGeom>
                  <a:avLst/>
                  <a:gdLst/>
                  <a:ahLst/>
                  <a:cxnLst>
                    <a:cxn ang="0">
                      <a:pos x="0" y="0"/>
                    </a:cxn>
                    <a:cxn ang="0">
                      <a:pos x="25" y="0"/>
                    </a:cxn>
                    <a:cxn ang="0">
                      <a:pos x="50" y="0"/>
                    </a:cxn>
                    <a:cxn ang="0">
                      <a:pos x="74" y="0"/>
                    </a:cxn>
                  </a:cxnLst>
                  <a:rect l="0" t="0" r="r" b="b"/>
                  <a:pathLst>
                    <a:path w="74">
                      <a:moveTo>
                        <a:pt x="0" y="0"/>
                      </a:moveTo>
                      <a:lnTo>
                        <a:pt x="25" y="0"/>
                      </a:lnTo>
                      <a:lnTo>
                        <a:pt x="50" y="0"/>
                      </a:lnTo>
                      <a:lnTo>
                        <a:pt x="74" y="0"/>
                      </a:lnTo>
                    </a:path>
                  </a:pathLst>
                </a:custGeom>
                <a:noFill/>
                <a:ln w="3175">
                  <a:solidFill>
                    <a:srgbClr val="1DB2FB"/>
                  </a:solidFill>
                  <a:prstDash val="solid"/>
                  <a:round/>
                  <a:headEnd/>
                  <a:tailEnd/>
                </a:ln>
              </p:spPr>
              <p:txBody>
                <a:bodyPr/>
                <a:lstStyle/>
                <a:p>
                  <a:endParaRPr lang="en-US" dirty="0"/>
                </a:p>
              </p:txBody>
            </p:sp>
            <p:sp>
              <p:nvSpPr>
                <p:cNvPr id="647773" name="Line 605"/>
                <p:cNvSpPr>
                  <a:spLocks noChangeShapeType="1"/>
                </p:cNvSpPr>
                <p:nvPr/>
              </p:nvSpPr>
              <p:spPr bwMode="auto">
                <a:xfrm flipH="1">
                  <a:off x="1788" y="2958"/>
                  <a:ext cx="6" cy="1"/>
                </a:xfrm>
                <a:prstGeom prst="line">
                  <a:avLst/>
                </a:prstGeom>
                <a:noFill/>
                <a:ln w="3175">
                  <a:solidFill>
                    <a:srgbClr val="1DB2FB"/>
                  </a:solidFill>
                  <a:round/>
                  <a:headEnd/>
                  <a:tailEnd/>
                </a:ln>
              </p:spPr>
              <p:txBody>
                <a:bodyPr/>
                <a:lstStyle/>
                <a:p>
                  <a:endParaRPr lang="en-US" dirty="0"/>
                </a:p>
              </p:txBody>
            </p:sp>
            <p:sp>
              <p:nvSpPr>
                <p:cNvPr id="647774" name="Freeform 606"/>
                <p:cNvSpPr>
                  <a:spLocks/>
                </p:cNvSpPr>
                <p:nvPr/>
              </p:nvSpPr>
              <p:spPr bwMode="auto">
                <a:xfrm>
                  <a:off x="1745" y="2946"/>
                  <a:ext cx="12" cy="12"/>
                </a:xfrm>
                <a:custGeom>
                  <a:avLst/>
                  <a:gdLst/>
                  <a:ahLst/>
                  <a:cxnLst>
                    <a:cxn ang="0">
                      <a:pos x="49" y="51"/>
                    </a:cxn>
                    <a:cxn ang="0">
                      <a:pos x="25" y="51"/>
                    </a:cxn>
                    <a:cxn ang="0">
                      <a:pos x="0" y="51"/>
                    </a:cxn>
                    <a:cxn ang="0">
                      <a:pos x="0" y="26"/>
                    </a:cxn>
                    <a:cxn ang="0">
                      <a:pos x="0" y="0"/>
                    </a:cxn>
                  </a:cxnLst>
                  <a:rect l="0" t="0" r="r" b="b"/>
                  <a:pathLst>
                    <a:path w="49" h="51">
                      <a:moveTo>
                        <a:pt x="49" y="51"/>
                      </a:moveTo>
                      <a:lnTo>
                        <a:pt x="25" y="51"/>
                      </a:lnTo>
                      <a:lnTo>
                        <a:pt x="0" y="51"/>
                      </a:lnTo>
                      <a:lnTo>
                        <a:pt x="0" y="26"/>
                      </a:lnTo>
                      <a:lnTo>
                        <a:pt x="0" y="0"/>
                      </a:lnTo>
                    </a:path>
                  </a:pathLst>
                </a:custGeom>
                <a:noFill/>
                <a:ln w="3175">
                  <a:solidFill>
                    <a:srgbClr val="1DB2FB"/>
                  </a:solidFill>
                  <a:prstDash val="solid"/>
                  <a:round/>
                  <a:headEnd/>
                  <a:tailEnd/>
                </a:ln>
              </p:spPr>
              <p:txBody>
                <a:bodyPr/>
                <a:lstStyle/>
                <a:p>
                  <a:endParaRPr lang="en-US" dirty="0"/>
                </a:p>
              </p:txBody>
            </p:sp>
            <p:sp>
              <p:nvSpPr>
                <p:cNvPr id="647775" name="Freeform 607"/>
                <p:cNvSpPr>
                  <a:spLocks/>
                </p:cNvSpPr>
                <p:nvPr/>
              </p:nvSpPr>
              <p:spPr bwMode="auto">
                <a:xfrm>
                  <a:off x="1393" y="2940"/>
                  <a:ext cx="167" cy="98"/>
                </a:xfrm>
                <a:custGeom>
                  <a:avLst/>
                  <a:gdLst/>
                  <a:ahLst/>
                  <a:cxnLst>
                    <a:cxn ang="0">
                      <a:pos x="0" y="395"/>
                    </a:cxn>
                    <a:cxn ang="0">
                      <a:pos x="24" y="395"/>
                    </a:cxn>
                    <a:cxn ang="0">
                      <a:pos x="49" y="371"/>
                    </a:cxn>
                    <a:cxn ang="0">
                      <a:pos x="73" y="371"/>
                    </a:cxn>
                    <a:cxn ang="0">
                      <a:pos x="73" y="395"/>
                    </a:cxn>
                    <a:cxn ang="0">
                      <a:pos x="98" y="395"/>
                    </a:cxn>
                    <a:cxn ang="0">
                      <a:pos x="122" y="371"/>
                    </a:cxn>
                    <a:cxn ang="0">
                      <a:pos x="149" y="371"/>
                    </a:cxn>
                    <a:cxn ang="0">
                      <a:pos x="174" y="346"/>
                    </a:cxn>
                    <a:cxn ang="0">
                      <a:pos x="198" y="346"/>
                    </a:cxn>
                    <a:cxn ang="0">
                      <a:pos x="223" y="321"/>
                    </a:cxn>
                    <a:cxn ang="0">
                      <a:pos x="247" y="321"/>
                    </a:cxn>
                    <a:cxn ang="0">
                      <a:pos x="272" y="321"/>
                    </a:cxn>
                    <a:cxn ang="0">
                      <a:pos x="272" y="297"/>
                    </a:cxn>
                    <a:cxn ang="0">
                      <a:pos x="296" y="297"/>
                    </a:cxn>
                    <a:cxn ang="0">
                      <a:pos x="296" y="271"/>
                    </a:cxn>
                    <a:cxn ang="0">
                      <a:pos x="321" y="271"/>
                    </a:cxn>
                    <a:cxn ang="0">
                      <a:pos x="347" y="297"/>
                    </a:cxn>
                    <a:cxn ang="0">
                      <a:pos x="371" y="297"/>
                    </a:cxn>
                    <a:cxn ang="0">
                      <a:pos x="396" y="271"/>
                    </a:cxn>
                    <a:cxn ang="0">
                      <a:pos x="420" y="271"/>
                    </a:cxn>
                    <a:cxn ang="0">
                      <a:pos x="445" y="271"/>
                    </a:cxn>
                    <a:cxn ang="0">
                      <a:pos x="469" y="247"/>
                    </a:cxn>
                    <a:cxn ang="0">
                      <a:pos x="494" y="222"/>
                    </a:cxn>
                    <a:cxn ang="0">
                      <a:pos x="519" y="197"/>
                    </a:cxn>
                    <a:cxn ang="0">
                      <a:pos x="519" y="173"/>
                    </a:cxn>
                    <a:cxn ang="0">
                      <a:pos x="519" y="148"/>
                    </a:cxn>
                    <a:cxn ang="0">
                      <a:pos x="543" y="148"/>
                    </a:cxn>
                    <a:cxn ang="0">
                      <a:pos x="543" y="124"/>
                    </a:cxn>
                    <a:cxn ang="0">
                      <a:pos x="568" y="124"/>
                    </a:cxn>
                    <a:cxn ang="0">
                      <a:pos x="568" y="99"/>
                    </a:cxn>
                    <a:cxn ang="0">
                      <a:pos x="593" y="99"/>
                    </a:cxn>
                    <a:cxn ang="0">
                      <a:pos x="593" y="75"/>
                    </a:cxn>
                    <a:cxn ang="0">
                      <a:pos x="618" y="75"/>
                    </a:cxn>
                    <a:cxn ang="0">
                      <a:pos x="618" y="50"/>
                    </a:cxn>
                    <a:cxn ang="0">
                      <a:pos x="642" y="50"/>
                    </a:cxn>
                    <a:cxn ang="0">
                      <a:pos x="642" y="24"/>
                    </a:cxn>
                    <a:cxn ang="0">
                      <a:pos x="642" y="0"/>
                    </a:cxn>
                    <a:cxn ang="0">
                      <a:pos x="667" y="0"/>
                    </a:cxn>
                  </a:cxnLst>
                  <a:rect l="0" t="0" r="r" b="b"/>
                  <a:pathLst>
                    <a:path w="667" h="395">
                      <a:moveTo>
                        <a:pt x="0" y="395"/>
                      </a:moveTo>
                      <a:lnTo>
                        <a:pt x="24" y="395"/>
                      </a:lnTo>
                      <a:lnTo>
                        <a:pt x="49" y="371"/>
                      </a:lnTo>
                      <a:lnTo>
                        <a:pt x="73" y="371"/>
                      </a:lnTo>
                      <a:lnTo>
                        <a:pt x="73" y="395"/>
                      </a:lnTo>
                      <a:lnTo>
                        <a:pt x="98" y="395"/>
                      </a:lnTo>
                      <a:lnTo>
                        <a:pt x="122" y="371"/>
                      </a:lnTo>
                      <a:lnTo>
                        <a:pt x="149" y="371"/>
                      </a:lnTo>
                      <a:lnTo>
                        <a:pt x="174" y="346"/>
                      </a:lnTo>
                      <a:lnTo>
                        <a:pt x="198" y="346"/>
                      </a:lnTo>
                      <a:lnTo>
                        <a:pt x="223" y="321"/>
                      </a:lnTo>
                      <a:lnTo>
                        <a:pt x="247" y="321"/>
                      </a:lnTo>
                      <a:lnTo>
                        <a:pt x="272" y="321"/>
                      </a:lnTo>
                      <a:lnTo>
                        <a:pt x="272" y="297"/>
                      </a:lnTo>
                      <a:lnTo>
                        <a:pt x="296" y="297"/>
                      </a:lnTo>
                      <a:lnTo>
                        <a:pt x="296" y="271"/>
                      </a:lnTo>
                      <a:lnTo>
                        <a:pt x="321" y="271"/>
                      </a:lnTo>
                      <a:lnTo>
                        <a:pt x="347" y="297"/>
                      </a:lnTo>
                      <a:lnTo>
                        <a:pt x="371" y="297"/>
                      </a:lnTo>
                      <a:lnTo>
                        <a:pt x="396" y="271"/>
                      </a:lnTo>
                      <a:lnTo>
                        <a:pt x="420" y="271"/>
                      </a:lnTo>
                      <a:lnTo>
                        <a:pt x="445" y="271"/>
                      </a:lnTo>
                      <a:lnTo>
                        <a:pt x="469" y="247"/>
                      </a:lnTo>
                      <a:lnTo>
                        <a:pt x="494" y="222"/>
                      </a:lnTo>
                      <a:lnTo>
                        <a:pt x="519" y="197"/>
                      </a:lnTo>
                      <a:lnTo>
                        <a:pt x="519" y="173"/>
                      </a:lnTo>
                      <a:lnTo>
                        <a:pt x="519" y="148"/>
                      </a:lnTo>
                      <a:lnTo>
                        <a:pt x="543" y="148"/>
                      </a:lnTo>
                      <a:lnTo>
                        <a:pt x="543" y="124"/>
                      </a:lnTo>
                      <a:lnTo>
                        <a:pt x="568" y="124"/>
                      </a:lnTo>
                      <a:lnTo>
                        <a:pt x="568" y="99"/>
                      </a:lnTo>
                      <a:lnTo>
                        <a:pt x="593" y="99"/>
                      </a:lnTo>
                      <a:lnTo>
                        <a:pt x="593" y="75"/>
                      </a:lnTo>
                      <a:lnTo>
                        <a:pt x="618" y="75"/>
                      </a:lnTo>
                      <a:lnTo>
                        <a:pt x="618" y="50"/>
                      </a:lnTo>
                      <a:lnTo>
                        <a:pt x="642" y="50"/>
                      </a:lnTo>
                      <a:lnTo>
                        <a:pt x="642" y="24"/>
                      </a:lnTo>
                      <a:lnTo>
                        <a:pt x="642" y="0"/>
                      </a:lnTo>
                      <a:lnTo>
                        <a:pt x="667" y="0"/>
                      </a:lnTo>
                    </a:path>
                  </a:pathLst>
                </a:custGeom>
                <a:noFill/>
                <a:ln w="3175">
                  <a:solidFill>
                    <a:srgbClr val="1DB2FB"/>
                  </a:solidFill>
                  <a:prstDash val="solid"/>
                  <a:round/>
                  <a:headEnd/>
                  <a:tailEnd/>
                </a:ln>
              </p:spPr>
              <p:txBody>
                <a:bodyPr/>
                <a:lstStyle/>
                <a:p>
                  <a:endParaRPr lang="en-US" dirty="0"/>
                </a:p>
              </p:txBody>
            </p:sp>
            <p:sp>
              <p:nvSpPr>
                <p:cNvPr id="647776" name="Freeform 608"/>
                <p:cNvSpPr>
                  <a:spLocks/>
                </p:cNvSpPr>
                <p:nvPr/>
              </p:nvSpPr>
              <p:spPr bwMode="auto">
                <a:xfrm>
                  <a:off x="1942" y="3112"/>
                  <a:ext cx="62" cy="50"/>
                </a:xfrm>
                <a:custGeom>
                  <a:avLst/>
                  <a:gdLst/>
                  <a:ahLst/>
                  <a:cxnLst>
                    <a:cxn ang="0">
                      <a:pos x="249" y="198"/>
                    </a:cxn>
                    <a:cxn ang="0">
                      <a:pos x="223" y="198"/>
                    </a:cxn>
                    <a:cxn ang="0">
                      <a:pos x="199" y="198"/>
                    </a:cxn>
                    <a:cxn ang="0">
                      <a:pos x="199" y="173"/>
                    </a:cxn>
                    <a:cxn ang="0">
                      <a:pos x="174" y="149"/>
                    </a:cxn>
                    <a:cxn ang="0">
                      <a:pos x="150" y="149"/>
                    </a:cxn>
                    <a:cxn ang="0">
                      <a:pos x="125" y="149"/>
                    </a:cxn>
                    <a:cxn ang="0">
                      <a:pos x="125" y="124"/>
                    </a:cxn>
                    <a:cxn ang="0">
                      <a:pos x="100" y="100"/>
                    </a:cxn>
                    <a:cxn ang="0">
                      <a:pos x="75" y="74"/>
                    </a:cxn>
                    <a:cxn ang="0">
                      <a:pos x="75" y="49"/>
                    </a:cxn>
                    <a:cxn ang="0">
                      <a:pos x="51" y="49"/>
                    </a:cxn>
                    <a:cxn ang="0">
                      <a:pos x="26" y="25"/>
                    </a:cxn>
                    <a:cxn ang="0">
                      <a:pos x="26" y="0"/>
                    </a:cxn>
                    <a:cxn ang="0">
                      <a:pos x="0" y="0"/>
                    </a:cxn>
                  </a:cxnLst>
                  <a:rect l="0" t="0" r="r" b="b"/>
                  <a:pathLst>
                    <a:path w="249" h="198">
                      <a:moveTo>
                        <a:pt x="249" y="198"/>
                      </a:moveTo>
                      <a:lnTo>
                        <a:pt x="223" y="198"/>
                      </a:lnTo>
                      <a:lnTo>
                        <a:pt x="199" y="198"/>
                      </a:lnTo>
                      <a:lnTo>
                        <a:pt x="199" y="173"/>
                      </a:lnTo>
                      <a:lnTo>
                        <a:pt x="174" y="149"/>
                      </a:lnTo>
                      <a:lnTo>
                        <a:pt x="150" y="149"/>
                      </a:lnTo>
                      <a:lnTo>
                        <a:pt x="125" y="149"/>
                      </a:lnTo>
                      <a:lnTo>
                        <a:pt x="125" y="124"/>
                      </a:lnTo>
                      <a:lnTo>
                        <a:pt x="100" y="100"/>
                      </a:lnTo>
                      <a:lnTo>
                        <a:pt x="75" y="74"/>
                      </a:lnTo>
                      <a:lnTo>
                        <a:pt x="75" y="49"/>
                      </a:lnTo>
                      <a:lnTo>
                        <a:pt x="51" y="49"/>
                      </a:lnTo>
                      <a:lnTo>
                        <a:pt x="26" y="25"/>
                      </a:lnTo>
                      <a:lnTo>
                        <a:pt x="26" y="0"/>
                      </a:lnTo>
                      <a:lnTo>
                        <a:pt x="0" y="0"/>
                      </a:lnTo>
                    </a:path>
                  </a:pathLst>
                </a:custGeom>
                <a:noFill/>
                <a:ln w="3175">
                  <a:solidFill>
                    <a:srgbClr val="1DB2FB"/>
                  </a:solidFill>
                  <a:prstDash val="solid"/>
                  <a:round/>
                  <a:headEnd/>
                  <a:tailEnd/>
                </a:ln>
              </p:spPr>
              <p:txBody>
                <a:bodyPr/>
                <a:lstStyle/>
                <a:p>
                  <a:endParaRPr lang="en-US" dirty="0"/>
                </a:p>
              </p:txBody>
            </p:sp>
            <p:sp>
              <p:nvSpPr>
                <p:cNvPr id="647777" name="Freeform 609"/>
                <p:cNvSpPr>
                  <a:spLocks/>
                </p:cNvSpPr>
                <p:nvPr/>
              </p:nvSpPr>
              <p:spPr bwMode="auto">
                <a:xfrm>
                  <a:off x="1936" y="3057"/>
                  <a:ext cx="6" cy="55"/>
                </a:xfrm>
                <a:custGeom>
                  <a:avLst/>
                  <a:gdLst/>
                  <a:ahLst/>
                  <a:cxnLst>
                    <a:cxn ang="0">
                      <a:pos x="24" y="222"/>
                    </a:cxn>
                    <a:cxn ang="0">
                      <a:pos x="0" y="198"/>
                    </a:cxn>
                    <a:cxn ang="0">
                      <a:pos x="24" y="198"/>
                    </a:cxn>
                    <a:cxn ang="0">
                      <a:pos x="24" y="173"/>
                    </a:cxn>
                    <a:cxn ang="0">
                      <a:pos x="0" y="173"/>
                    </a:cxn>
                    <a:cxn ang="0">
                      <a:pos x="0" y="148"/>
                    </a:cxn>
                    <a:cxn ang="0">
                      <a:pos x="0" y="124"/>
                    </a:cxn>
                    <a:cxn ang="0">
                      <a:pos x="0" y="99"/>
                    </a:cxn>
                    <a:cxn ang="0">
                      <a:pos x="24" y="75"/>
                    </a:cxn>
                    <a:cxn ang="0">
                      <a:pos x="0" y="75"/>
                    </a:cxn>
                    <a:cxn ang="0">
                      <a:pos x="0" y="49"/>
                    </a:cxn>
                    <a:cxn ang="0">
                      <a:pos x="0" y="25"/>
                    </a:cxn>
                    <a:cxn ang="0">
                      <a:pos x="24" y="0"/>
                    </a:cxn>
                  </a:cxnLst>
                  <a:rect l="0" t="0" r="r" b="b"/>
                  <a:pathLst>
                    <a:path w="24" h="222">
                      <a:moveTo>
                        <a:pt x="24" y="222"/>
                      </a:moveTo>
                      <a:lnTo>
                        <a:pt x="0" y="198"/>
                      </a:lnTo>
                      <a:lnTo>
                        <a:pt x="24" y="198"/>
                      </a:lnTo>
                      <a:lnTo>
                        <a:pt x="24" y="173"/>
                      </a:lnTo>
                      <a:lnTo>
                        <a:pt x="0" y="173"/>
                      </a:lnTo>
                      <a:lnTo>
                        <a:pt x="0" y="148"/>
                      </a:lnTo>
                      <a:lnTo>
                        <a:pt x="0" y="124"/>
                      </a:lnTo>
                      <a:lnTo>
                        <a:pt x="0" y="99"/>
                      </a:lnTo>
                      <a:lnTo>
                        <a:pt x="24" y="75"/>
                      </a:lnTo>
                      <a:lnTo>
                        <a:pt x="0" y="75"/>
                      </a:lnTo>
                      <a:lnTo>
                        <a:pt x="0" y="49"/>
                      </a:lnTo>
                      <a:lnTo>
                        <a:pt x="0" y="25"/>
                      </a:lnTo>
                      <a:lnTo>
                        <a:pt x="24" y="0"/>
                      </a:lnTo>
                    </a:path>
                  </a:pathLst>
                </a:custGeom>
                <a:noFill/>
                <a:ln w="3175">
                  <a:solidFill>
                    <a:srgbClr val="1DB2FB"/>
                  </a:solidFill>
                  <a:prstDash val="solid"/>
                  <a:round/>
                  <a:headEnd/>
                  <a:tailEnd/>
                </a:ln>
              </p:spPr>
              <p:txBody>
                <a:bodyPr/>
                <a:lstStyle/>
                <a:p>
                  <a:endParaRPr lang="en-US" dirty="0"/>
                </a:p>
              </p:txBody>
            </p:sp>
            <p:sp>
              <p:nvSpPr>
                <p:cNvPr id="647778" name="Freeform 610"/>
                <p:cNvSpPr>
                  <a:spLocks/>
                </p:cNvSpPr>
                <p:nvPr/>
              </p:nvSpPr>
              <p:spPr bwMode="auto">
                <a:xfrm>
                  <a:off x="1930" y="3032"/>
                  <a:ext cx="12" cy="25"/>
                </a:xfrm>
                <a:custGeom>
                  <a:avLst/>
                  <a:gdLst/>
                  <a:ahLst/>
                  <a:cxnLst>
                    <a:cxn ang="0">
                      <a:pos x="49" y="98"/>
                    </a:cxn>
                    <a:cxn ang="0">
                      <a:pos x="25" y="73"/>
                    </a:cxn>
                    <a:cxn ang="0">
                      <a:pos x="0" y="73"/>
                    </a:cxn>
                    <a:cxn ang="0">
                      <a:pos x="0" y="49"/>
                    </a:cxn>
                    <a:cxn ang="0">
                      <a:pos x="0" y="24"/>
                    </a:cxn>
                    <a:cxn ang="0">
                      <a:pos x="0" y="0"/>
                    </a:cxn>
                  </a:cxnLst>
                  <a:rect l="0" t="0" r="r" b="b"/>
                  <a:pathLst>
                    <a:path w="49" h="98">
                      <a:moveTo>
                        <a:pt x="49" y="98"/>
                      </a:moveTo>
                      <a:lnTo>
                        <a:pt x="25" y="73"/>
                      </a:lnTo>
                      <a:lnTo>
                        <a:pt x="0" y="73"/>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779" name="Line 611"/>
                <p:cNvSpPr>
                  <a:spLocks noChangeShapeType="1"/>
                </p:cNvSpPr>
                <p:nvPr/>
              </p:nvSpPr>
              <p:spPr bwMode="auto">
                <a:xfrm flipH="1">
                  <a:off x="1924" y="3032"/>
                  <a:ext cx="6" cy="1"/>
                </a:xfrm>
                <a:prstGeom prst="line">
                  <a:avLst/>
                </a:prstGeom>
                <a:noFill/>
                <a:ln w="3175">
                  <a:solidFill>
                    <a:srgbClr val="1DB2FB"/>
                  </a:solidFill>
                  <a:round/>
                  <a:headEnd/>
                  <a:tailEnd/>
                </a:ln>
              </p:spPr>
              <p:txBody>
                <a:bodyPr/>
                <a:lstStyle/>
                <a:p>
                  <a:endParaRPr lang="en-US" dirty="0"/>
                </a:p>
              </p:txBody>
            </p:sp>
            <p:sp>
              <p:nvSpPr>
                <p:cNvPr id="647780" name="Freeform 612"/>
                <p:cNvSpPr>
                  <a:spLocks/>
                </p:cNvSpPr>
                <p:nvPr/>
              </p:nvSpPr>
              <p:spPr bwMode="auto">
                <a:xfrm>
                  <a:off x="1912" y="3032"/>
                  <a:ext cx="12" cy="1"/>
                </a:xfrm>
                <a:custGeom>
                  <a:avLst/>
                  <a:gdLst/>
                  <a:ahLst/>
                  <a:cxnLst>
                    <a:cxn ang="0">
                      <a:pos x="0" y="0"/>
                    </a:cxn>
                    <a:cxn ang="0">
                      <a:pos x="24" y="0"/>
                    </a:cxn>
                    <a:cxn ang="0">
                      <a:pos x="49" y="0"/>
                    </a:cxn>
                  </a:cxnLst>
                  <a:rect l="0" t="0" r="r" b="b"/>
                  <a:pathLst>
                    <a:path w="49">
                      <a:moveTo>
                        <a:pt x="0" y="0"/>
                      </a:move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781" name="Line 613"/>
                <p:cNvSpPr>
                  <a:spLocks noChangeShapeType="1"/>
                </p:cNvSpPr>
                <p:nvPr/>
              </p:nvSpPr>
              <p:spPr bwMode="auto">
                <a:xfrm>
                  <a:off x="1905" y="3032"/>
                  <a:ext cx="7" cy="1"/>
                </a:xfrm>
                <a:prstGeom prst="line">
                  <a:avLst/>
                </a:prstGeom>
                <a:noFill/>
                <a:ln w="3175">
                  <a:solidFill>
                    <a:srgbClr val="1DB2FB"/>
                  </a:solidFill>
                  <a:round/>
                  <a:headEnd/>
                  <a:tailEnd/>
                </a:ln>
              </p:spPr>
              <p:txBody>
                <a:bodyPr/>
                <a:lstStyle/>
                <a:p>
                  <a:endParaRPr lang="en-US" dirty="0"/>
                </a:p>
              </p:txBody>
            </p:sp>
            <p:sp>
              <p:nvSpPr>
                <p:cNvPr id="647782" name="Line 614"/>
                <p:cNvSpPr>
                  <a:spLocks noChangeShapeType="1"/>
                </p:cNvSpPr>
                <p:nvPr/>
              </p:nvSpPr>
              <p:spPr bwMode="auto">
                <a:xfrm flipV="1">
                  <a:off x="2084" y="3248"/>
                  <a:ext cx="7" cy="7"/>
                </a:xfrm>
                <a:prstGeom prst="line">
                  <a:avLst/>
                </a:prstGeom>
                <a:noFill/>
                <a:ln w="3175">
                  <a:solidFill>
                    <a:srgbClr val="1DB2FB"/>
                  </a:solidFill>
                  <a:round/>
                  <a:headEnd/>
                  <a:tailEnd/>
                </a:ln>
              </p:spPr>
              <p:txBody>
                <a:bodyPr/>
                <a:lstStyle/>
                <a:p>
                  <a:endParaRPr lang="en-US" dirty="0"/>
                </a:p>
              </p:txBody>
            </p:sp>
            <p:sp>
              <p:nvSpPr>
                <p:cNvPr id="647783" name="Freeform 615"/>
                <p:cNvSpPr>
                  <a:spLocks/>
                </p:cNvSpPr>
                <p:nvPr/>
              </p:nvSpPr>
              <p:spPr bwMode="auto">
                <a:xfrm>
                  <a:off x="2288" y="3248"/>
                  <a:ext cx="25" cy="62"/>
                </a:xfrm>
                <a:custGeom>
                  <a:avLst/>
                  <a:gdLst/>
                  <a:ahLst/>
                  <a:cxnLst>
                    <a:cxn ang="0">
                      <a:pos x="0" y="247"/>
                    </a:cxn>
                    <a:cxn ang="0">
                      <a:pos x="26" y="247"/>
                    </a:cxn>
                    <a:cxn ang="0">
                      <a:pos x="26" y="222"/>
                    </a:cxn>
                    <a:cxn ang="0">
                      <a:pos x="50" y="198"/>
                    </a:cxn>
                    <a:cxn ang="0">
                      <a:pos x="50" y="173"/>
                    </a:cxn>
                    <a:cxn ang="0">
                      <a:pos x="75" y="149"/>
                    </a:cxn>
                    <a:cxn ang="0">
                      <a:pos x="100" y="149"/>
                    </a:cxn>
                    <a:cxn ang="0">
                      <a:pos x="100" y="124"/>
                    </a:cxn>
                    <a:cxn ang="0">
                      <a:pos x="100" y="99"/>
                    </a:cxn>
                    <a:cxn ang="0">
                      <a:pos x="75" y="75"/>
                    </a:cxn>
                    <a:cxn ang="0">
                      <a:pos x="75" y="50"/>
                    </a:cxn>
                    <a:cxn ang="0">
                      <a:pos x="100" y="26"/>
                    </a:cxn>
                    <a:cxn ang="0">
                      <a:pos x="100" y="0"/>
                    </a:cxn>
                  </a:cxnLst>
                  <a:rect l="0" t="0" r="r" b="b"/>
                  <a:pathLst>
                    <a:path w="100" h="247">
                      <a:moveTo>
                        <a:pt x="0" y="247"/>
                      </a:moveTo>
                      <a:lnTo>
                        <a:pt x="26" y="247"/>
                      </a:lnTo>
                      <a:lnTo>
                        <a:pt x="26" y="222"/>
                      </a:lnTo>
                      <a:lnTo>
                        <a:pt x="50" y="198"/>
                      </a:lnTo>
                      <a:lnTo>
                        <a:pt x="50" y="173"/>
                      </a:lnTo>
                      <a:lnTo>
                        <a:pt x="75" y="149"/>
                      </a:lnTo>
                      <a:lnTo>
                        <a:pt x="100" y="149"/>
                      </a:lnTo>
                      <a:lnTo>
                        <a:pt x="100" y="124"/>
                      </a:lnTo>
                      <a:lnTo>
                        <a:pt x="100" y="99"/>
                      </a:lnTo>
                      <a:lnTo>
                        <a:pt x="75" y="75"/>
                      </a:lnTo>
                      <a:lnTo>
                        <a:pt x="75" y="50"/>
                      </a:lnTo>
                      <a:lnTo>
                        <a:pt x="100" y="26"/>
                      </a:lnTo>
                      <a:lnTo>
                        <a:pt x="100" y="0"/>
                      </a:lnTo>
                    </a:path>
                  </a:pathLst>
                </a:custGeom>
                <a:noFill/>
                <a:ln w="3175">
                  <a:solidFill>
                    <a:srgbClr val="1DB2FB"/>
                  </a:solidFill>
                  <a:prstDash val="solid"/>
                  <a:round/>
                  <a:headEnd/>
                  <a:tailEnd/>
                </a:ln>
              </p:spPr>
              <p:txBody>
                <a:bodyPr/>
                <a:lstStyle/>
                <a:p>
                  <a:endParaRPr lang="en-US" dirty="0"/>
                </a:p>
              </p:txBody>
            </p:sp>
            <p:sp>
              <p:nvSpPr>
                <p:cNvPr id="647784" name="Freeform 616"/>
                <p:cNvSpPr>
                  <a:spLocks/>
                </p:cNvSpPr>
                <p:nvPr/>
              </p:nvSpPr>
              <p:spPr bwMode="auto">
                <a:xfrm>
                  <a:off x="2189" y="3292"/>
                  <a:ext cx="50" cy="18"/>
                </a:xfrm>
                <a:custGeom>
                  <a:avLst/>
                  <a:gdLst/>
                  <a:ahLst/>
                  <a:cxnLst>
                    <a:cxn ang="0">
                      <a:pos x="198" y="74"/>
                    </a:cxn>
                    <a:cxn ang="0">
                      <a:pos x="198" y="49"/>
                    </a:cxn>
                    <a:cxn ang="0">
                      <a:pos x="172" y="49"/>
                    </a:cxn>
                    <a:cxn ang="0">
                      <a:pos x="148" y="49"/>
                    </a:cxn>
                    <a:cxn ang="0">
                      <a:pos x="123" y="49"/>
                    </a:cxn>
                    <a:cxn ang="0">
                      <a:pos x="98" y="49"/>
                    </a:cxn>
                    <a:cxn ang="0">
                      <a:pos x="74" y="49"/>
                    </a:cxn>
                    <a:cxn ang="0">
                      <a:pos x="49" y="49"/>
                    </a:cxn>
                    <a:cxn ang="0">
                      <a:pos x="25" y="25"/>
                    </a:cxn>
                    <a:cxn ang="0">
                      <a:pos x="0" y="25"/>
                    </a:cxn>
                    <a:cxn ang="0">
                      <a:pos x="0" y="0"/>
                    </a:cxn>
                  </a:cxnLst>
                  <a:rect l="0" t="0" r="r" b="b"/>
                  <a:pathLst>
                    <a:path w="198" h="74">
                      <a:moveTo>
                        <a:pt x="198" y="74"/>
                      </a:moveTo>
                      <a:lnTo>
                        <a:pt x="198" y="49"/>
                      </a:lnTo>
                      <a:lnTo>
                        <a:pt x="172" y="49"/>
                      </a:lnTo>
                      <a:lnTo>
                        <a:pt x="148" y="49"/>
                      </a:lnTo>
                      <a:lnTo>
                        <a:pt x="123" y="49"/>
                      </a:lnTo>
                      <a:lnTo>
                        <a:pt x="98" y="49"/>
                      </a:lnTo>
                      <a:lnTo>
                        <a:pt x="74" y="49"/>
                      </a:lnTo>
                      <a:lnTo>
                        <a:pt x="49" y="49"/>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785" name="Freeform 617"/>
                <p:cNvSpPr>
                  <a:spLocks/>
                </p:cNvSpPr>
                <p:nvPr/>
              </p:nvSpPr>
              <p:spPr bwMode="auto">
                <a:xfrm>
                  <a:off x="2239" y="3310"/>
                  <a:ext cx="49" cy="19"/>
                </a:xfrm>
                <a:custGeom>
                  <a:avLst/>
                  <a:gdLst/>
                  <a:ahLst/>
                  <a:cxnLst>
                    <a:cxn ang="0">
                      <a:pos x="0" y="0"/>
                    </a:cxn>
                    <a:cxn ang="0">
                      <a:pos x="25" y="0"/>
                    </a:cxn>
                    <a:cxn ang="0">
                      <a:pos x="25" y="24"/>
                    </a:cxn>
                    <a:cxn ang="0">
                      <a:pos x="50" y="24"/>
                    </a:cxn>
                    <a:cxn ang="0">
                      <a:pos x="50" y="50"/>
                    </a:cxn>
                    <a:cxn ang="0">
                      <a:pos x="74" y="50"/>
                    </a:cxn>
                    <a:cxn ang="0">
                      <a:pos x="74" y="75"/>
                    </a:cxn>
                    <a:cxn ang="0">
                      <a:pos x="99" y="75"/>
                    </a:cxn>
                    <a:cxn ang="0">
                      <a:pos x="124" y="75"/>
                    </a:cxn>
                    <a:cxn ang="0">
                      <a:pos x="148" y="75"/>
                    </a:cxn>
                    <a:cxn ang="0">
                      <a:pos x="148" y="50"/>
                    </a:cxn>
                    <a:cxn ang="0">
                      <a:pos x="173" y="50"/>
                    </a:cxn>
                    <a:cxn ang="0">
                      <a:pos x="173" y="24"/>
                    </a:cxn>
                    <a:cxn ang="0">
                      <a:pos x="197" y="24"/>
                    </a:cxn>
                    <a:cxn ang="0">
                      <a:pos x="197" y="0"/>
                    </a:cxn>
                  </a:cxnLst>
                  <a:rect l="0" t="0" r="r" b="b"/>
                  <a:pathLst>
                    <a:path w="197" h="75">
                      <a:moveTo>
                        <a:pt x="0" y="0"/>
                      </a:moveTo>
                      <a:lnTo>
                        <a:pt x="25" y="0"/>
                      </a:lnTo>
                      <a:lnTo>
                        <a:pt x="25" y="24"/>
                      </a:lnTo>
                      <a:lnTo>
                        <a:pt x="50" y="24"/>
                      </a:lnTo>
                      <a:lnTo>
                        <a:pt x="50" y="50"/>
                      </a:lnTo>
                      <a:lnTo>
                        <a:pt x="74" y="50"/>
                      </a:lnTo>
                      <a:lnTo>
                        <a:pt x="74" y="75"/>
                      </a:lnTo>
                      <a:lnTo>
                        <a:pt x="99" y="75"/>
                      </a:lnTo>
                      <a:lnTo>
                        <a:pt x="124" y="75"/>
                      </a:lnTo>
                      <a:lnTo>
                        <a:pt x="148" y="75"/>
                      </a:lnTo>
                      <a:lnTo>
                        <a:pt x="148" y="50"/>
                      </a:lnTo>
                      <a:lnTo>
                        <a:pt x="173" y="50"/>
                      </a:lnTo>
                      <a:lnTo>
                        <a:pt x="173" y="24"/>
                      </a:lnTo>
                      <a:lnTo>
                        <a:pt x="197" y="24"/>
                      </a:lnTo>
                      <a:lnTo>
                        <a:pt x="197" y="0"/>
                      </a:lnTo>
                    </a:path>
                  </a:pathLst>
                </a:custGeom>
                <a:noFill/>
                <a:ln w="3175">
                  <a:solidFill>
                    <a:srgbClr val="1DB2FB"/>
                  </a:solidFill>
                  <a:prstDash val="solid"/>
                  <a:round/>
                  <a:headEnd/>
                  <a:tailEnd/>
                </a:ln>
              </p:spPr>
              <p:txBody>
                <a:bodyPr/>
                <a:lstStyle/>
                <a:p>
                  <a:endParaRPr lang="en-US" dirty="0"/>
                </a:p>
              </p:txBody>
            </p:sp>
            <p:sp>
              <p:nvSpPr>
                <p:cNvPr id="647786" name="Freeform 618"/>
                <p:cNvSpPr>
                  <a:spLocks/>
                </p:cNvSpPr>
                <p:nvPr/>
              </p:nvSpPr>
              <p:spPr bwMode="auto">
                <a:xfrm>
                  <a:off x="2153" y="3267"/>
                  <a:ext cx="36" cy="31"/>
                </a:xfrm>
                <a:custGeom>
                  <a:avLst/>
                  <a:gdLst/>
                  <a:ahLst/>
                  <a:cxnLst>
                    <a:cxn ang="0">
                      <a:pos x="148" y="98"/>
                    </a:cxn>
                    <a:cxn ang="0">
                      <a:pos x="124" y="123"/>
                    </a:cxn>
                    <a:cxn ang="0">
                      <a:pos x="99" y="123"/>
                    </a:cxn>
                    <a:cxn ang="0">
                      <a:pos x="99" y="98"/>
                    </a:cxn>
                    <a:cxn ang="0">
                      <a:pos x="73" y="98"/>
                    </a:cxn>
                    <a:cxn ang="0">
                      <a:pos x="73" y="74"/>
                    </a:cxn>
                    <a:cxn ang="0">
                      <a:pos x="49" y="74"/>
                    </a:cxn>
                    <a:cxn ang="0">
                      <a:pos x="24" y="74"/>
                    </a:cxn>
                    <a:cxn ang="0">
                      <a:pos x="24" y="49"/>
                    </a:cxn>
                    <a:cxn ang="0">
                      <a:pos x="0" y="24"/>
                    </a:cxn>
                    <a:cxn ang="0">
                      <a:pos x="0" y="0"/>
                    </a:cxn>
                  </a:cxnLst>
                  <a:rect l="0" t="0" r="r" b="b"/>
                  <a:pathLst>
                    <a:path w="148" h="123">
                      <a:moveTo>
                        <a:pt x="148" y="98"/>
                      </a:moveTo>
                      <a:lnTo>
                        <a:pt x="124" y="123"/>
                      </a:lnTo>
                      <a:lnTo>
                        <a:pt x="99" y="123"/>
                      </a:lnTo>
                      <a:lnTo>
                        <a:pt x="99" y="98"/>
                      </a:lnTo>
                      <a:lnTo>
                        <a:pt x="73" y="98"/>
                      </a:lnTo>
                      <a:lnTo>
                        <a:pt x="73" y="74"/>
                      </a:lnTo>
                      <a:lnTo>
                        <a:pt x="49" y="74"/>
                      </a:lnTo>
                      <a:lnTo>
                        <a:pt x="24" y="74"/>
                      </a:lnTo>
                      <a:lnTo>
                        <a:pt x="24"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787" name="Freeform 619"/>
                <p:cNvSpPr>
                  <a:spLocks/>
                </p:cNvSpPr>
                <p:nvPr/>
              </p:nvSpPr>
              <p:spPr bwMode="auto">
                <a:xfrm>
                  <a:off x="2091" y="3248"/>
                  <a:ext cx="62" cy="19"/>
                </a:xfrm>
                <a:custGeom>
                  <a:avLst/>
                  <a:gdLst/>
                  <a:ahLst/>
                  <a:cxnLst>
                    <a:cxn ang="0">
                      <a:pos x="247" y="75"/>
                    </a:cxn>
                    <a:cxn ang="0">
                      <a:pos x="222" y="75"/>
                    </a:cxn>
                    <a:cxn ang="0">
                      <a:pos x="198" y="50"/>
                    </a:cxn>
                    <a:cxn ang="0">
                      <a:pos x="173" y="50"/>
                    </a:cxn>
                    <a:cxn ang="0">
                      <a:pos x="148" y="26"/>
                    </a:cxn>
                    <a:cxn ang="0">
                      <a:pos x="148" y="0"/>
                    </a:cxn>
                    <a:cxn ang="0">
                      <a:pos x="148" y="26"/>
                    </a:cxn>
                    <a:cxn ang="0">
                      <a:pos x="124" y="26"/>
                    </a:cxn>
                    <a:cxn ang="0">
                      <a:pos x="124" y="0"/>
                    </a:cxn>
                    <a:cxn ang="0">
                      <a:pos x="124" y="26"/>
                    </a:cxn>
                    <a:cxn ang="0">
                      <a:pos x="98" y="0"/>
                    </a:cxn>
                    <a:cxn ang="0">
                      <a:pos x="74" y="0"/>
                    </a:cxn>
                    <a:cxn ang="0">
                      <a:pos x="49" y="0"/>
                    </a:cxn>
                    <a:cxn ang="0">
                      <a:pos x="25" y="0"/>
                    </a:cxn>
                    <a:cxn ang="0">
                      <a:pos x="0" y="0"/>
                    </a:cxn>
                  </a:cxnLst>
                  <a:rect l="0" t="0" r="r" b="b"/>
                  <a:pathLst>
                    <a:path w="247" h="75">
                      <a:moveTo>
                        <a:pt x="247" y="75"/>
                      </a:moveTo>
                      <a:lnTo>
                        <a:pt x="222" y="75"/>
                      </a:lnTo>
                      <a:lnTo>
                        <a:pt x="198" y="50"/>
                      </a:lnTo>
                      <a:lnTo>
                        <a:pt x="173" y="50"/>
                      </a:lnTo>
                      <a:lnTo>
                        <a:pt x="148" y="26"/>
                      </a:lnTo>
                      <a:lnTo>
                        <a:pt x="148" y="0"/>
                      </a:lnTo>
                      <a:lnTo>
                        <a:pt x="148" y="26"/>
                      </a:lnTo>
                      <a:lnTo>
                        <a:pt x="124" y="26"/>
                      </a:lnTo>
                      <a:lnTo>
                        <a:pt x="124" y="0"/>
                      </a:lnTo>
                      <a:lnTo>
                        <a:pt x="124" y="26"/>
                      </a:lnTo>
                      <a:lnTo>
                        <a:pt x="98" y="0"/>
                      </a:lnTo>
                      <a:lnTo>
                        <a:pt x="74" y="0"/>
                      </a:ln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788" name="Freeform 620"/>
                <p:cNvSpPr>
                  <a:spLocks/>
                </p:cNvSpPr>
                <p:nvPr/>
              </p:nvSpPr>
              <p:spPr bwMode="auto">
                <a:xfrm>
                  <a:off x="2060" y="3255"/>
                  <a:ext cx="24" cy="1"/>
                </a:xfrm>
                <a:custGeom>
                  <a:avLst/>
                  <a:gdLst/>
                  <a:ahLst/>
                  <a:cxnLst>
                    <a:cxn ang="0">
                      <a:pos x="98" y="0"/>
                    </a:cxn>
                    <a:cxn ang="0">
                      <a:pos x="74" y="0"/>
                    </a:cxn>
                    <a:cxn ang="0">
                      <a:pos x="49" y="0"/>
                    </a:cxn>
                    <a:cxn ang="0">
                      <a:pos x="25" y="0"/>
                    </a:cxn>
                    <a:cxn ang="0">
                      <a:pos x="0" y="0"/>
                    </a:cxn>
                  </a:cxnLst>
                  <a:rect l="0" t="0" r="r" b="b"/>
                  <a:pathLst>
                    <a:path w="98">
                      <a:moveTo>
                        <a:pt x="98" y="0"/>
                      </a:moveTo>
                      <a:lnTo>
                        <a:pt x="74" y="0"/>
                      </a:ln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789" name="Freeform 621"/>
                <p:cNvSpPr>
                  <a:spLocks/>
                </p:cNvSpPr>
                <p:nvPr/>
              </p:nvSpPr>
              <p:spPr bwMode="auto">
                <a:xfrm>
                  <a:off x="2041" y="3242"/>
                  <a:ext cx="19" cy="13"/>
                </a:xfrm>
                <a:custGeom>
                  <a:avLst/>
                  <a:gdLst/>
                  <a:ahLst/>
                  <a:cxnLst>
                    <a:cxn ang="0">
                      <a:pos x="75" y="51"/>
                    </a:cxn>
                    <a:cxn ang="0">
                      <a:pos x="50" y="25"/>
                    </a:cxn>
                    <a:cxn ang="0">
                      <a:pos x="25" y="25"/>
                    </a:cxn>
                    <a:cxn ang="0">
                      <a:pos x="0" y="0"/>
                    </a:cxn>
                  </a:cxnLst>
                  <a:rect l="0" t="0" r="r" b="b"/>
                  <a:pathLst>
                    <a:path w="75" h="51">
                      <a:moveTo>
                        <a:pt x="75" y="51"/>
                      </a:moveTo>
                      <a:lnTo>
                        <a:pt x="50" y="25"/>
                      </a:ln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790" name="Freeform 622"/>
                <p:cNvSpPr>
                  <a:spLocks/>
                </p:cNvSpPr>
                <p:nvPr/>
              </p:nvSpPr>
              <p:spPr bwMode="auto">
                <a:xfrm>
                  <a:off x="2017" y="3186"/>
                  <a:ext cx="24" cy="56"/>
                </a:xfrm>
                <a:custGeom>
                  <a:avLst/>
                  <a:gdLst/>
                  <a:ahLst/>
                  <a:cxnLst>
                    <a:cxn ang="0">
                      <a:pos x="98" y="223"/>
                    </a:cxn>
                    <a:cxn ang="0">
                      <a:pos x="98" y="199"/>
                    </a:cxn>
                    <a:cxn ang="0">
                      <a:pos x="74" y="199"/>
                    </a:cxn>
                    <a:cxn ang="0">
                      <a:pos x="74" y="174"/>
                    </a:cxn>
                    <a:cxn ang="0">
                      <a:pos x="49" y="174"/>
                    </a:cxn>
                    <a:cxn ang="0">
                      <a:pos x="49" y="150"/>
                    </a:cxn>
                    <a:cxn ang="0">
                      <a:pos x="49" y="125"/>
                    </a:cxn>
                    <a:cxn ang="0">
                      <a:pos x="49" y="99"/>
                    </a:cxn>
                    <a:cxn ang="0">
                      <a:pos x="25" y="99"/>
                    </a:cxn>
                    <a:cxn ang="0">
                      <a:pos x="25" y="75"/>
                    </a:cxn>
                    <a:cxn ang="0">
                      <a:pos x="25" y="50"/>
                    </a:cxn>
                    <a:cxn ang="0">
                      <a:pos x="25" y="25"/>
                    </a:cxn>
                    <a:cxn ang="0">
                      <a:pos x="0" y="25"/>
                    </a:cxn>
                    <a:cxn ang="0">
                      <a:pos x="0" y="0"/>
                    </a:cxn>
                  </a:cxnLst>
                  <a:rect l="0" t="0" r="r" b="b"/>
                  <a:pathLst>
                    <a:path w="98" h="223">
                      <a:moveTo>
                        <a:pt x="98" y="223"/>
                      </a:moveTo>
                      <a:lnTo>
                        <a:pt x="98" y="199"/>
                      </a:lnTo>
                      <a:lnTo>
                        <a:pt x="74" y="199"/>
                      </a:lnTo>
                      <a:lnTo>
                        <a:pt x="74" y="174"/>
                      </a:lnTo>
                      <a:lnTo>
                        <a:pt x="49" y="174"/>
                      </a:lnTo>
                      <a:lnTo>
                        <a:pt x="49" y="150"/>
                      </a:lnTo>
                      <a:lnTo>
                        <a:pt x="49" y="125"/>
                      </a:lnTo>
                      <a:lnTo>
                        <a:pt x="49" y="99"/>
                      </a:lnTo>
                      <a:lnTo>
                        <a:pt x="25" y="99"/>
                      </a:lnTo>
                      <a:lnTo>
                        <a:pt x="25" y="75"/>
                      </a:lnTo>
                      <a:lnTo>
                        <a:pt x="25" y="50"/>
                      </a:lnTo>
                      <a:lnTo>
                        <a:pt x="25"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791" name="Freeform 623"/>
                <p:cNvSpPr>
                  <a:spLocks/>
                </p:cNvSpPr>
                <p:nvPr/>
              </p:nvSpPr>
              <p:spPr bwMode="auto">
                <a:xfrm>
                  <a:off x="2017" y="3174"/>
                  <a:ext cx="1" cy="12"/>
                </a:xfrm>
                <a:custGeom>
                  <a:avLst/>
                  <a:gdLst/>
                  <a:ahLst/>
                  <a:cxnLst>
                    <a:cxn ang="0">
                      <a:pos x="0" y="49"/>
                    </a:cxn>
                    <a:cxn ang="0">
                      <a:pos x="0" y="25"/>
                    </a:cxn>
                    <a:cxn ang="0">
                      <a:pos x="0" y="0"/>
                    </a:cxn>
                  </a:cxnLst>
                  <a:rect l="0" t="0" r="r" b="b"/>
                  <a:pathLst>
                    <a:path h="49">
                      <a:moveTo>
                        <a:pt x="0" y="49"/>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792" name="Line 624"/>
                <p:cNvSpPr>
                  <a:spLocks noChangeShapeType="1"/>
                </p:cNvSpPr>
                <p:nvPr/>
              </p:nvSpPr>
              <p:spPr bwMode="auto">
                <a:xfrm flipH="1" flipV="1">
                  <a:off x="2011" y="3168"/>
                  <a:ext cx="6" cy="6"/>
                </a:xfrm>
                <a:prstGeom prst="line">
                  <a:avLst/>
                </a:prstGeom>
                <a:noFill/>
                <a:ln w="3175">
                  <a:solidFill>
                    <a:srgbClr val="1DB2FB"/>
                  </a:solidFill>
                  <a:round/>
                  <a:headEnd/>
                  <a:tailEnd/>
                </a:ln>
              </p:spPr>
              <p:txBody>
                <a:bodyPr/>
                <a:lstStyle/>
                <a:p>
                  <a:endParaRPr lang="en-US" dirty="0"/>
                </a:p>
              </p:txBody>
            </p:sp>
            <p:sp>
              <p:nvSpPr>
                <p:cNvPr id="647793" name="Freeform 625"/>
                <p:cNvSpPr>
                  <a:spLocks/>
                </p:cNvSpPr>
                <p:nvPr/>
              </p:nvSpPr>
              <p:spPr bwMode="auto">
                <a:xfrm>
                  <a:off x="2004" y="3162"/>
                  <a:ext cx="7" cy="6"/>
                </a:xfrm>
                <a:custGeom>
                  <a:avLst/>
                  <a:gdLst/>
                  <a:ahLst/>
                  <a:cxnLst>
                    <a:cxn ang="0">
                      <a:pos x="25" y="24"/>
                    </a:cxn>
                    <a:cxn ang="0">
                      <a:pos x="25" y="0"/>
                    </a:cxn>
                    <a:cxn ang="0">
                      <a:pos x="0" y="0"/>
                    </a:cxn>
                  </a:cxnLst>
                  <a:rect l="0" t="0" r="r" b="b"/>
                  <a:pathLst>
                    <a:path w="25" h="24">
                      <a:moveTo>
                        <a:pt x="25" y="24"/>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794" name="Freeform 626"/>
                <p:cNvSpPr>
                  <a:spLocks/>
                </p:cNvSpPr>
                <p:nvPr/>
              </p:nvSpPr>
              <p:spPr bwMode="auto">
                <a:xfrm>
                  <a:off x="1850" y="2346"/>
                  <a:ext cx="6" cy="6"/>
                </a:xfrm>
                <a:custGeom>
                  <a:avLst/>
                  <a:gdLst/>
                  <a:ahLst/>
                  <a:cxnLst>
                    <a:cxn ang="0">
                      <a:pos x="0" y="24"/>
                    </a:cxn>
                    <a:cxn ang="0">
                      <a:pos x="0" y="0"/>
                    </a:cxn>
                    <a:cxn ang="0">
                      <a:pos x="0" y="24"/>
                    </a:cxn>
                    <a:cxn ang="0">
                      <a:pos x="24" y="24"/>
                    </a:cxn>
                    <a:cxn ang="0">
                      <a:pos x="0" y="24"/>
                    </a:cxn>
                  </a:cxnLst>
                  <a:rect l="0" t="0" r="r" b="b"/>
                  <a:pathLst>
                    <a:path w="24" h="24">
                      <a:moveTo>
                        <a:pt x="0" y="24"/>
                      </a:moveTo>
                      <a:lnTo>
                        <a:pt x="0" y="0"/>
                      </a:lnTo>
                      <a:lnTo>
                        <a:pt x="0" y="24"/>
                      </a:lnTo>
                      <a:lnTo>
                        <a:pt x="24" y="24"/>
                      </a:lnTo>
                      <a:lnTo>
                        <a:pt x="0" y="24"/>
                      </a:lnTo>
                      <a:close/>
                    </a:path>
                  </a:pathLst>
                </a:custGeom>
                <a:noFill/>
                <a:ln w="3175">
                  <a:solidFill>
                    <a:srgbClr val="1DB2FB"/>
                  </a:solidFill>
                  <a:prstDash val="solid"/>
                  <a:round/>
                  <a:headEnd/>
                  <a:tailEnd/>
                </a:ln>
              </p:spPr>
              <p:txBody>
                <a:bodyPr/>
                <a:lstStyle/>
                <a:p>
                  <a:endParaRPr lang="en-US" dirty="0"/>
                </a:p>
              </p:txBody>
            </p:sp>
            <p:sp>
              <p:nvSpPr>
                <p:cNvPr id="647795" name="Freeform 627"/>
                <p:cNvSpPr>
                  <a:spLocks/>
                </p:cNvSpPr>
                <p:nvPr/>
              </p:nvSpPr>
              <p:spPr bwMode="auto">
                <a:xfrm>
                  <a:off x="2066" y="2507"/>
                  <a:ext cx="31" cy="37"/>
                </a:xfrm>
                <a:custGeom>
                  <a:avLst/>
                  <a:gdLst/>
                  <a:ahLst/>
                  <a:cxnLst>
                    <a:cxn ang="0">
                      <a:pos x="123" y="25"/>
                    </a:cxn>
                    <a:cxn ang="0">
                      <a:pos x="98" y="25"/>
                    </a:cxn>
                    <a:cxn ang="0">
                      <a:pos x="98" y="49"/>
                    </a:cxn>
                    <a:cxn ang="0">
                      <a:pos x="98" y="75"/>
                    </a:cxn>
                    <a:cxn ang="0">
                      <a:pos x="73" y="75"/>
                    </a:cxn>
                    <a:cxn ang="0">
                      <a:pos x="73" y="99"/>
                    </a:cxn>
                    <a:cxn ang="0">
                      <a:pos x="98" y="99"/>
                    </a:cxn>
                    <a:cxn ang="0">
                      <a:pos x="73" y="99"/>
                    </a:cxn>
                    <a:cxn ang="0">
                      <a:pos x="98" y="99"/>
                    </a:cxn>
                    <a:cxn ang="0">
                      <a:pos x="98" y="124"/>
                    </a:cxn>
                    <a:cxn ang="0">
                      <a:pos x="73" y="124"/>
                    </a:cxn>
                    <a:cxn ang="0">
                      <a:pos x="49" y="124"/>
                    </a:cxn>
                    <a:cxn ang="0">
                      <a:pos x="24" y="124"/>
                    </a:cxn>
                    <a:cxn ang="0">
                      <a:pos x="24" y="148"/>
                    </a:cxn>
                    <a:cxn ang="0">
                      <a:pos x="24" y="124"/>
                    </a:cxn>
                    <a:cxn ang="0">
                      <a:pos x="49" y="99"/>
                    </a:cxn>
                    <a:cxn ang="0">
                      <a:pos x="24" y="99"/>
                    </a:cxn>
                    <a:cxn ang="0">
                      <a:pos x="49" y="99"/>
                    </a:cxn>
                    <a:cxn ang="0">
                      <a:pos x="49" y="75"/>
                    </a:cxn>
                    <a:cxn ang="0">
                      <a:pos x="49" y="49"/>
                    </a:cxn>
                    <a:cxn ang="0">
                      <a:pos x="73" y="49"/>
                    </a:cxn>
                    <a:cxn ang="0">
                      <a:pos x="49" y="49"/>
                    </a:cxn>
                    <a:cxn ang="0">
                      <a:pos x="24" y="49"/>
                    </a:cxn>
                    <a:cxn ang="0">
                      <a:pos x="24" y="75"/>
                    </a:cxn>
                    <a:cxn ang="0">
                      <a:pos x="0" y="75"/>
                    </a:cxn>
                    <a:cxn ang="0">
                      <a:pos x="0" y="99"/>
                    </a:cxn>
                    <a:cxn ang="0">
                      <a:pos x="0" y="75"/>
                    </a:cxn>
                    <a:cxn ang="0">
                      <a:pos x="0" y="49"/>
                    </a:cxn>
                    <a:cxn ang="0">
                      <a:pos x="24" y="25"/>
                    </a:cxn>
                    <a:cxn ang="0">
                      <a:pos x="49" y="0"/>
                    </a:cxn>
                  </a:cxnLst>
                  <a:rect l="0" t="0" r="r" b="b"/>
                  <a:pathLst>
                    <a:path w="123" h="148">
                      <a:moveTo>
                        <a:pt x="123" y="25"/>
                      </a:moveTo>
                      <a:lnTo>
                        <a:pt x="98" y="25"/>
                      </a:lnTo>
                      <a:lnTo>
                        <a:pt x="98" y="49"/>
                      </a:lnTo>
                      <a:lnTo>
                        <a:pt x="98" y="75"/>
                      </a:lnTo>
                      <a:lnTo>
                        <a:pt x="73" y="75"/>
                      </a:lnTo>
                      <a:lnTo>
                        <a:pt x="73" y="99"/>
                      </a:lnTo>
                      <a:lnTo>
                        <a:pt x="98" y="99"/>
                      </a:lnTo>
                      <a:lnTo>
                        <a:pt x="73" y="99"/>
                      </a:lnTo>
                      <a:lnTo>
                        <a:pt x="98" y="99"/>
                      </a:lnTo>
                      <a:lnTo>
                        <a:pt x="98" y="124"/>
                      </a:lnTo>
                      <a:lnTo>
                        <a:pt x="73" y="124"/>
                      </a:lnTo>
                      <a:lnTo>
                        <a:pt x="49" y="124"/>
                      </a:lnTo>
                      <a:lnTo>
                        <a:pt x="24" y="124"/>
                      </a:lnTo>
                      <a:lnTo>
                        <a:pt x="24" y="148"/>
                      </a:lnTo>
                      <a:lnTo>
                        <a:pt x="24" y="124"/>
                      </a:lnTo>
                      <a:lnTo>
                        <a:pt x="49" y="99"/>
                      </a:lnTo>
                      <a:lnTo>
                        <a:pt x="24" y="99"/>
                      </a:lnTo>
                      <a:lnTo>
                        <a:pt x="49" y="99"/>
                      </a:lnTo>
                      <a:lnTo>
                        <a:pt x="49" y="75"/>
                      </a:lnTo>
                      <a:lnTo>
                        <a:pt x="49" y="49"/>
                      </a:lnTo>
                      <a:lnTo>
                        <a:pt x="73" y="49"/>
                      </a:lnTo>
                      <a:lnTo>
                        <a:pt x="49" y="49"/>
                      </a:lnTo>
                      <a:lnTo>
                        <a:pt x="24" y="49"/>
                      </a:lnTo>
                      <a:lnTo>
                        <a:pt x="24" y="75"/>
                      </a:lnTo>
                      <a:lnTo>
                        <a:pt x="0" y="75"/>
                      </a:lnTo>
                      <a:lnTo>
                        <a:pt x="0" y="99"/>
                      </a:lnTo>
                      <a:lnTo>
                        <a:pt x="0" y="75"/>
                      </a:lnTo>
                      <a:lnTo>
                        <a:pt x="0" y="49"/>
                      </a:lnTo>
                      <a:lnTo>
                        <a:pt x="24" y="25"/>
                      </a:lnTo>
                      <a:lnTo>
                        <a:pt x="49" y="0"/>
                      </a:lnTo>
                    </a:path>
                  </a:pathLst>
                </a:custGeom>
                <a:noFill/>
                <a:ln w="3175">
                  <a:solidFill>
                    <a:srgbClr val="1DB2FB"/>
                  </a:solidFill>
                  <a:prstDash val="solid"/>
                  <a:round/>
                  <a:headEnd/>
                  <a:tailEnd/>
                </a:ln>
              </p:spPr>
              <p:txBody>
                <a:bodyPr/>
                <a:lstStyle/>
                <a:p>
                  <a:endParaRPr lang="en-US" dirty="0"/>
                </a:p>
              </p:txBody>
            </p:sp>
            <p:sp>
              <p:nvSpPr>
                <p:cNvPr id="647796" name="Freeform 628"/>
                <p:cNvSpPr>
                  <a:spLocks/>
                </p:cNvSpPr>
                <p:nvPr/>
              </p:nvSpPr>
              <p:spPr bwMode="auto">
                <a:xfrm>
                  <a:off x="2041" y="2470"/>
                  <a:ext cx="37" cy="37"/>
                </a:xfrm>
                <a:custGeom>
                  <a:avLst/>
                  <a:gdLst/>
                  <a:ahLst/>
                  <a:cxnLst>
                    <a:cxn ang="0">
                      <a:pos x="149" y="148"/>
                    </a:cxn>
                    <a:cxn ang="0">
                      <a:pos x="149" y="123"/>
                    </a:cxn>
                    <a:cxn ang="0">
                      <a:pos x="149" y="99"/>
                    </a:cxn>
                    <a:cxn ang="0">
                      <a:pos x="149" y="74"/>
                    </a:cxn>
                    <a:cxn ang="0">
                      <a:pos x="149" y="99"/>
                    </a:cxn>
                    <a:cxn ang="0">
                      <a:pos x="124" y="99"/>
                    </a:cxn>
                    <a:cxn ang="0">
                      <a:pos x="124" y="123"/>
                    </a:cxn>
                    <a:cxn ang="0">
                      <a:pos x="124" y="148"/>
                    </a:cxn>
                    <a:cxn ang="0">
                      <a:pos x="100" y="148"/>
                    </a:cxn>
                    <a:cxn ang="0">
                      <a:pos x="75" y="148"/>
                    </a:cxn>
                    <a:cxn ang="0">
                      <a:pos x="75" y="123"/>
                    </a:cxn>
                    <a:cxn ang="0">
                      <a:pos x="100" y="99"/>
                    </a:cxn>
                    <a:cxn ang="0">
                      <a:pos x="100" y="74"/>
                    </a:cxn>
                    <a:cxn ang="0">
                      <a:pos x="100" y="99"/>
                    </a:cxn>
                    <a:cxn ang="0">
                      <a:pos x="75" y="99"/>
                    </a:cxn>
                    <a:cxn ang="0">
                      <a:pos x="75" y="74"/>
                    </a:cxn>
                    <a:cxn ang="0">
                      <a:pos x="75" y="50"/>
                    </a:cxn>
                    <a:cxn ang="0">
                      <a:pos x="100" y="50"/>
                    </a:cxn>
                    <a:cxn ang="0">
                      <a:pos x="124" y="50"/>
                    </a:cxn>
                    <a:cxn ang="0">
                      <a:pos x="124" y="25"/>
                    </a:cxn>
                    <a:cxn ang="0">
                      <a:pos x="100" y="25"/>
                    </a:cxn>
                    <a:cxn ang="0">
                      <a:pos x="75" y="25"/>
                    </a:cxn>
                    <a:cxn ang="0">
                      <a:pos x="50" y="25"/>
                    </a:cxn>
                    <a:cxn ang="0">
                      <a:pos x="25" y="25"/>
                    </a:cxn>
                    <a:cxn ang="0">
                      <a:pos x="25" y="50"/>
                    </a:cxn>
                    <a:cxn ang="0">
                      <a:pos x="25" y="25"/>
                    </a:cxn>
                    <a:cxn ang="0">
                      <a:pos x="0" y="25"/>
                    </a:cxn>
                    <a:cxn ang="0">
                      <a:pos x="25" y="0"/>
                    </a:cxn>
                  </a:cxnLst>
                  <a:rect l="0" t="0" r="r" b="b"/>
                  <a:pathLst>
                    <a:path w="149" h="148">
                      <a:moveTo>
                        <a:pt x="149" y="148"/>
                      </a:moveTo>
                      <a:lnTo>
                        <a:pt x="149" y="123"/>
                      </a:lnTo>
                      <a:lnTo>
                        <a:pt x="149" y="99"/>
                      </a:lnTo>
                      <a:lnTo>
                        <a:pt x="149" y="74"/>
                      </a:lnTo>
                      <a:lnTo>
                        <a:pt x="149" y="99"/>
                      </a:lnTo>
                      <a:lnTo>
                        <a:pt x="124" y="99"/>
                      </a:lnTo>
                      <a:lnTo>
                        <a:pt x="124" y="123"/>
                      </a:lnTo>
                      <a:lnTo>
                        <a:pt x="124" y="148"/>
                      </a:lnTo>
                      <a:lnTo>
                        <a:pt x="100" y="148"/>
                      </a:lnTo>
                      <a:lnTo>
                        <a:pt x="75" y="148"/>
                      </a:lnTo>
                      <a:lnTo>
                        <a:pt x="75" y="123"/>
                      </a:lnTo>
                      <a:lnTo>
                        <a:pt x="100" y="99"/>
                      </a:lnTo>
                      <a:lnTo>
                        <a:pt x="100" y="74"/>
                      </a:lnTo>
                      <a:lnTo>
                        <a:pt x="100" y="99"/>
                      </a:lnTo>
                      <a:lnTo>
                        <a:pt x="75" y="99"/>
                      </a:lnTo>
                      <a:lnTo>
                        <a:pt x="75" y="74"/>
                      </a:lnTo>
                      <a:lnTo>
                        <a:pt x="75" y="50"/>
                      </a:lnTo>
                      <a:lnTo>
                        <a:pt x="100" y="50"/>
                      </a:lnTo>
                      <a:lnTo>
                        <a:pt x="124" y="50"/>
                      </a:lnTo>
                      <a:lnTo>
                        <a:pt x="124" y="25"/>
                      </a:lnTo>
                      <a:lnTo>
                        <a:pt x="100" y="25"/>
                      </a:lnTo>
                      <a:lnTo>
                        <a:pt x="75" y="25"/>
                      </a:lnTo>
                      <a:lnTo>
                        <a:pt x="50" y="25"/>
                      </a:lnTo>
                      <a:lnTo>
                        <a:pt x="25" y="25"/>
                      </a:lnTo>
                      <a:lnTo>
                        <a:pt x="25" y="50"/>
                      </a:lnTo>
                      <a:lnTo>
                        <a:pt x="25" y="25"/>
                      </a:lnTo>
                      <a:lnTo>
                        <a:pt x="0" y="25"/>
                      </a:lnTo>
                      <a:lnTo>
                        <a:pt x="25" y="0"/>
                      </a:lnTo>
                    </a:path>
                  </a:pathLst>
                </a:custGeom>
                <a:noFill/>
                <a:ln w="3175">
                  <a:solidFill>
                    <a:srgbClr val="1DB2FB"/>
                  </a:solidFill>
                  <a:prstDash val="solid"/>
                  <a:round/>
                  <a:headEnd/>
                  <a:tailEnd/>
                </a:ln>
              </p:spPr>
              <p:txBody>
                <a:bodyPr/>
                <a:lstStyle/>
                <a:p>
                  <a:endParaRPr lang="en-US" dirty="0"/>
                </a:p>
              </p:txBody>
            </p:sp>
            <p:sp>
              <p:nvSpPr>
                <p:cNvPr id="647797" name="Freeform 629"/>
                <p:cNvSpPr>
                  <a:spLocks/>
                </p:cNvSpPr>
                <p:nvPr/>
              </p:nvSpPr>
              <p:spPr bwMode="auto">
                <a:xfrm>
                  <a:off x="2072" y="2470"/>
                  <a:ext cx="1" cy="6"/>
                </a:xfrm>
                <a:custGeom>
                  <a:avLst/>
                  <a:gdLst/>
                  <a:ahLst/>
                  <a:cxnLst>
                    <a:cxn ang="0">
                      <a:pos x="0" y="25"/>
                    </a:cxn>
                    <a:cxn ang="0">
                      <a:pos x="0" y="0"/>
                    </a:cxn>
                    <a:cxn ang="0">
                      <a:pos x="0" y="25"/>
                    </a:cxn>
                  </a:cxnLst>
                  <a:rect l="0" t="0" r="r" b="b"/>
                  <a:pathLst>
                    <a:path h="25">
                      <a:moveTo>
                        <a:pt x="0" y="25"/>
                      </a:moveTo>
                      <a:lnTo>
                        <a:pt x="0" y="0"/>
                      </a:lnTo>
                      <a:lnTo>
                        <a:pt x="0" y="25"/>
                      </a:lnTo>
                    </a:path>
                  </a:pathLst>
                </a:custGeom>
                <a:noFill/>
                <a:ln w="3175">
                  <a:solidFill>
                    <a:srgbClr val="1DB2FB"/>
                  </a:solidFill>
                  <a:prstDash val="solid"/>
                  <a:round/>
                  <a:headEnd/>
                  <a:tailEnd/>
                </a:ln>
              </p:spPr>
              <p:txBody>
                <a:bodyPr/>
                <a:lstStyle/>
                <a:p>
                  <a:endParaRPr lang="en-US" dirty="0"/>
                </a:p>
              </p:txBody>
            </p:sp>
            <p:sp>
              <p:nvSpPr>
                <p:cNvPr id="647798" name="Freeform 630"/>
                <p:cNvSpPr>
                  <a:spLocks/>
                </p:cNvSpPr>
                <p:nvPr/>
              </p:nvSpPr>
              <p:spPr bwMode="auto">
                <a:xfrm>
                  <a:off x="2029" y="2427"/>
                  <a:ext cx="25" cy="43"/>
                </a:xfrm>
                <a:custGeom>
                  <a:avLst/>
                  <a:gdLst/>
                  <a:ahLst/>
                  <a:cxnLst>
                    <a:cxn ang="0">
                      <a:pos x="74" y="173"/>
                    </a:cxn>
                    <a:cxn ang="0">
                      <a:pos x="74" y="149"/>
                    </a:cxn>
                    <a:cxn ang="0">
                      <a:pos x="99" y="149"/>
                    </a:cxn>
                    <a:cxn ang="0">
                      <a:pos x="99" y="123"/>
                    </a:cxn>
                    <a:cxn ang="0">
                      <a:pos x="74" y="149"/>
                    </a:cxn>
                    <a:cxn ang="0">
                      <a:pos x="74" y="123"/>
                    </a:cxn>
                    <a:cxn ang="0">
                      <a:pos x="74" y="99"/>
                    </a:cxn>
                    <a:cxn ang="0">
                      <a:pos x="99" y="74"/>
                    </a:cxn>
                    <a:cxn ang="0">
                      <a:pos x="99" y="50"/>
                    </a:cxn>
                    <a:cxn ang="0">
                      <a:pos x="74" y="50"/>
                    </a:cxn>
                    <a:cxn ang="0">
                      <a:pos x="74" y="74"/>
                    </a:cxn>
                    <a:cxn ang="0">
                      <a:pos x="49" y="74"/>
                    </a:cxn>
                    <a:cxn ang="0">
                      <a:pos x="49" y="99"/>
                    </a:cxn>
                    <a:cxn ang="0">
                      <a:pos x="25" y="99"/>
                    </a:cxn>
                    <a:cxn ang="0">
                      <a:pos x="25" y="74"/>
                    </a:cxn>
                    <a:cxn ang="0">
                      <a:pos x="25" y="50"/>
                    </a:cxn>
                    <a:cxn ang="0">
                      <a:pos x="25" y="25"/>
                    </a:cxn>
                    <a:cxn ang="0">
                      <a:pos x="0" y="25"/>
                    </a:cxn>
                    <a:cxn ang="0">
                      <a:pos x="0" y="0"/>
                    </a:cxn>
                    <a:cxn ang="0">
                      <a:pos x="0" y="25"/>
                    </a:cxn>
                    <a:cxn ang="0">
                      <a:pos x="0" y="50"/>
                    </a:cxn>
                  </a:cxnLst>
                  <a:rect l="0" t="0" r="r" b="b"/>
                  <a:pathLst>
                    <a:path w="99" h="173">
                      <a:moveTo>
                        <a:pt x="74" y="173"/>
                      </a:moveTo>
                      <a:lnTo>
                        <a:pt x="74" y="149"/>
                      </a:lnTo>
                      <a:lnTo>
                        <a:pt x="99" y="149"/>
                      </a:lnTo>
                      <a:lnTo>
                        <a:pt x="99" y="123"/>
                      </a:lnTo>
                      <a:lnTo>
                        <a:pt x="74" y="149"/>
                      </a:lnTo>
                      <a:lnTo>
                        <a:pt x="74" y="123"/>
                      </a:lnTo>
                      <a:lnTo>
                        <a:pt x="74" y="99"/>
                      </a:lnTo>
                      <a:lnTo>
                        <a:pt x="99" y="74"/>
                      </a:lnTo>
                      <a:lnTo>
                        <a:pt x="99" y="50"/>
                      </a:lnTo>
                      <a:lnTo>
                        <a:pt x="74" y="50"/>
                      </a:lnTo>
                      <a:lnTo>
                        <a:pt x="74" y="74"/>
                      </a:lnTo>
                      <a:lnTo>
                        <a:pt x="49" y="74"/>
                      </a:lnTo>
                      <a:lnTo>
                        <a:pt x="49" y="99"/>
                      </a:lnTo>
                      <a:lnTo>
                        <a:pt x="25" y="99"/>
                      </a:lnTo>
                      <a:lnTo>
                        <a:pt x="25" y="74"/>
                      </a:lnTo>
                      <a:lnTo>
                        <a:pt x="25" y="50"/>
                      </a:lnTo>
                      <a:lnTo>
                        <a:pt x="25" y="25"/>
                      </a:lnTo>
                      <a:lnTo>
                        <a:pt x="0" y="25"/>
                      </a:lnTo>
                      <a:lnTo>
                        <a:pt x="0" y="0"/>
                      </a:lnTo>
                      <a:lnTo>
                        <a:pt x="0" y="25"/>
                      </a:lnTo>
                      <a:lnTo>
                        <a:pt x="0" y="50"/>
                      </a:lnTo>
                    </a:path>
                  </a:pathLst>
                </a:custGeom>
                <a:noFill/>
                <a:ln w="3175">
                  <a:solidFill>
                    <a:srgbClr val="1DB2FB"/>
                  </a:solidFill>
                  <a:prstDash val="solid"/>
                  <a:round/>
                  <a:headEnd/>
                  <a:tailEnd/>
                </a:ln>
              </p:spPr>
              <p:txBody>
                <a:bodyPr/>
                <a:lstStyle/>
                <a:p>
                  <a:endParaRPr lang="en-US" dirty="0"/>
                </a:p>
              </p:txBody>
            </p:sp>
            <p:sp>
              <p:nvSpPr>
                <p:cNvPr id="647799" name="Freeform 631"/>
                <p:cNvSpPr>
                  <a:spLocks/>
                </p:cNvSpPr>
                <p:nvPr/>
              </p:nvSpPr>
              <p:spPr bwMode="auto">
                <a:xfrm>
                  <a:off x="1992" y="2421"/>
                  <a:ext cx="12" cy="31"/>
                </a:xfrm>
                <a:custGeom>
                  <a:avLst/>
                  <a:gdLst/>
                  <a:ahLst/>
                  <a:cxnLst>
                    <a:cxn ang="0">
                      <a:pos x="50" y="0"/>
                    </a:cxn>
                    <a:cxn ang="0">
                      <a:pos x="24" y="0"/>
                    </a:cxn>
                    <a:cxn ang="0">
                      <a:pos x="24" y="24"/>
                    </a:cxn>
                    <a:cxn ang="0">
                      <a:pos x="24" y="49"/>
                    </a:cxn>
                    <a:cxn ang="0">
                      <a:pos x="24" y="74"/>
                    </a:cxn>
                    <a:cxn ang="0">
                      <a:pos x="24" y="98"/>
                    </a:cxn>
                    <a:cxn ang="0">
                      <a:pos x="24" y="123"/>
                    </a:cxn>
                    <a:cxn ang="0">
                      <a:pos x="0" y="123"/>
                    </a:cxn>
                  </a:cxnLst>
                  <a:rect l="0" t="0" r="r" b="b"/>
                  <a:pathLst>
                    <a:path w="50" h="123">
                      <a:moveTo>
                        <a:pt x="50" y="0"/>
                      </a:moveTo>
                      <a:lnTo>
                        <a:pt x="24" y="0"/>
                      </a:lnTo>
                      <a:lnTo>
                        <a:pt x="24" y="24"/>
                      </a:lnTo>
                      <a:lnTo>
                        <a:pt x="24" y="49"/>
                      </a:lnTo>
                      <a:lnTo>
                        <a:pt x="24" y="74"/>
                      </a:lnTo>
                      <a:lnTo>
                        <a:pt x="24" y="98"/>
                      </a:lnTo>
                      <a:lnTo>
                        <a:pt x="24" y="123"/>
                      </a:lnTo>
                      <a:lnTo>
                        <a:pt x="0" y="123"/>
                      </a:lnTo>
                    </a:path>
                  </a:pathLst>
                </a:custGeom>
                <a:noFill/>
                <a:ln w="3175">
                  <a:solidFill>
                    <a:srgbClr val="1DB2FB"/>
                  </a:solidFill>
                  <a:prstDash val="solid"/>
                  <a:round/>
                  <a:headEnd/>
                  <a:tailEnd/>
                </a:ln>
              </p:spPr>
              <p:txBody>
                <a:bodyPr/>
                <a:lstStyle/>
                <a:p>
                  <a:endParaRPr lang="en-US" dirty="0"/>
                </a:p>
              </p:txBody>
            </p:sp>
            <p:sp>
              <p:nvSpPr>
                <p:cNvPr id="647800" name="Freeform 632"/>
                <p:cNvSpPr>
                  <a:spLocks/>
                </p:cNvSpPr>
                <p:nvPr/>
              </p:nvSpPr>
              <p:spPr bwMode="auto">
                <a:xfrm>
                  <a:off x="2004" y="2421"/>
                  <a:ext cx="31" cy="31"/>
                </a:xfrm>
                <a:custGeom>
                  <a:avLst/>
                  <a:gdLst/>
                  <a:ahLst/>
                  <a:cxnLst>
                    <a:cxn ang="0">
                      <a:pos x="98" y="74"/>
                    </a:cxn>
                    <a:cxn ang="0">
                      <a:pos x="123" y="74"/>
                    </a:cxn>
                    <a:cxn ang="0">
                      <a:pos x="123" y="98"/>
                    </a:cxn>
                    <a:cxn ang="0">
                      <a:pos x="98" y="98"/>
                    </a:cxn>
                    <a:cxn ang="0">
                      <a:pos x="74" y="98"/>
                    </a:cxn>
                    <a:cxn ang="0">
                      <a:pos x="98" y="123"/>
                    </a:cxn>
                    <a:cxn ang="0">
                      <a:pos x="74" y="123"/>
                    </a:cxn>
                    <a:cxn ang="0">
                      <a:pos x="74" y="98"/>
                    </a:cxn>
                    <a:cxn ang="0">
                      <a:pos x="49" y="74"/>
                    </a:cxn>
                    <a:cxn ang="0">
                      <a:pos x="49" y="98"/>
                    </a:cxn>
                    <a:cxn ang="0">
                      <a:pos x="49" y="123"/>
                    </a:cxn>
                    <a:cxn ang="0">
                      <a:pos x="25" y="98"/>
                    </a:cxn>
                    <a:cxn ang="0">
                      <a:pos x="0" y="98"/>
                    </a:cxn>
                    <a:cxn ang="0">
                      <a:pos x="0" y="74"/>
                    </a:cxn>
                    <a:cxn ang="0">
                      <a:pos x="0" y="49"/>
                    </a:cxn>
                    <a:cxn ang="0">
                      <a:pos x="0" y="24"/>
                    </a:cxn>
                    <a:cxn ang="0">
                      <a:pos x="0" y="0"/>
                    </a:cxn>
                  </a:cxnLst>
                  <a:rect l="0" t="0" r="r" b="b"/>
                  <a:pathLst>
                    <a:path w="123" h="123">
                      <a:moveTo>
                        <a:pt x="98" y="74"/>
                      </a:moveTo>
                      <a:lnTo>
                        <a:pt x="123" y="74"/>
                      </a:lnTo>
                      <a:lnTo>
                        <a:pt x="123" y="98"/>
                      </a:lnTo>
                      <a:lnTo>
                        <a:pt x="98" y="98"/>
                      </a:lnTo>
                      <a:lnTo>
                        <a:pt x="74" y="98"/>
                      </a:lnTo>
                      <a:lnTo>
                        <a:pt x="98" y="123"/>
                      </a:lnTo>
                      <a:lnTo>
                        <a:pt x="74" y="123"/>
                      </a:lnTo>
                      <a:lnTo>
                        <a:pt x="74" y="98"/>
                      </a:lnTo>
                      <a:lnTo>
                        <a:pt x="49" y="74"/>
                      </a:lnTo>
                      <a:lnTo>
                        <a:pt x="49" y="98"/>
                      </a:lnTo>
                      <a:lnTo>
                        <a:pt x="49" y="123"/>
                      </a:lnTo>
                      <a:lnTo>
                        <a:pt x="25" y="98"/>
                      </a:lnTo>
                      <a:lnTo>
                        <a:pt x="0" y="98"/>
                      </a:lnTo>
                      <a:lnTo>
                        <a:pt x="0" y="74"/>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801" name="Freeform 633"/>
                <p:cNvSpPr>
                  <a:spLocks/>
                </p:cNvSpPr>
                <p:nvPr/>
              </p:nvSpPr>
              <p:spPr bwMode="auto">
                <a:xfrm>
                  <a:off x="1955" y="2402"/>
                  <a:ext cx="37" cy="50"/>
                </a:xfrm>
                <a:custGeom>
                  <a:avLst/>
                  <a:gdLst/>
                  <a:ahLst/>
                  <a:cxnLst>
                    <a:cxn ang="0">
                      <a:pos x="148" y="197"/>
                    </a:cxn>
                    <a:cxn ang="0">
                      <a:pos x="123" y="172"/>
                    </a:cxn>
                    <a:cxn ang="0">
                      <a:pos x="148" y="172"/>
                    </a:cxn>
                    <a:cxn ang="0">
                      <a:pos x="123" y="148"/>
                    </a:cxn>
                    <a:cxn ang="0">
                      <a:pos x="99" y="148"/>
                    </a:cxn>
                    <a:cxn ang="0">
                      <a:pos x="99" y="123"/>
                    </a:cxn>
                    <a:cxn ang="0">
                      <a:pos x="74" y="123"/>
                    </a:cxn>
                    <a:cxn ang="0">
                      <a:pos x="74" y="98"/>
                    </a:cxn>
                    <a:cxn ang="0">
                      <a:pos x="74" y="74"/>
                    </a:cxn>
                    <a:cxn ang="0">
                      <a:pos x="49" y="74"/>
                    </a:cxn>
                    <a:cxn ang="0">
                      <a:pos x="24" y="74"/>
                    </a:cxn>
                    <a:cxn ang="0">
                      <a:pos x="24" y="49"/>
                    </a:cxn>
                    <a:cxn ang="0">
                      <a:pos x="0" y="25"/>
                    </a:cxn>
                    <a:cxn ang="0">
                      <a:pos x="0" y="0"/>
                    </a:cxn>
                  </a:cxnLst>
                  <a:rect l="0" t="0" r="r" b="b"/>
                  <a:pathLst>
                    <a:path w="148" h="197">
                      <a:moveTo>
                        <a:pt x="148" y="197"/>
                      </a:moveTo>
                      <a:lnTo>
                        <a:pt x="123" y="172"/>
                      </a:lnTo>
                      <a:lnTo>
                        <a:pt x="148" y="172"/>
                      </a:lnTo>
                      <a:lnTo>
                        <a:pt x="123" y="148"/>
                      </a:lnTo>
                      <a:lnTo>
                        <a:pt x="99" y="148"/>
                      </a:lnTo>
                      <a:lnTo>
                        <a:pt x="99" y="123"/>
                      </a:lnTo>
                      <a:lnTo>
                        <a:pt x="74" y="123"/>
                      </a:lnTo>
                      <a:lnTo>
                        <a:pt x="74" y="98"/>
                      </a:lnTo>
                      <a:lnTo>
                        <a:pt x="74" y="74"/>
                      </a:lnTo>
                      <a:lnTo>
                        <a:pt x="49" y="74"/>
                      </a:lnTo>
                      <a:lnTo>
                        <a:pt x="24" y="74"/>
                      </a:lnTo>
                      <a:lnTo>
                        <a:pt x="24"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02" name="Freeform 634"/>
                <p:cNvSpPr>
                  <a:spLocks/>
                </p:cNvSpPr>
                <p:nvPr/>
              </p:nvSpPr>
              <p:spPr bwMode="auto">
                <a:xfrm>
                  <a:off x="1949" y="2396"/>
                  <a:ext cx="6" cy="6"/>
                </a:xfrm>
                <a:custGeom>
                  <a:avLst/>
                  <a:gdLst/>
                  <a:ahLst/>
                  <a:cxnLst>
                    <a:cxn ang="0">
                      <a:pos x="25" y="26"/>
                    </a:cxn>
                    <a:cxn ang="0">
                      <a:pos x="0" y="26"/>
                    </a:cxn>
                    <a:cxn ang="0">
                      <a:pos x="0" y="0"/>
                    </a:cxn>
                  </a:cxnLst>
                  <a:rect l="0" t="0" r="r" b="b"/>
                  <a:pathLst>
                    <a:path w="25" h="26">
                      <a:moveTo>
                        <a:pt x="25" y="26"/>
                      </a:moveTo>
                      <a:lnTo>
                        <a:pt x="0" y="26"/>
                      </a:lnTo>
                      <a:lnTo>
                        <a:pt x="0" y="0"/>
                      </a:lnTo>
                    </a:path>
                  </a:pathLst>
                </a:custGeom>
                <a:noFill/>
                <a:ln w="3175">
                  <a:solidFill>
                    <a:srgbClr val="1DB2FB"/>
                  </a:solidFill>
                  <a:prstDash val="solid"/>
                  <a:round/>
                  <a:headEnd/>
                  <a:tailEnd/>
                </a:ln>
              </p:spPr>
              <p:txBody>
                <a:bodyPr/>
                <a:lstStyle/>
                <a:p>
                  <a:endParaRPr lang="en-US" dirty="0"/>
                </a:p>
              </p:txBody>
            </p:sp>
            <p:sp>
              <p:nvSpPr>
                <p:cNvPr id="647803" name="Freeform 635"/>
                <p:cNvSpPr>
                  <a:spLocks/>
                </p:cNvSpPr>
                <p:nvPr/>
              </p:nvSpPr>
              <p:spPr bwMode="auto">
                <a:xfrm>
                  <a:off x="1936" y="2390"/>
                  <a:ext cx="13" cy="6"/>
                </a:xfrm>
                <a:custGeom>
                  <a:avLst/>
                  <a:gdLst/>
                  <a:ahLst/>
                  <a:cxnLst>
                    <a:cxn ang="0">
                      <a:pos x="50" y="24"/>
                    </a:cxn>
                    <a:cxn ang="0">
                      <a:pos x="24" y="24"/>
                    </a:cxn>
                    <a:cxn ang="0">
                      <a:pos x="0" y="0"/>
                    </a:cxn>
                  </a:cxnLst>
                  <a:rect l="0" t="0" r="r" b="b"/>
                  <a:pathLst>
                    <a:path w="50" h="24">
                      <a:moveTo>
                        <a:pt x="50" y="24"/>
                      </a:moveTo>
                      <a:lnTo>
                        <a:pt x="24" y="24"/>
                      </a:lnTo>
                      <a:lnTo>
                        <a:pt x="0" y="0"/>
                      </a:lnTo>
                    </a:path>
                  </a:pathLst>
                </a:custGeom>
                <a:noFill/>
                <a:ln w="3175">
                  <a:solidFill>
                    <a:srgbClr val="1DB2FB"/>
                  </a:solidFill>
                  <a:prstDash val="solid"/>
                  <a:round/>
                  <a:headEnd/>
                  <a:tailEnd/>
                </a:ln>
              </p:spPr>
              <p:txBody>
                <a:bodyPr/>
                <a:lstStyle/>
                <a:p>
                  <a:endParaRPr lang="en-US" dirty="0"/>
                </a:p>
              </p:txBody>
            </p:sp>
            <p:sp>
              <p:nvSpPr>
                <p:cNvPr id="647804" name="Freeform 636"/>
                <p:cNvSpPr>
                  <a:spLocks/>
                </p:cNvSpPr>
                <p:nvPr/>
              </p:nvSpPr>
              <p:spPr bwMode="auto">
                <a:xfrm>
                  <a:off x="1869" y="2316"/>
                  <a:ext cx="80" cy="80"/>
                </a:xfrm>
                <a:custGeom>
                  <a:avLst/>
                  <a:gdLst/>
                  <a:ahLst/>
                  <a:cxnLst>
                    <a:cxn ang="0">
                      <a:pos x="321" y="321"/>
                    </a:cxn>
                    <a:cxn ang="0">
                      <a:pos x="295" y="297"/>
                    </a:cxn>
                    <a:cxn ang="0">
                      <a:pos x="271" y="272"/>
                    </a:cxn>
                    <a:cxn ang="0">
                      <a:pos x="271" y="248"/>
                    </a:cxn>
                    <a:cxn ang="0">
                      <a:pos x="246" y="248"/>
                    </a:cxn>
                    <a:cxn ang="0">
                      <a:pos x="246" y="223"/>
                    </a:cxn>
                    <a:cxn ang="0">
                      <a:pos x="222" y="223"/>
                    </a:cxn>
                    <a:cxn ang="0">
                      <a:pos x="222" y="198"/>
                    </a:cxn>
                    <a:cxn ang="0">
                      <a:pos x="197" y="173"/>
                    </a:cxn>
                    <a:cxn ang="0">
                      <a:pos x="173" y="124"/>
                    </a:cxn>
                    <a:cxn ang="0">
                      <a:pos x="99" y="74"/>
                    </a:cxn>
                    <a:cxn ang="0">
                      <a:pos x="99" y="49"/>
                    </a:cxn>
                    <a:cxn ang="0">
                      <a:pos x="49" y="49"/>
                    </a:cxn>
                    <a:cxn ang="0">
                      <a:pos x="24" y="24"/>
                    </a:cxn>
                    <a:cxn ang="0">
                      <a:pos x="24" y="0"/>
                    </a:cxn>
                    <a:cxn ang="0">
                      <a:pos x="0" y="0"/>
                    </a:cxn>
                  </a:cxnLst>
                  <a:rect l="0" t="0" r="r" b="b"/>
                  <a:pathLst>
                    <a:path w="321" h="321">
                      <a:moveTo>
                        <a:pt x="321" y="321"/>
                      </a:moveTo>
                      <a:lnTo>
                        <a:pt x="295" y="297"/>
                      </a:lnTo>
                      <a:lnTo>
                        <a:pt x="271" y="272"/>
                      </a:lnTo>
                      <a:lnTo>
                        <a:pt x="271" y="248"/>
                      </a:lnTo>
                      <a:lnTo>
                        <a:pt x="246" y="248"/>
                      </a:lnTo>
                      <a:lnTo>
                        <a:pt x="246" y="223"/>
                      </a:lnTo>
                      <a:lnTo>
                        <a:pt x="222" y="223"/>
                      </a:lnTo>
                      <a:lnTo>
                        <a:pt x="222" y="198"/>
                      </a:lnTo>
                      <a:lnTo>
                        <a:pt x="197" y="173"/>
                      </a:lnTo>
                      <a:lnTo>
                        <a:pt x="173" y="124"/>
                      </a:lnTo>
                      <a:lnTo>
                        <a:pt x="99" y="74"/>
                      </a:lnTo>
                      <a:lnTo>
                        <a:pt x="99" y="49"/>
                      </a:lnTo>
                      <a:lnTo>
                        <a:pt x="49" y="49"/>
                      </a:lnTo>
                      <a:lnTo>
                        <a:pt x="24" y="24"/>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805" name="Freeform 637"/>
                <p:cNvSpPr>
                  <a:spLocks/>
                </p:cNvSpPr>
                <p:nvPr/>
              </p:nvSpPr>
              <p:spPr bwMode="auto">
                <a:xfrm>
                  <a:off x="1862" y="2346"/>
                  <a:ext cx="74" cy="44"/>
                </a:xfrm>
                <a:custGeom>
                  <a:avLst/>
                  <a:gdLst/>
                  <a:ahLst/>
                  <a:cxnLst>
                    <a:cxn ang="0">
                      <a:pos x="296" y="173"/>
                    </a:cxn>
                    <a:cxn ang="0">
                      <a:pos x="296" y="148"/>
                    </a:cxn>
                    <a:cxn ang="0">
                      <a:pos x="271" y="148"/>
                    </a:cxn>
                    <a:cxn ang="0">
                      <a:pos x="271" y="124"/>
                    </a:cxn>
                    <a:cxn ang="0">
                      <a:pos x="247" y="124"/>
                    </a:cxn>
                    <a:cxn ang="0">
                      <a:pos x="247" y="99"/>
                    </a:cxn>
                    <a:cxn ang="0">
                      <a:pos x="222" y="99"/>
                    </a:cxn>
                    <a:cxn ang="0">
                      <a:pos x="222" y="74"/>
                    </a:cxn>
                    <a:cxn ang="0">
                      <a:pos x="198" y="74"/>
                    </a:cxn>
                    <a:cxn ang="0">
                      <a:pos x="173" y="49"/>
                    </a:cxn>
                    <a:cxn ang="0">
                      <a:pos x="148" y="49"/>
                    </a:cxn>
                    <a:cxn ang="0">
                      <a:pos x="124" y="24"/>
                    </a:cxn>
                    <a:cxn ang="0">
                      <a:pos x="99" y="24"/>
                    </a:cxn>
                    <a:cxn ang="0">
                      <a:pos x="99" y="0"/>
                    </a:cxn>
                    <a:cxn ang="0">
                      <a:pos x="25" y="0"/>
                    </a:cxn>
                    <a:cxn ang="0">
                      <a:pos x="0" y="0"/>
                    </a:cxn>
                  </a:cxnLst>
                  <a:rect l="0" t="0" r="r" b="b"/>
                  <a:pathLst>
                    <a:path w="296" h="173">
                      <a:moveTo>
                        <a:pt x="296" y="173"/>
                      </a:moveTo>
                      <a:lnTo>
                        <a:pt x="296" y="148"/>
                      </a:lnTo>
                      <a:lnTo>
                        <a:pt x="271" y="148"/>
                      </a:lnTo>
                      <a:lnTo>
                        <a:pt x="271" y="124"/>
                      </a:lnTo>
                      <a:lnTo>
                        <a:pt x="247" y="124"/>
                      </a:lnTo>
                      <a:lnTo>
                        <a:pt x="247" y="99"/>
                      </a:lnTo>
                      <a:lnTo>
                        <a:pt x="222" y="99"/>
                      </a:lnTo>
                      <a:lnTo>
                        <a:pt x="222" y="74"/>
                      </a:lnTo>
                      <a:lnTo>
                        <a:pt x="198" y="74"/>
                      </a:lnTo>
                      <a:lnTo>
                        <a:pt x="173" y="49"/>
                      </a:lnTo>
                      <a:lnTo>
                        <a:pt x="148" y="49"/>
                      </a:lnTo>
                      <a:lnTo>
                        <a:pt x="124" y="24"/>
                      </a:lnTo>
                      <a:lnTo>
                        <a:pt x="99" y="24"/>
                      </a:lnTo>
                      <a:lnTo>
                        <a:pt x="9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06" name="Freeform 638"/>
                <p:cNvSpPr>
                  <a:spLocks/>
                </p:cNvSpPr>
                <p:nvPr/>
              </p:nvSpPr>
              <p:spPr bwMode="auto">
                <a:xfrm>
                  <a:off x="1856" y="2346"/>
                  <a:ext cx="6" cy="13"/>
                </a:xfrm>
                <a:custGeom>
                  <a:avLst/>
                  <a:gdLst/>
                  <a:ahLst/>
                  <a:cxnLst>
                    <a:cxn ang="0">
                      <a:pos x="25" y="0"/>
                    </a:cxn>
                    <a:cxn ang="0">
                      <a:pos x="25" y="24"/>
                    </a:cxn>
                    <a:cxn ang="0">
                      <a:pos x="25" y="49"/>
                    </a:cxn>
                    <a:cxn ang="0">
                      <a:pos x="25" y="24"/>
                    </a:cxn>
                    <a:cxn ang="0">
                      <a:pos x="0" y="24"/>
                    </a:cxn>
                    <a:cxn ang="0">
                      <a:pos x="0" y="0"/>
                    </a:cxn>
                    <a:cxn ang="0">
                      <a:pos x="25" y="0"/>
                    </a:cxn>
                  </a:cxnLst>
                  <a:rect l="0" t="0" r="r" b="b"/>
                  <a:pathLst>
                    <a:path w="25" h="49">
                      <a:moveTo>
                        <a:pt x="25" y="0"/>
                      </a:moveTo>
                      <a:lnTo>
                        <a:pt x="25" y="24"/>
                      </a:lnTo>
                      <a:lnTo>
                        <a:pt x="25" y="49"/>
                      </a:lnTo>
                      <a:lnTo>
                        <a:pt x="25" y="24"/>
                      </a:lnTo>
                      <a:lnTo>
                        <a:pt x="0" y="24"/>
                      </a:ln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807" name="Freeform 639"/>
                <p:cNvSpPr>
                  <a:spLocks/>
                </p:cNvSpPr>
                <p:nvPr/>
              </p:nvSpPr>
              <p:spPr bwMode="auto">
                <a:xfrm>
                  <a:off x="1850" y="2346"/>
                  <a:ext cx="6" cy="6"/>
                </a:xfrm>
                <a:custGeom>
                  <a:avLst/>
                  <a:gdLst/>
                  <a:ahLst/>
                  <a:cxnLst>
                    <a:cxn ang="0">
                      <a:pos x="0" y="24"/>
                    </a:cxn>
                    <a:cxn ang="0">
                      <a:pos x="0" y="0"/>
                    </a:cxn>
                    <a:cxn ang="0">
                      <a:pos x="0" y="24"/>
                    </a:cxn>
                    <a:cxn ang="0">
                      <a:pos x="24" y="24"/>
                    </a:cxn>
                    <a:cxn ang="0">
                      <a:pos x="0" y="24"/>
                    </a:cxn>
                  </a:cxnLst>
                  <a:rect l="0" t="0" r="r" b="b"/>
                  <a:pathLst>
                    <a:path w="24" h="24">
                      <a:moveTo>
                        <a:pt x="0" y="24"/>
                      </a:moveTo>
                      <a:lnTo>
                        <a:pt x="0" y="0"/>
                      </a:lnTo>
                      <a:lnTo>
                        <a:pt x="0" y="24"/>
                      </a:lnTo>
                      <a:lnTo>
                        <a:pt x="24" y="24"/>
                      </a:lnTo>
                      <a:lnTo>
                        <a:pt x="0" y="24"/>
                      </a:lnTo>
                    </a:path>
                  </a:pathLst>
                </a:custGeom>
                <a:noFill/>
                <a:ln w="3175">
                  <a:solidFill>
                    <a:srgbClr val="1DB2FB"/>
                  </a:solidFill>
                  <a:prstDash val="solid"/>
                  <a:round/>
                  <a:headEnd/>
                  <a:tailEnd/>
                </a:ln>
              </p:spPr>
              <p:txBody>
                <a:bodyPr/>
                <a:lstStyle/>
                <a:p>
                  <a:endParaRPr lang="en-US" dirty="0"/>
                </a:p>
              </p:txBody>
            </p:sp>
            <p:sp>
              <p:nvSpPr>
                <p:cNvPr id="647808" name="Freeform 640"/>
                <p:cNvSpPr>
                  <a:spLocks/>
                </p:cNvSpPr>
                <p:nvPr/>
              </p:nvSpPr>
              <p:spPr bwMode="auto">
                <a:xfrm>
                  <a:off x="1757" y="2328"/>
                  <a:ext cx="25" cy="6"/>
                </a:xfrm>
                <a:custGeom>
                  <a:avLst/>
                  <a:gdLst/>
                  <a:ahLst/>
                  <a:cxnLst>
                    <a:cxn ang="0">
                      <a:pos x="100" y="0"/>
                    </a:cxn>
                    <a:cxn ang="0">
                      <a:pos x="75" y="0"/>
                    </a:cxn>
                    <a:cxn ang="0">
                      <a:pos x="75" y="25"/>
                    </a:cxn>
                    <a:cxn ang="0">
                      <a:pos x="50" y="25"/>
                    </a:cxn>
                    <a:cxn ang="0">
                      <a:pos x="50" y="0"/>
                    </a:cxn>
                    <a:cxn ang="0">
                      <a:pos x="25" y="0"/>
                    </a:cxn>
                    <a:cxn ang="0">
                      <a:pos x="0" y="0"/>
                    </a:cxn>
                  </a:cxnLst>
                  <a:rect l="0" t="0" r="r" b="b"/>
                  <a:pathLst>
                    <a:path w="100" h="25">
                      <a:moveTo>
                        <a:pt x="100" y="0"/>
                      </a:moveTo>
                      <a:lnTo>
                        <a:pt x="75" y="0"/>
                      </a:lnTo>
                      <a:lnTo>
                        <a:pt x="75" y="25"/>
                      </a:lnTo>
                      <a:lnTo>
                        <a:pt x="50" y="25"/>
                      </a:lnTo>
                      <a:lnTo>
                        <a:pt x="50"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09" name="Freeform 641"/>
                <p:cNvSpPr>
                  <a:spLocks/>
                </p:cNvSpPr>
                <p:nvPr/>
              </p:nvSpPr>
              <p:spPr bwMode="auto">
                <a:xfrm>
                  <a:off x="1782" y="2322"/>
                  <a:ext cx="12" cy="6"/>
                </a:xfrm>
                <a:custGeom>
                  <a:avLst/>
                  <a:gdLst/>
                  <a:ahLst/>
                  <a:cxnLst>
                    <a:cxn ang="0">
                      <a:pos x="0" y="25"/>
                    </a:cxn>
                    <a:cxn ang="0">
                      <a:pos x="24" y="25"/>
                    </a:cxn>
                    <a:cxn ang="0">
                      <a:pos x="49" y="0"/>
                    </a:cxn>
                  </a:cxnLst>
                  <a:rect l="0" t="0" r="r" b="b"/>
                  <a:pathLst>
                    <a:path w="49" h="25">
                      <a:moveTo>
                        <a:pt x="0" y="25"/>
                      </a:moveTo>
                      <a:lnTo>
                        <a:pt x="24" y="25"/>
                      </a:lnTo>
                      <a:lnTo>
                        <a:pt x="49" y="0"/>
                      </a:lnTo>
                    </a:path>
                  </a:pathLst>
                </a:custGeom>
                <a:noFill/>
                <a:ln w="3175">
                  <a:solidFill>
                    <a:srgbClr val="1DB2FB"/>
                  </a:solidFill>
                  <a:prstDash val="solid"/>
                  <a:round/>
                  <a:headEnd/>
                  <a:tailEnd/>
                </a:ln>
              </p:spPr>
              <p:txBody>
                <a:bodyPr/>
                <a:lstStyle/>
                <a:p>
                  <a:endParaRPr lang="en-US" dirty="0"/>
                </a:p>
              </p:txBody>
            </p:sp>
            <p:sp>
              <p:nvSpPr>
                <p:cNvPr id="647810" name="Freeform 642"/>
                <p:cNvSpPr>
                  <a:spLocks/>
                </p:cNvSpPr>
                <p:nvPr/>
              </p:nvSpPr>
              <p:spPr bwMode="auto">
                <a:xfrm>
                  <a:off x="1745" y="2322"/>
                  <a:ext cx="12" cy="6"/>
                </a:xfrm>
                <a:custGeom>
                  <a:avLst/>
                  <a:gdLst/>
                  <a:ahLst/>
                  <a:cxnLst>
                    <a:cxn ang="0">
                      <a:pos x="49" y="25"/>
                    </a:cxn>
                    <a:cxn ang="0">
                      <a:pos x="25" y="0"/>
                    </a:cxn>
                    <a:cxn ang="0">
                      <a:pos x="0" y="0"/>
                    </a:cxn>
                  </a:cxnLst>
                  <a:rect l="0" t="0" r="r" b="b"/>
                  <a:pathLst>
                    <a:path w="49" h="25">
                      <a:moveTo>
                        <a:pt x="49" y="25"/>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11" name="Freeform 643"/>
                <p:cNvSpPr>
                  <a:spLocks/>
                </p:cNvSpPr>
                <p:nvPr/>
              </p:nvSpPr>
              <p:spPr bwMode="auto">
                <a:xfrm>
                  <a:off x="1696" y="2309"/>
                  <a:ext cx="49" cy="13"/>
                </a:xfrm>
                <a:custGeom>
                  <a:avLst/>
                  <a:gdLst/>
                  <a:ahLst/>
                  <a:cxnLst>
                    <a:cxn ang="0">
                      <a:pos x="0" y="49"/>
                    </a:cxn>
                    <a:cxn ang="0">
                      <a:pos x="24" y="49"/>
                    </a:cxn>
                    <a:cxn ang="0">
                      <a:pos x="50" y="49"/>
                    </a:cxn>
                    <a:cxn ang="0">
                      <a:pos x="50" y="25"/>
                    </a:cxn>
                    <a:cxn ang="0">
                      <a:pos x="74" y="25"/>
                    </a:cxn>
                    <a:cxn ang="0">
                      <a:pos x="99" y="25"/>
                    </a:cxn>
                    <a:cxn ang="0">
                      <a:pos x="123" y="25"/>
                    </a:cxn>
                    <a:cxn ang="0">
                      <a:pos x="148" y="25"/>
                    </a:cxn>
                    <a:cxn ang="0">
                      <a:pos x="148" y="0"/>
                    </a:cxn>
                    <a:cxn ang="0">
                      <a:pos x="173" y="0"/>
                    </a:cxn>
                    <a:cxn ang="0">
                      <a:pos x="173" y="25"/>
                    </a:cxn>
                    <a:cxn ang="0">
                      <a:pos x="197" y="25"/>
                    </a:cxn>
                    <a:cxn ang="0">
                      <a:pos x="197" y="49"/>
                    </a:cxn>
                  </a:cxnLst>
                  <a:rect l="0" t="0" r="r" b="b"/>
                  <a:pathLst>
                    <a:path w="197" h="49">
                      <a:moveTo>
                        <a:pt x="0" y="49"/>
                      </a:moveTo>
                      <a:lnTo>
                        <a:pt x="24" y="49"/>
                      </a:lnTo>
                      <a:lnTo>
                        <a:pt x="50" y="49"/>
                      </a:lnTo>
                      <a:lnTo>
                        <a:pt x="50" y="25"/>
                      </a:lnTo>
                      <a:lnTo>
                        <a:pt x="74" y="25"/>
                      </a:lnTo>
                      <a:lnTo>
                        <a:pt x="99" y="25"/>
                      </a:lnTo>
                      <a:lnTo>
                        <a:pt x="123" y="25"/>
                      </a:lnTo>
                      <a:lnTo>
                        <a:pt x="148" y="25"/>
                      </a:lnTo>
                      <a:lnTo>
                        <a:pt x="148" y="0"/>
                      </a:lnTo>
                      <a:lnTo>
                        <a:pt x="173" y="0"/>
                      </a:lnTo>
                      <a:lnTo>
                        <a:pt x="173" y="25"/>
                      </a:lnTo>
                      <a:lnTo>
                        <a:pt x="197" y="25"/>
                      </a:lnTo>
                      <a:lnTo>
                        <a:pt x="197" y="49"/>
                      </a:lnTo>
                    </a:path>
                  </a:pathLst>
                </a:custGeom>
                <a:noFill/>
                <a:ln w="3175">
                  <a:solidFill>
                    <a:srgbClr val="1DB2FB"/>
                  </a:solidFill>
                  <a:prstDash val="solid"/>
                  <a:round/>
                  <a:headEnd/>
                  <a:tailEnd/>
                </a:ln>
              </p:spPr>
              <p:txBody>
                <a:bodyPr/>
                <a:lstStyle/>
                <a:p>
                  <a:endParaRPr lang="en-US" dirty="0"/>
                </a:p>
              </p:txBody>
            </p:sp>
            <p:sp>
              <p:nvSpPr>
                <p:cNvPr id="647812" name="Line 644"/>
                <p:cNvSpPr>
                  <a:spLocks noChangeShapeType="1"/>
                </p:cNvSpPr>
                <p:nvPr/>
              </p:nvSpPr>
              <p:spPr bwMode="auto">
                <a:xfrm>
                  <a:off x="1794" y="2322"/>
                  <a:ext cx="7" cy="1"/>
                </a:xfrm>
                <a:prstGeom prst="line">
                  <a:avLst/>
                </a:prstGeom>
                <a:noFill/>
                <a:ln w="3175">
                  <a:solidFill>
                    <a:srgbClr val="1DB2FB"/>
                  </a:solidFill>
                  <a:round/>
                  <a:headEnd/>
                  <a:tailEnd/>
                </a:ln>
              </p:spPr>
              <p:txBody>
                <a:bodyPr/>
                <a:lstStyle/>
                <a:p>
                  <a:endParaRPr lang="en-US" dirty="0"/>
                </a:p>
              </p:txBody>
            </p:sp>
            <p:sp>
              <p:nvSpPr>
                <p:cNvPr id="647813" name="Line 645"/>
                <p:cNvSpPr>
                  <a:spLocks noChangeShapeType="1"/>
                </p:cNvSpPr>
                <p:nvPr/>
              </p:nvSpPr>
              <p:spPr bwMode="auto">
                <a:xfrm flipV="1">
                  <a:off x="1801" y="2316"/>
                  <a:ext cx="1" cy="6"/>
                </a:xfrm>
                <a:prstGeom prst="line">
                  <a:avLst/>
                </a:prstGeom>
                <a:noFill/>
                <a:ln w="3175">
                  <a:solidFill>
                    <a:srgbClr val="1DB2FB"/>
                  </a:solidFill>
                  <a:round/>
                  <a:headEnd/>
                  <a:tailEnd/>
                </a:ln>
              </p:spPr>
              <p:txBody>
                <a:bodyPr/>
                <a:lstStyle/>
                <a:p>
                  <a:endParaRPr lang="en-US" dirty="0"/>
                </a:p>
              </p:txBody>
            </p:sp>
            <p:sp>
              <p:nvSpPr>
                <p:cNvPr id="647814" name="Line 646"/>
                <p:cNvSpPr>
                  <a:spLocks noChangeShapeType="1"/>
                </p:cNvSpPr>
                <p:nvPr/>
              </p:nvSpPr>
              <p:spPr bwMode="auto">
                <a:xfrm>
                  <a:off x="1801" y="2316"/>
                  <a:ext cx="6" cy="1"/>
                </a:xfrm>
                <a:prstGeom prst="line">
                  <a:avLst/>
                </a:prstGeom>
                <a:noFill/>
                <a:ln w="3175">
                  <a:solidFill>
                    <a:srgbClr val="1DB2FB"/>
                  </a:solidFill>
                  <a:round/>
                  <a:headEnd/>
                  <a:tailEnd/>
                </a:ln>
              </p:spPr>
              <p:txBody>
                <a:bodyPr/>
                <a:lstStyle/>
                <a:p>
                  <a:endParaRPr lang="en-US" dirty="0"/>
                </a:p>
              </p:txBody>
            </p:sp>
            <p:sp>
              <p:nvSpPr>
                <p:cNvPr id="647815" name="Freeform 647"/>
                <p:cNvSpPr>
                  <a:spLocks/>
                </p:cNvSpPr>
                <p:nvPr/>
              </p:nvSpPr>
              <p:spPr bwMode="auto">
                <a:xfrm>
                  <a:off x="1813" y="2309"/>
                  <a:ext cx="56" cy="7"/>
                </a:xfrm>
                <a:custGeom>
                  <a:avLst/>
                  <a:gdLst/>
                  <a:ahLst/>
                  <a:cxnLst>
                    <a:cxn ang="0">
                      <a:pos x="223" y="25"/>
                    </a:cxn>
                    <a:cxn ang="0">
                      <a:pos x="100" y="25"/>
                    </a:cxn>
                    <a:cxn ang="0">
                      <a:pos x="75" y="25"/>
                    </a:cxn>
                    <a:cxn ang="0">
                      <a:pos x="51" y="25"/>
                    </a:cxn>
                    <a:cxn ang="0">
                      <a:pos x="25" y="0"/>
                    </a:cxn>
                    <a:cxn ang="0">
                      <a:pos x="0" y="0"/>
                    </a:cxn>
                    <a:cxn ang="0">
                      <a:pos x="0" y="25"/>
                    </a:cxn>
                  </a:cxnLst>
                  <a:rect l="0" t="0" r="r" b="b"/>
                  <a:pathLst>
                    <a:path w="223" h="25">
                      <a:moveTo>
                        <a:pt x="223" y="25"/>
                      </a:moveTo>
                      <a:lnTo>
                        <a:pt x="100" y="25"/>
                      </a:lnTo>
                      <a:lnTo>
                        <a:pt x="75" y="25"/>
                      </a:lnTo>
                      <a:lnTo>
                        <a:pt x="51" y="25"/>
                      </a:lnTo>
                      <a:lnTo>
                        <a:pt x="25" y="0"/>
                      </a:lnTo>
                      <a:lnTo>
                        <a:pt x="0" y="0"/>
                      </a:lnTo>
                      <a:lnTo>
                        <a:pt x="0" y="25"/>
                      </a:lnTo>
                    </a:path>
                  </a:pathLst>
                </a:custGeom>
                <a:noFill/>
                <a:ln w="3175">
                  <a:solidFill>
                    <a:srgbClr val="1DB2FB"/>
                  </a:solidFill>
                  <a:prstDash val="solid"/>
                  <a:round/>
                  <a:headEnd/>
                  <a:tailEnd/>
                </a:ln>
              </p:spPr>
              <p:txBody>
                <a:bodyPr/>
                <a:lstStyle/>
                <a:p>
                  <a:endParaRPr lang="en-US" dirty="0"/>
                </a:p>
              </p:txBody>
            </p:sp>
            <p:sp>
              <p:nvSpPr>
                <p:cNvPr id="647816" name="Freeform 648"/>
                <p:cNvSpPr>
                  <a:spLocks/>
                </p:cNvSpPr>
                <p:nvPr/>
              </p:nvSpPr>
              <p:spPr bwMode="auto">
                <a:xfrm>
                  <a:off x="1844" y="2309"/>
                  <a:ext cx="25" cy="7"/>
                </a:xfrm>
                <a:custGeom>
                  <a:avLst/>
                  <a:gdLst/>
                  <a:ahLst/>
                  <a:cxnLst>
                    <a:cxn ang="0">
                      <a:pos x="99" y="25"/>
                    </a:cxn>
                    <a:cxn ang="0">
                      <a:pos x="74" y="25"/>
                    </a:cxn>
                    <a:cxn ang="0">
                      <a:pos x="49" y="0"/>
                    </a:cxn>
                    <a:cxn ang="0">
                      <a:pos x="25" y="0"/>
                    </a:cxn>
                    <a:cxn ang="0">
                      <a:pos x="0" y="0"/>
                    </a:cxn>
                  </a:cxnLst>
                  <a:rect l="0" t="0" r="r" b="b"/>
                  <a:pathLst>
                    <a:path w="99" h="25">
                      <a:moveTo>
                        <a:pt x="99" y="25"/>
                      </a:moveTo>
                      <a:lnTo>
                        <a:pt x="74" y="25"/>
                      </a:lnTo>
                      <a:lnTo>
                        <a:pt x="49"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17" name="Line 649"/>
                <p:cNvSpPr>
                  <a:spLocks noChangeShapeType="1"/>
                </p:cNvSpPr>
                <p:nvPr/>
              </p:nvSpPr>
              <p:spPr bwMode="auto">
                <a:xfrm>
                  <a:off x="1807" y="2316"/>
                  <a:ext cx="6" cy="1"/>
                </a:xfrm>
                <a:prstGeom prst="line">
                  <a:avLst/>
                </a:prstGeom>
                <a:noFill/>
                <a:ln w="3175">
                  <a:solidFill>
                    <a:srgbClr val="1DB2FB"/>
                  </a:solidFill>
                  <a:round/>
                  <a:headEnd/>
                  <a:tailEnd/>
                </a:ln>
              </p:spPr>
              <p:txBody>
                <a:bodyPr/>
                <a:lstStyle/>
                <a:p>
                  <a:endParaRPr lang="en-US" dirty="0"/>
                </a:p>
              </p:txBody>
            </p:sp>
            <p:sp>
              <p:nvSpPr>
                <p:cNvPr id="647818" name="Freeform 650"/>
                <p:cNvSpPr>
                  <a:spLocks/>
                </p:cNvSpPr>
                <p:nvPr/>
              </p:nvSpPr>
              <p:spPr bwMode="auto">
                <a:xfrm>
                  <a:off x="1819" y="2272"/>
                  <a:ext cx="25" cy="37"/>
                </a:xfrm>
                <a:custGeom>
                  <a:avLst/>
                  <a:gdLst/>
                  <a:ahLst/>
                  <a:cxnLst>
                    <a:cxn ang="0">
                      <a:pos x="99" y="148"/>
                    </a:cxn>
                    <a:cxn ang="0">
                      <a:pos x="75" y="124"/>
                    </a:cxn>
                    <a:cxn ang="0">
                      <a:pos x="50" y="75"/>
                    </a:cxn>
                    <a:cxn ang="0">
                      <a:pos x="0" y="0"/>
                    </a:cxn>
                  </a:cxnLst>
                  <a:rect l="0" t="0" r="r" b="b"/>
                  <a:pathLst>
                    <a:path w="99" h="148">
                      <a:moveTo>
                        <a:pt x="99" y="148"/>
                      </a:moveTo>
                      <a:lnTo>
                        <a:pt x="75" y="124"/>
                      </a:lnTo>
                      <a:lnTo>
                        <a:pt x="50" y="75"/>
                      </a:lnTo>
                      <a:lnTo>
                        <a:pt x="0" y="0"/>
                      </a:lnTo>
                    </a:path>
                  </a:pathLst>
                </a:custGeom>
                <a:noFill/>
                <a:ln w="3175">
                  <a:solidFill>
                    <a:srgbClr val="1DB2FB"/>
                  </a:solidFill>
                  <a:prstDash val="solid"/>
                  <a:round/>
                  <a:headEnd/>
                  <a:tailEnd/>
                </a:ln>
              </p:spPr>
              <p:txBody>
                <a:bodyPr/>
                <a:lstStyle/>
                <a:p>
                  <a:endParaRPr lang="en-US" dirty="0"/>
                </a:p>
              </p:txBody>
            </p:sp>
            <p:sp>
              <p:nvSpPr>
                <p:cNvPr id="647819" name="Freeform 651"/>
                <p:cNvSpPr>
                  <a:spLocks/>
                </p:cNvSpPr>
                <p:nvPr/>
              </p:nvSpPr>
              <p:spPr bwMode="auto">
                <a:xfrm>
                  <a:off x="1807" y="2223"/>
                  <a:ext cx="12" cy="49"/>
                </a:xfrm>
                <a:custGeom>
                  <a:avLst/>
                  <a:gdLst/>
                  <a:ahLst/>
                  <a:cxnLst>
                    <a:cxn ang="0">
                      <a:pos x="49" y="197"/>
                    </a:cxn>
                    <a:cxn ang="0">
                      <a:pos x="49" y="172"/>
                    </a:cxn>
                    <a:cxn ang="0">
                      <a:pos x="24" y="123"/>
                    </a:cxn>
                    <a:cxn ang="0">
                      <a:pos x="0" y="123"/>
                    </a:cxn>
                    <a:cxn ang="0">
                      <a:pos x="0" y="98"/>
                    </a:cxn>
                    <a:cxn ang="0">
                      <a:pos x="0" y="74"/>
                    </a:cxn>
                    <a:cxn ang="0">
                      <a:pos x="0" y="49"/>
                    </a:cxn>
                    <a:cxn ang="0">
                      <a:pos x="0" y="25"/>
                    </a:cxn>
                    <a:cxn ang="0">
                      <a:pos x="0" y="0"/>
                    </a:cxn>
                  </a:cxnLst>
                  <a:rect l="0" t="0" r="r" b="b"/>
                  <a:pathLst>
                    <a:path w="49" h="197">
                      <a:moveTo>
                        <a:pt x="49" y="197"/>
                      </a:moveTo>
                      <a:lnTo>
                        <a:pt x="49" y="172"/>
                      </a:lnTo>
                      <a:lnTo>
                        <a:pt x="24" y="123"/>
                      </a:lnTo>
                      <a:lnTo>
                        <a:pt x="0" y="123"/>
                      </a:lnTo>
                      <a:lnTo>
                        <a:pt x="0" y="98"/>
                      </a:lnTo>
                      <a:lnTo>
                        <a:pt x="0" y="74"/>
                      </a:ln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20" name="Freeform 652"/>
                <p:cNvSpPr>
                  <a:spLocks/>
                </p:cNvSpPr>
                <p:nvPr/>
              </p:nvSpPr>
              <p:spPr bwMode="auto">
                <a:xfrm>
                  <a:off x="1801" y="2062"/>
                  <a:ext cx="43" cy="161"/>
                </a:xfrm>
                <a:custGeom>
                  <a:avLst/>
                  <a:gdLst/>
                  <a:ahLst/>
                  <a:cxnLst>
                    <a:cxn ang="0">
                      <a:pos x="25" y="643"/>
                    </a:cxn>
                    <a:cxn ang="0">
                      <a:pos x="0" y="619"/>
                    </a:cxn>
                    <a:cxn ang="0">
                      <a:pos x="25" y="593"/>
                    </a:cxn>
                    <a:cxn ang="0">
                      <a:pos x="25" y="568"/>
                    </a:cxn>
                    <a:cxn ang="0">
                      <a:pos x="25" y="544"/>
                    </a:cxn>
                    <a:cxn ang="0">
                      <a:pos x="49" y="519"/>
                    </a:cxn>
                    <a:cxn ang="0">
                      <a:pos x="49" y="495"/>
                    </a:cxn>
                    <a:cxn ang="0">
                      <a:pos x="49" y="445"/>
                    </a:cxn>
                    <a:cxn ang="0">
                      <a:pos x="74" y="322"/>
                    </a:cxn>
                    <a:cxn ang="0">
                      <a:pos x="49" y="297"/>
                    </a:cxn>
                    <a:cxn ang="0">
                      <a:pos x="49" y="272"/>
                    </a:cxn>
                    <a:cxn ang="0">
                      <a:pos x="74" y="248"/>
                    </a:cxn>
                    <a:cxn ang="0">
                      <a:pos x="74" y="199"/>
                    </a:cxn>
                    <a:cxn ang="0">
                      <a:pos x="100" y="149"/>
                    </a:cxn>
                    <a:cxn ang="0">
                      <a:pos x="124" y="74"/>
                    </a:cxn>
                    <a:cxn ang="0">
                      <a:pos x="149" y="74"/>
                    </a:cxn>
                    <a:cxn ang="0">
                      <a:pos x="149" y="49"/>
                    </a:cxn>
                    <a:cxn ang="0">
                      <a:pos x="173" y="25"/>
                    </a:cxn>
                    <a:cxn ang="0">
                      <a:pos x="173" y="0"/>
                    </a:cxn>
                  </a:cxnLst>
                  <a:rect l="0" t="0" r="r" b="b"/>
                  <a:pathLst>
                    <a:path w="173" h="643">
                      <a:moveTo>
                        <a:pt x="25" y="643"/>
                      </a:moveTo>
                      <a:lnTo>
                        <a:pt x="0" y="619"/>
                      </a:lnTo>
                      <a:lnTo>
                        <a:pt x="25" y="593"/>
                      </a:lnTo>
                      <a:lnTo>
                        <a:pt x="25" y="568"/>
                      </a:lnTo>
                      <a:lnTo>
                        <a:pt x="25" y="544"/>
                      </a:lnTo>
                      <a:lnTo>
                        <a:pt x="49" y="519"/>
                      </a:lnTo>
                      <a:lnTo>
                        <a:pt x="49" y="495"/>
                      </a:lnTo>
                      <a:lnTo>
                        <a:pt x="49" y="445"/>
                      </a:lnTo>
                      <a:lnTo>
                        <a:pt x="74" y="322"/>
                      </a:lnTo>
                      <a:lnTo>
                        <a:pt x="49" y="297"/>
                      </a:lnTo>
                      <a:lnTo>
                        <a:pt x="49" y="272"/>
                      </a:lnTo>
                      <a:lnTo>
                        <a:pt x="74" y="248"/>
                      </a:lnTo>
                      <a:lnTo>
                        <a:pt x="74" y="199"/>
                      </a:lnTo>
                      <a:lnTo>
                        <a:pt x="100" y="149"/>
                      </a:lnTo>
                      <a:lnTo>
                        <a:pt x="124" y="74"/>
                      </a:lnTo>
                      <a:lnTo>
                        <a:pt x="149" y="74"/>
                      </a:lnTo>
                      <a:lnTo>
                        <a:pt x="149" y="49"/>
                      </a:lnTo>
                      <a:lnTo>
                        <a:pt x="173" y="25"/>
                      </a:lnTo>
                      <a:lnTo>
                        <a:pt x="173" y="0"/>
                      </a:lnTo>
                    </a:path>
                  </a:pathLst>
                </a:custGeom>
                <a:noFill/>
                <a:ln w="3175">
                  <a:solidFill>
                    <a:srgbClr val="1DB2FB"/>
                  </a:solidFill>
                  <a:prstDash val="solid"/>
                  <a:round/>
                  <a:headEnd/>
                  <a:tailEnd/>
                </a:ln>
              </p:spPr>
              <p:txBody>
                <a:bodyPr/>
                <a:lstStyle/>
                <a:p>
                  <a:endParaRPr lang="en-US" dirty="0"/>
                </a:p>
              </p:txBody>
            </p:sp>
            <p:sp>
              <p:nvSpPr>
                <p:cNvPr id="647821" name="Freeform 653"/>
                <p:cNvSpPr>
                  <a:spLocks/>
                </p:cNvSpPr>
                <p:nvPr/>
              </p:nvSpPr>
              <p:spPr bwMode="auto">
                <a:xfrm>
                  <a:off x="1844" y="1852"/>
                  <a:ext cx="68" cy="210"/>
                </a:xfrm>
                <a:custGeom>
                  <a:avLst/>
                  <a:gdLst/>
                  <a:ahLst/>
                  <a:cxnLst>
                    <a:cxn ang="0">
                      <a:pos x="0" y="839"/>
                    </a:cxn>
                    <a:cxn ang="0">
                      <a:pos x="25" y="814"/>
                    </a:cxn>
                    <a:cxn ang="0">
                      <a:pos x="74" y="765"/>
                    </a:cxn>
                    <a:cxn ang="0">
                      <a:pos x="74" y="741"/>
                    </a:cxn>
                    <a:cxn ang="0">
                      <a:pos x="99" y="690"/>
                    </a:cxn>
                    <a:cxn ang="0">
                      <a:pos x="99" y="666"/>
                    </a:cxn>
                    <a:cxn ang="0">
                      <a:pos x="123" y="641"/>
                    </a:cxn>
                    <a:cxn ang="0">
                      <a:pos x="123" y="617"/>
                    </a:cxn>
                    <a:cxn ang="0">
                      <a:pos x="123" y="592"/>
                    </a:cxn>
                    <a:cxn ang="0">
                      <a:pos x="148" y="543"/>
                    </a:cxn>
                    <a:cxn ang="0">
                      <a:pos x="173" y="468"/>
                    </a:cxn>
                    <a:cxn ang="0">
                      <a:pos x="173" y="444"/>
                    </a:cxn>
                    <a:cxn ang="0">
                      <a:pos x="222" y="370"/>
                    </a:cxn>
                    <a:cxn ang="0">
                      <a:pos x="247" y="247"/>
                    </a:cxn>
                    <a:cxn ang="0">
                      <a:pos x="247" y="172"/>
                    </a:cxn>
                    <a:cxn ang="0">
                      <a:pos x="247" y="49"/>
                    </a:cxn>
                    <a:cxn ang="0">
                      <a:pos x="247" y="25"/>
                    </a:cxn>
                    <a:cxn ang="0">
                      <a:pos x="272" y="0"/>
                    </a:cxn>
                  </a:cxnLst>
                  <a:rect l="0" t="0" r="r" b="b"/>
                  <a:pathLst>
                    <a:path w="272" h="839">
                      <a:moveTo>
                        <a:pt x="0" y="839"/>
                      </a:moveTo>
                      <a:lnTo>
                        <a:pt x="25" y="814"/>
                      </a:lnTo>
                      <a:lnTo>
                        <a:pt x="74" y="765"/>
                      </a:lnTo>
                      <a:lnTo>
                        <a:pt x="74" y="741"/>
                      </a:lnTo>
                      <a:lnTo>
                        <a:pt x="99" y="690"/>
                      </a:lnTo>
                      <a:lnTo>
                        <a:pt x="99" y="666"/>
                      </a:lnTo>
                      <a:lnTo>
                        <a:pt x="123" y="641"/>
                      </a:lnTo>
                      <a:lnTo>
                        <a:pt x="123" y="617"/>
                      </a:lnTo>
                      <a:lnTo>
                        <a:pt x="123" y="592"/>
                      </a:lnTo>
                      <a:lnTo>
                        <a:pt x="148" y="543"/>
                      </a:lnTo>
                      <a:lnTo>
                        <a:pt x="173" y="468"/>
                      </a:lnTo>
                      <a:lnTo>
                        <a:pt x="173" y="444"/>
                      </a:lnTo>
                      <a:lnTo>
                        <a:pt x="222" y="370"/>
                      </a:lnTo>
                      <a:lnTo>
                        <a:pt x="247" y="247"/>
                      </a:lnTo>
                      <a:lnTo>
                        <a:pt x="247" y="172"/>
                      </a:lnTo>
                      <a:lnTo>
                        <a:pt x="247" y="49"/>
                      </a:lnTo>
                      <a:lnTo>
                        <a:pt x="247" y="25"/>
                      </a:lnTo>
                      <a:lnTo>
                        <a:pt x="272" y="0"/>
                      </a:lnTo>
                    </a:path>
                  </a:pathLst>
                </a:custGeom>
                <a:noFill/>
                <a:ln w="3175">
                  <a:solidFill>
                    <a:srgbClr val="1DB2FB"/>
                  </a:solidFill>
                  <a:prstDash val="solid"/>
                  <a:round/>
                  <a:headEnd/>
                  <a:tailEnd/>
                </a:ln>
              </p:spPr>
              <p:txBody>
                <a:bodyPr/>
                <a:lstStyle/>
                <a:p>
                  <a:endParaRPr lang="en-US" dirty="0"/>
                </a:p>
              </p:txBody>
            </p:sp>
            <p:sp>
              <p:nvSpPr>
                <p:cNvPr id="647822" name="Freeform 654"/>
                <p:cNvSpPr>
                  <a:spLocks/>
                </p:cNvSpPr>
                <p:nvPr/>
              </p:nvSpPr>
              <p:spPr bwMode="auto">
                <a:xfrm>
                  <a:off x="1912" y="1741"/>
                  <a:ext cx="30" cy="111"/>
                </a:xfrm>
                <a:custGeom>
                  <a:avLst/>
                  <a:gdLst/>
                  <a:ahLst/>
                  <a:cxnLst>
                    <a:cxn ang="0">
                      <a:pos x="0" y="445"/>
                    </a:cxn>
                    <a:cxn ang="0">
                      <a:pos x="73" y="222"/>
                    </a:cxn>
                    <a:cxn ang="0">
                      <a:pos x="73" y="196"/>
                    </a:cxn>
                    <a:cxn ang="0">
                      <a:pos x="73" y="172"/>
                    </a:cxn>
                    <a:cxn ang="0">
                      <a:pos x="122" y="49"/>
                    </a:cxn>
                    <a:cxn ang="0">
                      <a:pos x="122" y="24"/>
                    </a:cxn>
                    <a:cxn ang="0">
                      <a:pos x="98" y="24"/>
                    </a:cxn>
                    <a:cxn ang="0">
                      <a:pos x="98" y="0"/>
                    </a:cxn>
                    <a:cxn ang="0">
                      <a:pos x="122" y="0"/>
                    </a:cxn>
                  </a:cxnLst>
                  <a:rect l="0" t="0" r="r" b="b"/>
                  <a:pathLst>
                    <a:path w="122" h="445">
                      <a:moveTo>
                        <a:pt x="0" y="445"/>
                      </a:moveTo>
                      <a:lnTo>
                        <a:pt x="73" y="222"/>
                      </a:lnTo>
                      <a:lnTo>
                        <a:pt x="73" y="196"/>
                      </a:lnTo>
                      <a:lnTo>
                        <a:pt x="73" y="172"/>
                      </a:lnTo>
                      <a:lnTo>
                        <a:pt x="122" y="49"/>
                      </a:lnTo>
                      <a:lnTo>
                        <a:pt x="122" y="24"/>
                      </a:lnTo>
                      <a:lnTo>
                        <a:pt x="98" y="24"/>
                      </a:lnTo>
                      <a:lnTo>
                        <a:pt x="98" y="0"/>
                      </a:lnTo>
                      <a:lnTo>
                        <a:pt x="122" y="0"/>
                      </a:lnTo>
                    </a:path>
                  </a:pathLst>
                </a:custGeom>
                <a:noFill/>
                <a:ln w="3175">
                  <a:solidFill>
                    <a:srgbClr val="1DB2FB"/>
                  </a:solidFill>
                  <a:prstDash val="solid"/>
                  <a:round/>
                  <a:headEnd/>
                  <a:tailEnd/>
                </a:ln>
              </p:spPr>
              <p:txBody>
                <a:bodyPr/>
                <a:lstStyle/>
                <a:p>
                  <a:endParaRPr lang="en-US" dirty="0"/>
                </a:p>
              </p:txBody>
            </p:sp>
            <p:sp>
              <p:nvSpPr>
                <p:cNvPr id="647823" name="Freeform 655"/>
                <p:cNvSpPr>
                  <a:spLocks/>
                </p:cNvSpPr>
                <p:nvPr/>
              </p:nvSpPr>
              <p:spPr bwMode="auto">
                <a:xfrm>
                  <a:off x="2066" y="1753"/>
                  <a:ext cx="31" cy="81"/>
                </a:xfrm>
                <a:custGeom>
                  <a:avLst/>
                  <a:gdLst/>
                  <a:ahLst/>
                  <a:cxnLst>
                    <a:cxn ang="0">
                      <a:pos x="123" y="321"/>
                    </a:cxn>
                    <a:cxn ang="0">
                      <a:pos x="123" y="272"/>
                    </a:cxn>
                    <a:cxn ang="0">
                      <a:pos x="98" y="272"/>
                    </a:cxn>
                    <a:cxn ang="0">
                      <a:pos x="98" y="248"/>
                    </a:cxn>
                    <a:cxn ang="0">
                      <a:pos x="98" y="223"/>
                    </a:cxn>
                    <a:cxn ang="0">
                      <a:pos x="73" y="198"/>
                    </a:cxn>
                    <a:cxn ang="0">
                      <a:pos x="49" y="147"/>
                    </a:cxn>
                    <a:cxn ang="0">
                      <a:pos x="49" y="123"/>
                    </a:cxn>
                    <a:cxn ang="0">
                      <a:pos x="24" y="98"/>
                    </a:cxn>
                    <a:cxn ang="0">
                      <a:pos x="24" y="74"/>
                    </a:cxn>
                    <a:cxn ang="0">
                      <a:pos x="24" y="49"/>
                    </a:cxn>
                    <a:cxn ang="0">
                      <a:pos x="0" y="24"/>
                    </a:cxn>
                    <a:cxn ang="0">
                      <a:pos x="0" y="0"/>
                    </a:cxn>
                  </a:cxnLst>
                  <a:rect l="0" t="0" r="r" b="b"/>
                  <a:pathLst>
                    <a:path w="123" h="321">
                      <a:moveTo>
                        <a:pt x="123" y="321"/>
                      </a:moveTo>
                      <a:lnTo>
                        <a:pt x="123" y="272"/>
                      </a:lnTo>
                      <a:lnTo>
                        <a:pt x="98" y="272"/>
                      </a:lnTo>
                      <a:lnTo>
                        <a:pt x="98" y="248"/>
                      </a:lnTo>
                      <a:lnTo>
                        <a:pt x="98" y="223"/>
                      </a:lnTo>
                      <a:lnTo>
                        <a:pt x="73" y="198"/>
                      </a:lnTo>
                      <a:lnTo>
                        <a:pt x="49" y="147"/>
                      </a:lnTo>
                      <a:lnTo>
                        <a:pt x="49" y="123"/>
                      </a:lnTo>
                      <a:lnTo>
                        <a:pt x="24" y="98"/>
                      </a:lnTo>
                      <a:lnTo>
                        <a:pt x="24" y="74"/>
                      </a:lnTo>
                      <a:lnTo>
                        <a:pt x="24"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824" name="Freeform 656"/>
                <p:cNvSpPr>
                  <a:spLocks/>
                </p:cNvSpPr>
                <p:nvPr/>
              </p:nvSpPr>
              <p:spPr bwMode="auto">
                <a:xfrm>
                  <a:off x="2066" y="1741"/>
                  <a:ext cx="1" cy="12"/>
                </a:xfrm>
                <a:custGeom>
                  <a:avLst/>
                  <a:gdLst/>
                  <a:ahLst/>
                  <a:cxnLst>
                    <a:cxn ang="0">
                      <a:pos x="0" y="49"/>
                    </a:cxn>
                    <a:cxn ang="0">
                      <a:pos x="0" y="24"/>
                    </a:cxn>
                    <a:cxn ang="0">
                      <a:pos x="0" y="0"/>
                    </a:cxn>
                  </a:cxnLst>
                  <a:rect l="0" t="0" r="r" b="b"/>
                  <a:pathLst>
                    <a:path h="49">
                      <a:moveTo>
                        <a:pt x="0" y="49"/>
                      </a:move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825" name="Freeform 657"/>
                <p:cNvSpPr>
                  <a:spLocks/>
                </p:cNvSpPr>
                <p:nvPr/>
              </p:nvSpPr>
              <p:spPr bwMode="auto">
                <a:xfrm>
                  <a:off x="2066" y="1710"/>
                  <a:ext cx="12" cy="43"/>
                </a:xfrm>
                <a:custGeom>
                  <a:avLst/>
                  <a:gdLst/>
                  <a:ahLst/>
                  <a:cxnLst>
                    <a:cxn ang="0">
                      <a:pos x="0" y="173"/>
                    </a:cxn>
                    <a:cxn ang="0">
                      <a:pos x="24" y="173"/>
                    </a:cxn>
                    <a:cxn ang="0">
                      <a:pos x="24" y="124"/>
                    </a:cxn>
                    <a:cxn ang="0">
                      <a:pos x="24" y="99"/>
                    </a:cxn>
                    <a:cxn ang="0">
                      <a:pos x="24" y="73"/>
                    </a:cxn>
                    <a:cxn ang="0">
                      <a:pos x="24" y="49"/>
                    </a:cxn>
                    <a:cxn ang="0">
                      <a:pos x="24" y="0"/>
                    </a:cxn>
                    <a:cxn ang="0">
                      <a:pos x="49" y="0"/>
                    </a:cxn>
                    <a:cxn ang="0">
                      <a:pos x="24" y="0"/>
                    </a:cxn>
                  </a:cxnLst>
                  <a:rect l="0" t="0" r="r" b="b"/>
                  <a:pathLst>
                    <a:path w="49" h="173">
                      <a:moveTo>
                        <a:pt x="0" y="173"/>
                      </a:moveTo>
                      <a:lnTo>
                        <a:pt x="24" y="173"/>
                      </a:lnTo>
                      <a:lnTo>
                        <a:pt x="24" y="124"/>
                      </a:lnTo>
                      <a:lnTo>
                        <a:pt x="24" y="99"/>
                      </a:lnTo>
                      <a:lnTo>
                        <a:pt x="24" y="73"/>
                      </a:lnTo>
                      <a:lnTo>
                        <a:pt x="24" y="49"/>
                      </a:lnTo>
                      <a:lnTo>
                        <a:pt x="24" y="0"/>
                      </a:lnTo>
                      <a:lnTo>
                        <a:pt x="49" y="0"/>
                      </a:lnTo>
                      <a:lnTo>
                        <a:pt x="24" y="0"/>
                      </a:lnTo>
                    </a:path>
                  </a:pathLst>
                </a:custGeom>
                <a:noFill/>
                <a:ln w="3175">
                  <a:solidFill>
                    <a:srgbClr val="1DB2FB"/>
                  </a:solidFill>
                  <a:prstDash val="solid"/>
                  <a:round/>
                  <a:headEnd/>
                  <a:tailEnd/>
                </a:ln>
              </p:spPr>
              <p:txBody>
                <a:bodyPr/>
                <a:lstStyle/>
                <a:p>
                  <a:endParaRPr lang="en-US" dirty="0"/>
                </a:p>
              </p:txBody>
            </p:sp>
            <p:sp>
              <p:nvSpPr>
                <p:cNvPr id="647826" name="Freeform 658"/>
                <p:cNvSpPr>
                  <a:spLocks/>
                </p:cNvSpPr>
                <p:nvPr/>
              </p:nvSpPr>
              <p:spPr bwMode="auto">
                <a:xfrm>
                  <a:off x="1942" y="1716"/>
                  <a:ext cx="32" cy="25"/>
                </a:xfrm>
                <a:custGeom>
                  <a:avLst/>
                  <a:gdLst/>
                  <a:ahLst/>
                  <a:cxnLst>
                    <a:cxn ang="0">
                      <a:pos x="0" y="100"/>
                    </a:cxn>
                    <a:cxn ang="0">
                      <a:pos x="26" y="100"/>
                    </a:cxn>
                    <a:cxn ang="0">
                      <a:pos x="100" y="100"/>
                    </a:cxn>
                    <a:cxn ang="0">
                      <a:pos x="125" y="100"/>
                    </a:cxn>
                    <a:cxn ang="0">
                      <a:pos x="125" y="75"/>
                    </a:cxn>
                    <a:cxn ang="0">
                      <a:pos x="100" y="75"/>
                    </a:cxn>
                    <a:cxn ang="0">
                      <a:pos x="100" y="49"/>
                    </a:cxn>
                    <a:cxn ang="0">
                      <a:pos x="75" y="49"/>
                    </a:cxn>
                    <a:cxn ang="0">
                      <a:pos x="75" y="25"/>
                    </a:cxn>
                    <a:cxn ang="0">
                      <a:pos x="51" y="25"/>
                    </a:cxn>
                    <a:cxn ang="0">
                      <a:pos x="51" y="0"/>
                    </a:cxn>
                  </a:cxnLst>
                  <a:rect l="0" t="0" r="r" b="b"/>
                  <a:pathLst>
                    <a:path w="125" h="100">
                      <a:moveTo>
                        <a:pt x="0" y="100"/>
                      </a:moveTo>
                      <a:lnTo>
                        <a:pt x="26" y="100"/>
                      </a:lnTo>
                      <a:lnTo>
                        <a:pt x="100" y="100"/>
                      </a:lnTo>
                      <a:lnTo>
                        <a:pt x="125" y="100"/>
                      </a:lnTo>
                      <a:lnTo>
                        <a:pt x="125" y="75"/>
                      </a:lnTo>
                      <a:lnTo>
                        <a:pt x="100" y="75"/>
                      </a:lnTo>
                      <a:lnTo>
                        <a:pt x="100" y="49"/>
                      </a:lnTo>
                      <a:lnTo>
                        <a:pt x="75" y="49"/>
                      </a:lnTo>
                      <a:lnTo>
                        <a:pt x="75" y="25"/>
                      </a:lnTo>
                      <a:lnTo>
                        <a:pt x="51" y="25"/>
                      </a:lnTo>
                      <a:lnTo>
                        <a:pt x="51" y="0"/>
                      </a:lnTo>
                    </a:path>
                  </a:pathLst>
                </a:custGeom>
                <a:noFill/>
                <a:ln w="3175">
                  <a:solidFill>
                    <a:srgbClr val="1DB2FB"/>
                  </a:solidFill>
                  <a:prstDash val="solid"/>
                  <a:round/>
                  <a:headEnd/>
                  <a:tailEnd/>
                </a:ln>
              </p:spPr>
              <p:txBody>
                <a:bodyPr/>
                <a:lstStyle/>
                <a:p>
                  <a:endParaRPr lang="en-US" dirty="0"/>
                </a:p>
              </p:txBody>
            </p:sp>
            <p:sp>
              <p:nvSpPr>
                <p:cNvPr id="647827" name="Freeform 659"/>
                <p:cNvSpPr>
                  <a:spLocks/>
                </p:cNvSpPr>
                <p:nvPr/>
              </p:nvSpPr>
              <p:spPr bwMode="auto">
                <a:xfrm>
                  <a:off x="1942" y="1729"/>
                  <a:ext cx="1" cy="12"/>
                </a:xfrm>
                <a:custGeom>
                  <a:avLst/>
                  <a:gdLst/>
                  <a:ahLst/>
                  <a:cxnLst>
                    <a:cxn ang="0">
                      <a:pos x="0" y="51"/>
                    </a:cxn>
                    <a:cxn ang="0">
                      <a:pos x="0" y="26"/>
                    </a:cxn>
                    <a:cxn ang="0">
                      <a:pos x="0" y="0"/>
                    </a:cxn>
                  </a:cxnLst>
                  <a:rect l="0" t="0" r="r" b="b"/>
                  <a:pathLst>
                    <a:path h="51">
                      <a:moveTo>
                        <a:pt x="0" y="51"/>
                      </a:moveTo>
                      <a:lnTo>
                        <a:pt x="0" y="26"/>
                      </a:lnTo>
                      <a:lnTo>
                        <a:pt x="0" y="0"/>
                      </a:lnTo>
                    </a:path>
                  </a:pathLst>
                </a:custGeom>
                <a:noFill/>
                <a:ln w="3175">
                  <a:solidFill>
                    <a:srgbClr val="1DB2FB"/>
                  </a:solidFill>
                  <a:prstDash val="solid"/>
                  <a:round/>
                  <a:headEnd/>
                  <a:tailEnd/>
                </a:ln>
              </p:spPr>
              <p:txBody>
                <a:bodyPr/>
                <a:lstStyle/>
                <a:p>
                  <a:endParaRPr lang="en-US" dirty="0"/>
                </a:p>
              </p:txBody>
            </p:sp>
            <p:sp>
              <p:nvSpPr>
                <p:cNvPr id="647828" name="Freeform 660"/>
                <p:cNvSpPr>
                  <a:spLocks/>
                </p:cNvSpPr>
                <p:nvPr/>
              </p:nvSpPr>
              <p:spPr bwMode="auto">
                <a:xfrm>
                  <a:off x="2066" y="1710"/>
                  <a:ext cx="6" cy="31"/>
                </a:xfrm>
                <a:custGeom>
                  <a:avLst/>
                  <a:gdLst/>
                  <a:ahLst/>
                  <a:cxnLst>
                    <a:cxn ang="0">
                      <a:pos x="0" y="124"/>
                    </a:cxn>
                    <a:cxn ang="0">
                      <a:pos x="0" y="99"/>
                    </a:cxn>
                    <a:cxn ang="0">
                      <a:pos x="0" y="49"/>
                    </a:cxn>
                    <a:cxn ang="0">
                      <a:pos x="0" y="24"/>
                    </a:cxn>
                    <a:cxn ang="0">
                      <a:pos x="24" y="0"/>
                    </a:cxn>
                  </a:cxnLst>
                  <a:rect l="0" t="0" r="r" b="b"/>
                  <a:pathLst>
                    <a:path w="24" h="124">
                      <a:moveTo>
                        <a:pt x="0" y="124"/>
                      </a:moveTo>
                      <a:lnTo>
                        <a:pt x="0" y="99"/>
                      </a:lnTo>
                      <a:lnTo>
                        <a:pt x="0" y="49"/>
                      </a:lnTo>
                      <a:lnTo>
                        <a:pt x="0" y="24"/>
                      </a:lnTo>
                      <a:lnTo>
                        <a:pt x="24" y="0"/>
                      </a:lnTo>
                    </a:path>
                  </a:pathLst>
                </a:custGeom>
                <a:noFill/>
                <a:ln w="3175">
                  <a:solidFill>
                    <a:srgbClr val="1DB2FB"/>
                  </a:solidFill>
                  <a:prstDash val="solid"/>
                  <a:round/>
                  <a:headEnd/>
                  <a:tailEnd/>
                </a:ln>
              </p:spPr>
              <p:txBody>
                <a:bodyPr/>
                <a:lstStyle/>
                <a:p>
                  <a:endParaRPr lang="en-US" dirty="0"/>
                </a:p>
              </p:txBody>
            </p:sp>
            <p:sp>
              <p:nvSpPr>
                <p:cNvPr id="647829" name="Freeform 661"/>
                <p:cNvSpPr>
                  <a:spLocks/>
                </p:cNvSpPr>
                <p:nvPr/>
              </p:nvSpPr>
              <p:spPr bwMode="auto">
                <a:xfrm>
                  <a:off x="1942" y="1716"/>
                  <a:ext cx="13" cy="13"/>
                </a:xfrm>
                <a:custGeom>
                  <a:avLst/>
                  <a:gdLst/>
                  <a:ahLst/>
                  <a:cxnLst>
                    <a:cxn ang="0">
                      <a:pos x="0" y="49"/>
                    </a:cxn>
                    <a:cxn ang="0">
                      <a:pos x="26" y="49"/>
                    </a:cxn>
                    <a:cxn ang="0">
                      <a:pos x="26" y="25"/>
                    </a:cxn>
                    <a:cxn ang="0">
                      <a:pos x="51" y="25"/>
                    </a:cxn>
                    <a:cxn ang="0">
                      <a:pos x="51" y="0"/>
                    </a:cxn>
                  </a:cxnLst>
                  <a:rect l="0" t="0" r="r" b="b"/>
                  <a:pathLst>
                    <a:path w="51" h="49">
                      <a:moveTo>
                        <a:pt x="0" y="49"/>
                      </a:moveTo>
                      <a:lnTo>
                        <a:pt x="26" y="49"/>
                      </a:lnTo>
                      <a:lnTo>
                        <a:pt x="26" y="25"/>
                      </a:lnTo>
                      <a:lnTo>
                        <a:pt x="51" y="25"/>
                      </a:lnTo>
                      <a:lnTo>
                        <a:pt x="51" y="0"/>
                      </a:lnTo>
                    </a:path>
                  </a:pathLst>
                </a:custGeom>
                <a:noFill/>
                <a:ln w="3175">
                  <a:solidFill>
                    <a:srgbClr val="1DB2FB"/>
                  </a:solidFill>
                  <a:prstDash val="solid"/>
                  <a:round/>
                  <a:headEnd/>
                  <a:tailEnd/>
                </a:ln>
              </p:spPr>
              <p:txBody>
                <a:bodyPr/>
                <a:lstStyle/>
                <a:p>
                  <a:endParaRPr lang="en-US" dirty="0"/>
                </a:p>
              </p:txBody>
            </p:sp>
            <p:sp>
              <p:nvSpPr>
                <p:cNvPr id="647830" name="Freeform 662"/>
                <p:cNvSpPr>
                  <a:spLocks/>
                </p:cNvSpPr>
                <p:nvPr/>
              </p:nvSpPr>
              <p:spPr bwMode="auto">
                <a:xfrm>
                  <a:off x="1955" y="1704"/>
                  <a:ext cx="1" cy="12"/>
                </a:xfrm>
                <a:custGeom>
                  <a:avLst/>
                  <a:gdLst/>
                  <a:ahLst/>
                  <a:cxnLst>
                    <a:cxn ang="0">
                      <a:pos x="0" y="49"/>
                    </a:cxn>
                    <a:cxn ang="0">
                      <a:pos x="0" y="25"/>
                    </a:cxn>
                    <a:cxn ang="0">
                      <a:pos x="0" y="0"/>
                    </a:cxn>
                  </a:cxnLst>
                  <a:rect l="0" t="0" r="r" b="b"/>
                  <a:pathLst>
                    <a:path h="49">
                      <a:moveTo>
                        <a:pt x="0" y="49"/>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31" name="Freeform 663"/>
                <p:cNvSpPr>
                  <a:spLocks/>
                </p:cNvSpPr>
                <p:nvPr/>
              </p:nvSpPr>
              <p:spPr bwMode="auto">
                <a:xfrm>
                  <a:off x="2072" y="1704"/>
                  <a:ext cx="6" cy="6"/>
                </a:xfrm>
                <a:custGeom>
                  <a:avLst/>
                  <a:gdLst/>
                  <a:ahLst/>
                  <a:cxnLst>
                    <a:cxn ang="0">
                      <a:pos x="0" y="25"/>
                    </a:cxn>
                    <a:cxn ang="0">
                      <a:pos x="0" y="0"/>
                    </a:cxn>
                    <a:cxn ang="0">
                      <a:pos x="25" y="0"/>
                    </a:cxn>
                  </a:cxnLst>
                  <a:rect l="0" t="0" r="r" b="b"/>
                  <a:pathLst>
                    <a:path w="25" h="25">
                      <a:moveTo>
                        <a:pt x="0" y="25"/>
                      </a:move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832" name="Line 664"/>
                <p:cNvSpPr>
                  <a:spLocks noChangeShapeType="1"/>
                </p:cNvSpPr>
                <p:nvPr/>
              </p:nvSpPr>
              <p:spPr bwMode="auto">
                <a:xfrm flipV="1">
                  <a:off x="1955" y="1698"/>
                  <a:ext cx="6" cy="6"/>
                </a:xfrm>
                <a:prstGeom prst="line">
                  <a:avLst/>
                </a:prstGeom>
                <a:noFill/>
                <a:ln w="3175">
                  <a:solidFill>
                    <a:srgbClr val="1DB2FB"/>
                  </a:solidFill>
                  <a:round/>
                  <a:headEnd/>
                  <a:tailEnd/>
                </a:ln>
              </p:spPr>
              <p:txBody>
                <a:bodyPr/>
                <a:lstStyle/>
                <a:p>
                  <a:endParaRPr lang="en-US" dirty="0"/>
                </a:p>
              </p:txBody>
            </p:sp>
            <p:sp>
              <p:nvSpPr>
                <p:cNvPr id="647833" name="Line 665"/>
                <p:cNvSpPr>
                  <a:spLocks noChangeShapeType="1"/>
                </p:cNvSpPr>
                <p:nvPr/>
              </p:nvSpPr>
              <p:spPr bwMode="auto">
                <a:xfrm flipV="1">
                  <a:off x="1961" y="1692"/>
                  <a:ext cx="1" cy="6"/>
                </a:xfrm>
                <a:prstGeom prst="line">
                  <a:avLst/>
                </a:prstGeom>
                <a:noFill/>
                <a:ln w="3175">
                  <a:solidFill>
                    <a:srgbClr val="1DB2FB"/>
                  </a:solidFill>
                  <a:round/>
                  <a:headEnd/>
                  <a:tailEnd/>
                </a:ln>
              </p:spPr>
              <p:txBody>
                <a:bodyPr/>
                <a:lstStyle/>
                <a:p>
                  <a:endParaRPr lang="en-US" dirty="0"/>
                </a:p>
              </p:txBody>
            </p:sp>
            <p:sp>
              <p:nvSpPr>
                <p:cNvPr id="647834" name="Freeform 666"/>
                <p:cNvSpPr>
                  <a:spLocks/>
                </p:cNvSpPr>
                <p:nvPr/>
              </p:nvSpPr>
              <p:spPr bwMode="auto">
                <a:xfrm>
                  <a:off x="1961" y="1673"/>
                  <a:ext cx="1" cy="19"/>
                </a:xfrm>
                <a:custGeom>
                  <a:avLst/>
                  <a:gdLst/>
                  <a:ahLst/>
                  <a:cxnLst>
                    <a:cxn ang="0">
                      <a:pos x="0" y="74"/>
                    </a:cxn>
                    <a:cxn ang="0">
                      <a:pos x="0" y="49"/>
                    </a:cxn>
                    <a:cxn ang="0">
                      <a:pos x="0" y="25"/>
                    </a:cxn>
                    <a:cxn ang="0">
                      <a:pos x="0" y="0"/>
                    </a:cxn>
                  </a:cxnLst>
                  <a:rect l="0" t="0" r="r" b="b"/>
                  <a:pathLst>
                    <a:path h="74">
                      <a:moveTo>
                        <a:pt x="0" y="74"/>
                      </a:move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35" name="Line 667"/>
                <p:cNvSpPr>
                  <a:spLocks noChangeShapeType="1"/>
                </p:cNvSpPr>
                <p:nvPr/>
              </p:nvSpPr>
              <p:spPr bwMode="auto">
                <a:xfrm flipV="1">
                  <a:off x="1961" y="1667"/>
                  <a:ext cx="1" cy="6"/>
                </a:xfrm>
                <a:prstGeom prst="line">
                  <a:avLst/>
                </a:prstGeom>
                <a:noFill/>
                <a:ln w="3175">
                  <a:solidFill>
                    <a:srgbClr val="1DB2FB"/>
                  </a:solidFill>
                  <a:round/>
                  <a:headEnd/>
                  <a:tailEnd/>
                </a:ln>
              </p:spPr>
              <p:txBody>
                <a:bodyPr/>
                <a:lstStyle/>
                <a:p>
                  <a:endParaRPr lang="en-US" dirty="0"/>
                </a:p>
              </p:txBody>
            </p:sp>
            <p:sp>
              <p:nvSpPr>
                <p:cNvPr id="647836" name="Line 668"/>
                <p:cNvSpPr>
                  <a:spLocks noChangeShapeType="1"/>
                </p:cNvSpPr>
                <p:nvPr/>
              </p:nvSpPr>
              <p:spPr bwMode="auto">
                <a:xfrm flipV="1">
                  <a:off x="1961" y="1661"/>
                  <a:ext cx="1" cy="6"/>
                </a:xfrm>
                <a:prstGeom prst="line">
                  <a:avLst/>
                </a:prstGeom>
                <a:noFill/>
                <a:ln w="3175">
                  <a:solidFill>
                    <a:srgbClr val="1DB2FB"/>
                  </a:solidFill>
                  <a:round/>
                  <a:headEnd/>
                  <a:tailEnd/>
                </a:ln>
              </p:spPr>
              <p:txBody>
                <a:bodyPr/>
                <a:lstStyle/>
                <a:p>
                  <a:endParaRPr lang="en-US" dirty="0"/>
                </a:p>
              </p:txBody>
            </p:sp>
            <p:sp>
              <p:nvSpPr>
                <p:cNvPr id="647837" name="Freeform 669"/>
                <p:cNvSpPr>
                  <a:spLocks/>
                </p:cNvSpPr>
                <p:nvPr/>
              </p:nvSpPr>
              <p:spPr bwMode="auto">
                <a:xfrm>
                  <a:off x="1961" y="1642"/>
                  <a:ext cx="6" cy="19"/>
                </a:xfrm>
                <a:custGeom>
                  <a:avLst/>
                  <a:gdLst/>
                  <a:ahLst/>
                  <a:cxnLst>
                    <a:cxn ang="0">
                      <a:pos x="0" y="74"/>
                    </a:cxn>
                    <a:cxn ang="0">
                      <a:pos x="25" y="74"/>
                    </a:cxn>
                    <a:cxn ang="0">
                      <a:pos x="25" y="49"/>
                    </a:cxn>
                    <a:cxn ang="0">
                      <a:pos x="0" y="25"/>
                    </a:cxn>
                    <a:cxn ang="0">
                      <a:pos x="25" y="25"/>
                    </a:cxn>
                    <a:cxn ang="0">
                      <a:pos x="25" y="0"/>
                    </a:cxn>
                    <a:cxn ang="0">
                      <a:pos x="0" y="0"/>
                    </a:cxn>
                  </a:cxnLst>
                  <a:rect l="0" t="0" r="r" b="b"/>
                  <a:pathLst>
                    <a:path w="25" h="74">
                      <a:moveTo>
                        <a:pt x="0" y="74"/>
                      </a:moveTo>
                      <a:lnTo>
                        <a:pt x="25" y="74"/>
                      </a:lnTo>
                      <a:lnTo>
                        <a:pt x="25" y="49"/>
                      </a:lnTo>
                      <a:lnTo>
                        <a:pt x="0" y="25"/>
                      </a:ln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38" name="Freeform 670"/>
                <p:cNvSpPr>
                  <a:spLocks/>
                </p:cNvSpPr>
                <p:nvPr/>
              </p:nvSpPr>
              <p:spPr bwMode="auto">
                <a:xfrm>
                  <a:off x="1961" y="1611"/>
                  <a:ext cx="1" cy="31"/>
                </a:xfrm>
                <a:custGeom>
                  <a:avLst/>
                  <a:gdLst/>
                  <a:ahLst/>
                  <a:cxnLst>
                    <a:cxn ang="0">
                      <a:pos x="0" y="123"/>
                    </a:cxn>
                    <a:cxn ang="0">
                      <a:pos x="0" y="99"/>
                    </a:cxn>
                    <a:cxn ang="0">
                      <a:pos x="0" y="74"/>
                    </a:cxn>
                    <a:cxn ang="0">
                      <a:pos x="0" y="50"/>
                    </a:cxn>
                    <a:cxn ang="0">
                      <a:pos x="0" y="25"/>
                    </a:cxn>
                    <a:cxn ang="0">
                      <a:pos x="0" y="0"/>
                    </a:cxn>
                  </a:cxnLst>
                  <a:rect l="0" t="0" r="r" b="b"/>
                  <a:pathLst>
                    <a:path h="123">
                      <a:moveTo>
                        <a:pt x="0" y="123"/>
                      </a:moveTo>
                      <a:lnTo>
                        <a:pt x="0" y="99"/>
                      </a:lnTo>
                      <a:lnTo>
                        <a:pt x="0" y="74"/>
                      </a:lnTo>
                      <a:lnTo>
                        <a:pt x="0" y="50"/>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39" name="Freeform 671"/>
                <p:cNvSpPr>
                  <a:spLocks/>
                </p:cNvSpPr>
                <p:nvPr/>
              </p:nvSpPr>
              <p:spPr bwMode="auto">
                <a:xfrm>
                  <a:off x="1961" y="1593"/>
                  <a:ext cx="6" cy="18"/>
                </a:xfrm>
                <a:custGeom>
                  <a:avLst/>
                  <a:gdLst/>
                  <a:ahLst/>
                  <a:cxnLst>
                    <a:cxn ang="0">
                      <a:pos x="0" y="74"/>
                    </a:cxn>
                    <a:cxn ang="0">
                      <a:pos x="25" y="74"/>
                    </a:cxn>
                    <a:cxn ang="0">
                      <a:pos x="25" y="49"/>
                    </a:cxn>
                    <a:cxn ang="0">
                      <a:pos x="25" y="24"/>
                    </a:cxn>
                    <a:cxn ang="0">
                      <a:pos x="25" y="0"/>
                    </a:cxn>
                    <a:cxn ang="0">
                      <a:pos x="0" y="0"/>
                    </a:cxn>
                  </a:cxnLst>
                  <a:rect l="0" t="0" r="r" b="b"/>
                  <a:pathLst>
                    <a:path w="25" h="74">
                      <a:moveTo>
                        <a:pt x="0" y="74"/>
                      </a:moveTo>
                      <a:lnTo>
                        <a:pt x="25" y="74"/>
                      </a:lnTo>
                      <a:lnTo>
                        <a:pt x="25" y="49"/>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40" name="Freeform 672"/>
                <p:cNvSpPr>
                  <a:spLocks/>
                </p:cNvSpPr>
                <p:nvPr/>
              </p:nvSpPr>
              <p:spPr bwMode="auto">
                <a:xfrm>
                  <a:off x="1961" y="1550"/>
                  <a:ext cx="19" cy="43"/>
                </a:xfrm>
                <a:custGeom>
                  <a:avLst/>
                  <a:gdLst/>
                  <a:ahLst/>
                  <a:cxnLst>
                    <a:cxn ang="0">
                      <a:pos x="0" y="172"/>
                    </a:cxn>
                    <a:cxn ang="0">
                      <a:pos x="0" y="147"/>
                    </a:cxn>
                    <a:cxn ang="0">
                      <a:pos x="25" y="122"/>
                    </a:cxn>
                    <a:cxn ang="0">
                      <a:pos x="25" y="98"/>
                    </a:cxn>
                    <a:cxn ang="0">
                      <a:pos x="25" y="73"/>
                    </a:cxn>
                    <a:cxn ang="0">
                      <a:pos x="25" y="49"/>
                    </a:cxn>
                    <a:cxn ang="0">
                      <a:pos x="25" y="24"/>
                    </a:cxn>
                    <a:cxn ang="0">
                      <a:pos x="50" y="24"/>
                    </a:cxn>
                    <a:cxn ang="0">
                      <a:pos x="75" y="0"/>
                    </a:cxn>
                  </a:cxnLst>
                  <a:rect l="0" t="0" r="r" b="b"/>
                  <a:pathLst>
                    <a:path w="75" h="172">
                      <a:moveTo>
                        <a:pt x="0" y="172"/>
                      </a:moveTo>
                      <a:lnTo>
                        <a:pt x="0" y="147"/>
                      </a:lnTo>
                      <a:lnTo>
                        <a:pt x="25" y="122"/>
                      </a:lnTo>
                      <a:lnTo>
                        <a:pt x="25" y="98"/>
                      </a:lnTo>
                      <a:lnTo>
                        <a:pt x="25" y="73"/>
                      </a:lnTo>
                      <a:lnTo>
                        <a:pt x="25" y="49"/>
                      </a:lnTo>
                      <a:lnTo>
                        <a:pt x="25" y="24"/>
                      </a:lnTo>
                      <a:lnTo>
                        <a:pt x="50" y="24"/>
                      </a:lnTo>
                      <a:lnTo>
                        <a:pt x="75" y="0"/>
                      </a:lnTo>
                    </a:path>
                  </a:pathLst>
                </a:custGeom>
                <a:noFill/>
                <a:ln w="3175">
                  <a:solidFill>
                    <a:srgbClr val="1DB2FB"/>
                  </a:solidFill>
                  <a:prstDash val="solid"/>
                  <a:round/>
                  <a:headEnd/>
                  <a:tailEnd/>
                </a:ln>
              </p:spPr>
              <p:txBody>
                <a:bodyPr/>
                <a:lstStyle/>
                <a:p>
                  <a:endParaRPr lang="en-US" dirty="0"/>
                </a:p>
              </p:txBody>
            </p:sp>
            <p:sp>
              <p:nvSpPr>
                <p:cNvPr id="647841" name="Freeform 673"/>
                <p:cNvSpPr>
                  <a:spLocks/>
                </p:cNvSpPr>
                <p:nvPr/>
              </p:nvSpPr>
              <p:spPr bwMode="auto">
                <a:xfrm>
                  <a:off x="1980" y="1544"/>
                  <a:ext cx="12" cy="6"/>
                </a:xfrm>
                <a:custGeom>
                  <a:avLst/>
                  <a:gdLst/>
                  <a:ahLst/>
                  <a:cxnLst>
                    <a:cxn ang="0">
                      <a:pos x="0" y="26"/>
                    </a:cxn>
                    <a:cxn ang="0">
                      <a:pos x="24" y="0"/>
                    </a:cxn>
                    <a:cxn ang="0">
                      <a:pos x="49" y="0"/>
                    </a:cxn>
                  </a:cxnLst>
                  <a:rect l="0" t="0" r="r" b="b"/>
                  <a:pathLst>
                    <a:path w="49" h="26">
                      <a:moveTo>
                        <a:pt x="0" y="26"/>
                      </a:moveTo>
                      <a:lnTo>
                        <a:pt x="24" y="0"/>
                      </a:lnTo>
                      <a:lnTo>
                        <a:pt x="49" y="0"/>
                      </a:lnTo>
                    </a:path>
                  </a:pathLst>
                </a:custGeom>
                <a:noFill/>
                <a:ln w="3175">
                  <a:solidFill>
                    <a:srgbClr val="1DB2FB"/>
                  </a:solidFill>
                  <a:prstDash val="solid"/>
                  <a:round/>
                  <a:headEnd/>
                  <a:tailEnd/>
                </a:ln>
              </p:spPr>
              <p:txBody>
                <a:bodyPr/>
                <a:lstStyle/>
                <a:p>
                  <a:endParaRPr lang="en-US" dirty="0"/>
                </a:p>
              </p:txBody>
            </p:sp>
            <p:sp>
              <p:nvSpPr>
                <p:cNvPr id="647842" name="Freeform 674"/>
                <p:cNvSpPr>
                  <a:spLocks/>
                </p:cNvSpPr>
                <p:nvPr/>
              </p:nvSpPr>
              <p:spPr bwMode="auto">
                <a:xfrm>
                  <a:off x="1986" y="1512"/>
                  <a:ext cx="6" cy="32"/>
                </a:xfrm>
                <a:custGeom>
                  <a:avLst/>
                  <a:gdLst/>
                  <a:ahLst/>
                  <a:cxnLst>
                    <a:cxn ang="0">
                      <a:pos x="25" y="124"/>
                    </a:cxn>
                    <a:cxn ang="0">
                      <a:pos x="25" y="99"/>
                    </a:cxn>
                    <a:cxn ang="0">
                      <a:pos x="25" y="75"/>
                    </a:cxn>
                    <a:cxn ang="0">
                      <a:pos x="0" y="75"/>
                    </a:cxn>
                    <a:cxn ang="0">
                      <a:pos x="0" y="50"/>
                    </a:cxn>
                    <a:cxn ang="0">
                      <a:pos x="0" y="26"/>
                    </a:cxn>
                    <a:cxn ang="0">
                      <a:pos x="25" y="0"/>
                    </a:cxn>
                  </a:cxnLst>
                  <a:rect l="0" t="0" r="r" b="b"/>
                  <a:pathLst>
                    <a:path w="25" h="124">
                      <a:moveTo>
                        <a:pt x="25" y="124"/>
                      </a:moveTo>
                      <a:lnTo>
                        <a:pt x="25" y="99"/>
                      </a:lnTo>
                      <a:lnTo>
                        <a:pt x="25" y="75"/>
                      </a:lnTo>
                      <a:lnTo>
                        <a:pt x="0" y="75"/>
                      </a:lnTo>
                      <a:lnTo>
                        <a:pt x="0" y="50"/>
                      </a:lnTo>
                      <a:lnTo>
                        <a:pt x="0" y="26"/>
                      </a:lnTo>
                      <a:lnTo>
                        <a:pt x="25" y="0"/>
                      </a:lnTo>
                    </a:path>
                  </a:pathLst>
                </a:custGeom>
                <a:noFill/>
                <a:ln w="3175">
                  <a:solidFill>
                    <a:srgbClr val="1DB2FB"/>
                  </a:solidFill>
                  <a:prstDash val="solid"/>
                  <a:round/>
                  <a:headEnd/>
                  <a:tailEnd/>
                </a:ln>
              </p:spPr>
              <p:txBody>
                <a:bodyPr/>
                <a:lstStyle/>
                <a:p>
                  <a:endParaRPr lang="en-US" dirty="0"/>
                </a:p>
              </p:txBody>
            </p:sp>
            <p:sp>
              <p:nvSpPr>
                <p:cNvPr id="647843" name="Freeform 675"/>
                <p:cNvSpPr>
                  <a:spLocks/>
                </p:cNvSpPr>
                <p:nvPr/>
              </p:nvSpPr>
              <p:spPr bwMode="auto">
                <a:xfrm>
                  <a:off x="1992" y="1451"/>
                  <a:ext cx="62" cy="61"/>
                </a:xfrm>
                <a:custGeom>
                  <a:avLst/>
                  <a:gdLst/>
                  <a:ahLst/>
                  <a:cxnLst>
                    <a:cxn ang="0">
                      <a:pos x="0" y="247"/>
                    </a:cxn>
                    <a:cxn ang="0">
                      <a:pos x="0" y="222"/>
                    </a:cxn>
                    <a:cxn ang="0">
                      <a:pos x="24" y="222"/>
                    </a:cxn>
                    <a:cxn ang="0">
                      <a:pos x="24" y="198"/>
                    </a:cxn>
                    <a:cxn ang="0">
                      <a:pos x="50" y="198"/>
                    </a:cxn>
                    <a:cxn ang="0">
                      <a:pos x="50" y="173"/>
                    </a:cxn>
                    <a:cxn ang="0">
                      <a:pos x="50" y="149"/>
                    </a:cxn>
                    <a:cxn ang="0">
                      <a:pos x="75" y="149"/>
                    </a:cxn>
                    <a:cxn ang="0">
                      <a:pos x="75" y="123"/>
                    </a:cxn>
                    <a:cxn ang="0">
                      <a:pos x="99" y="123"/>
                    </a:cxn>
                    <a:cxn ang="0">
                      <a:pos x="99" y="99"/>
                    </a:cxn>
                    <a:cxn ang="0">
                      <a:pos x="124" y="99"/>
                    </a:cxn>
                    <a:cxn ang="0">
                      <a:pos x="124" y="74"/>
                    </a:cxn>
                    <a:cxn ang="0">
                      <a:pos x="148" y="49"/>
                    </a:cxn>
                    <a:cxn ang="0">
                      <a:pos x="173" y="49"/>
                    </a:cxn>
                    <a:cxn ang="0">
                      <a:pos x="173" y="25"/>
                    </a:cxn>
                    <a:cxn ang="0">
                      <a:pos x="197" y="25"/>
                    </a:cxn>
                    <a:cxn ang="0">
                      <a:pos x="197" y="0"/>
                    </a:cxn>
                    <a:cxn ang="0">
                      <a:pos x="222" y="0"/>
                    </a:cxn>
                    <a:cxn ang="0">
                      <a:pos x="247" y="0"/>
                    </a:cxn>
                  </a:cxnLst>
                  <a:rect l="0" t="0" r="r" b="b"/>
                  <a:pathLst>
                    <a:path w="247" h="247">
                      <a:moveTo>
                        <a:pt x="0" y="247"/>
                      </a:moveTo>
                      <a:lnTo>
                        <a:pt x="0" y="222"/>
                      </a:lnTo>
                      <a:lnTo>
                        <a:pt x="24" y="222"/>
                      </a:lnTo>
                      <a:lnTo>
                        <a:pt x="24" y="198"/>
                      </a:lnTo>
                      <a:lnTo>
                        <a:pt x="50" y="198"/>
                      </a:lnTo>
                      <a:lnTo>
                        <a:pt x="50" y="173"/>
                      </a:lnTo>
                      <a:lnTo>
                        <a:pt x="50" y="149"/>
                      </a:lnTo>
                      <a:lnTo>
                        <a:pt x="75" y="149"/>
                      </a:lnTo>
                      <a:lnTo>
                        <a:pt x="75" y="123"/>
                      </a:lnTo>
                      <a:lnTo>
                        <a:pt x="99" y="123"/>
                      </a:lnTo>
                      <a:lnTo>
                        <a:pt x="99" y="99"/>
                      </a:lnTo>
                      <a:lnTo>
                        <a:pt x="124" y="99"/>
                      </a:lnTo>
                      <a:lnTo>
                        <a:pt x="124" y="74"/>
                      </a:lnTo>
                      <a:lnTo>
                        <a:pt x="148" y="49"/>
                      </a:lnTo>
                      <a:lnTo>
                        <a:pt x="173" y="49"/>
                      </a:lnTo>
                      <a:lnTo>
                        <a:pt x="173" y="25"/>
                      </a:lnTo>
                      <a:lnTo>
                        <a:pt x="197" y="25"/>
                      </a:lnTo>
                      <a:lnTo>
                        <a:pt x="197" y="0"/>
                      </a:lnTo>
                      <a:lnTo>
                        <a:pt x="222" y="0"/>
                      </a:lnTo>
                      <a:lnTo>
                        <a:pt x="247" y="0"/>
                      </a:lnTo>
                    </a:path>
                  </a:pathLst>
                </a:custGeom>
                <a:noFill/>
                <a:ln w="3175">
                  <a:solidFill>
                    <a:srgbClr val="1DB2FB"/>
                  </a:solidFill>
                  <a:prstDash val="solid"/>
                  <a:round/>
                  <a:headEnd/>
                  <a:tailEnd/>
                </a:ln>
              </p:spPr>
              <p:txBody>
                <a:bodyPr/>
                <a:lstStyle/>
                <a:p>
                  <a:endParaRPr lang="en-US" dirty="0"/>
                </a:p>
              </p:txBody>
            </p:sp>
            <p:sp>
              <p:nvSpPr>
                <p:cNvPr id="647844" name="Freeform 676"/>
                <p:cNvSpPr>
                  <a:spLocks/>
                </p:cNvSpPr>
                <p:nvPr/>
              </p:nvSpPr>
              <p:spPr bwMode="auto">
                <a:xfrm>
                  <a:off x="2054" y="1432"/>
                  <a:ext cx="1" cy="19"/>
                </a:xfrm>
                <a:custGeom>
                  <a:avLst/>
                  <a:gdLst/>
                  <a:ahLst/>
                  <a:cxnLst>
                    <a:cxn ang="0">
                      <a:pos x="0" y="74"/>
                    </a:cxn>
                    <a:cxn ang="0">
                      <a:pos x="0" y="50"/>
                    </a:cxn>
                    <a:cxn ang="0">
                      <a:pos x="0" y="25"/>
                    </a:cxn>
                    <a:cxn ang="0">
                      <a:pos x="0" y="0"/>
                    </a:cxn>
                  </a:cxnLst>
                  <a:rect l="0" t="0" r="r" b="b"/>
                  <a:pathLst>
                    <a:path h="74">
                      <a:moveTo>
                        <a:pt x="0" y="74"/>
                      </a:moveTo>
                      <a:lnTo>
                        <a:pt x="0" y="50"/>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45" name="Line 677"/>
                <p:cNvSpPr>
                  <a:spLocks noChangeShapeType="1"/>
                </p:cNvSpPr>
                <p:nvPr/>
              </p:nvSpPr>
              <p:spPr bwMode="auto">
                <a:xfrm>
                  <a:off x="2054" y="1432"/>
                  <a:ext cx="6" cy="1"/>
                </a:xfrm>
                <a:prstGeom prst="line">
                  <a:avLst/>
                </a:prstGeom>
                <a:noFill/>
                <a:ln w="3175">
                  <a:solidFill>
                    <a:srgbClr val="1DB2FB"/>
                  </a:solidFill>
                  <a:round/>
                  <a:headEnd/>
                  <a:tailEnd/>
                </a:ln>
              </p:spPr>
              <p:txBody>
                <a:bodyPr/>
                <a:lstStyle/>
                <a:p>
                  <a:endParaRPr lang="en-US" dirty="0"/>
                </a:p>
              </p:txBody>
            </p:sp>
            <p:sp>
              <p:nvSpPr>
                <p:cNvPr id="647846" name="Freeform 678"/>
                <p:cNvSpPr>
                  <a:spLocks/>
                </p:cNvSpPr>
                <p:nvPr/>
              </p:nvSpPr>
              <p:spPr bwMode="auto">
                <a:xfrm>
                  <a:off x="2054" y="1395"/>
                  <a:ext cx="12" cy="37"/>
                </a:xfrm>
                <a:custGeom>
                  <a:avLst/>
                  <a:gdLst/>
                  <a:ahLst/>
                  <a:cxnLst>
                    <a:cxn ang="0">
                      <a:pos x="25" y="148"/>
                    </a:cxn>
                    <a:cxn ang="0">
                      <a:pos x="25" y="124"/>
                    </a:cxn>
                    <a:cxn ang="0">
                      <a:pos x="25" y="98"/>
                    </a:cxn>
                    <a:cxn ang="0">
                      <a:pos x="0" y="98"/>
                    </a:cxn>
                    <a:cxn ang="0">
                      <a:pos x="0" y="74"/>
                    </a:cxn>
                    <a:cxn ang="0">
                      <a:pos x="25" y="74"/>
                    </a:cxn>
                    <a:cxn ang="0">
                      <a:pos x="25" y="49"/>
                    </a:cxn>
                    <a:cxn ang="0">
                      <a:pos x="25" y="25"/>
                    </a:cxn>
                    <a:cxn ang="0">
                      <a:pos x="50" y="25"/>
                    </a:cxn>
                    <a:cxn ang="0">
                      <a:pos x="50" y="0"/>
                    </a:cxn>
                  </a:cxnLst>
                  <a:rect l="0" t="0" r="r" b="b"/>
                  <a:pathLst>
                    <a:path w="50" h="148">
                      <a:moveTo>
                        <a:pt x="25" y="148"/>
                      </a:moveTo>
                      <a:lnTo>
                        <a:pt x="25" y="124"/>
                      </a:lnTo>
                      <a:lnTo>
                        <a:pt x="25" y="98"/>
                      </a:lnTo>
                      <a:lnTo>
                        <a:pt x="0" y="98"/>
                      </a:lnTo>
                      <a:lnTo>
                        <a:pt x="0" y="74"/>
                      </a:lnTo>
                      <a:lnTo>
                        <a:pt x="25" y="74"/>
                      </a:lnTo>
                      <a:lnTo>
                        <a:pt x="25" y="49"/>
                      </a:lnTo>
                      <a:lnTo>
                        <a:pt x="25" y="25"/>
                      </a:lnTo>
                      <a:lnTo>
                        <a:pt x="50" y="25"/>
                      </a:lnTo>
                      <a:lnTo>
                        <a:pt x="50" y="0"/>
                      </a:lnTo>
                    </a:path>
                  </a:pathLst>
                </a:custGeom>
                <a:noFill/>
                <a:ln w="3175">
                  <a:solidFill>
                    <a:srgbClr val="1DB2FB"/>
                  </a:solidFill>
                  <a:prstDash val="solid"/>
                  <a:round/>
                  <a:headEnd/>
                  <a:tailEnd/>
                </a:ln>
              </p:spPr>
              <p:txBody>
                <a:bodyPr/>
                <a:lstStyle/>
                <a:p>
                  <a:endParaRPr lang="en-US" dirty="0"/>
                </a:p>
              </p:txBody>
            </p:sp>
            <p:sp>
              <p:nvSpPr>
                <p:cNvPr id="647847" name="Line 679"/>
                <p:cNvSpPr>
                  <a:spLocks noChangeShapeType="1"/>
                </p:cNvSpPr>
                <p:nvPr/>
              </p:nvSpPr>
              <p:spPr bwMode="auto">
                <a:xfrm>
                  <a:off x="2066" y="1395"/>
                  <a:ext cx="6" cy="1"/>
                </a:xfrm>
                <a:prstGeom prst="line">
                  <a:avLst/>
                </a:prstGeom>
                <a:noFill/>
                <a:ln w="3175">
                  <a:solidFill>
                    <a:srgbClr val="1DB2FB"/>
                  </a:solidFill>
                  <a:round/>
                  <a:headEnd/>
                  <a:tailEnd/>
                </a:ln>
              </p:spPr>
              <p:txBody>
                <a:bodyPr/>
                <a:lstStyle/>
                <a:p>
                  <a:endParaRPr lang="en-US" dirty="0"/>
                </a:p>
              </p:txBody>
            </p:sp>
            <p:sp>
              <p:nvSpPr>
                <p:cNvPr id="647848" name="Freeform 680"/>
                <p:cNvSpPr>
                  <a:spLocks/>
                </p:cNvSpPr>
                <p:nvPr/>
              </p:nvSpPr>
              <p:spPr bwMode="auto">
                <a:xfrm>
                  <a:off x="2072" y="1358"/>
                  <a:ext cx="6" cy="37"/>
                </a:xfrm>
                <a:custGeom>
                  <a:avLst/>
                  <a:gdLst/>
                  <a:ahLst/>
                  <a:cxnLst>
                    <a:cxn ang="0">
                      <a:pos x="0" y="149"/>
                    </a:cxn>
                    <a:cxn ang="0">
                      <a:pos x="0" y="124"/>
                    </a:cxn>
                    <a:cxn ang="0">
                      <a:pos x="25" y="124"/>
                    </a:cxn>
                    <a:cxn ang="0">
                      <a:pos x="25" y="75"/>
                    </a:cxn>
                    <a:cxn ang="0">
                      <a:pos x="25" y="51"/>
                    </a:cxn>
                    <a:cxn ang="0">
                      <a:pos x="25" y="26"/>
                    </a:cxn>
                    <a:cxn ang="0">
                      <a:pos x="25" y="0"/>
                    </a:cxn>
                  </a:cxnLst>
                  <a:rect l="0" t="0" r="r" b="b"/>
                  <a:pathLst>
                    <a:path w="25" h="149">
                      <a:moveTo>
                        <a:pt x="0" y="149"/>
                      </a:moveTo>
                      <a:lnTo>
                        <a:pt x="0" y="124"/>
                      </a:lnTo>
                      <a:lnTo>
                        <a:pt x="25" y="124"/>
                      </a:lnTo>
                      <a:lnTo>
                        <a:pt x="25" y="75"/>
                      </a:lnTo>
                      <a:lnTo>
                        <a:pt x="25" y="51"/>
                      </a:lnTo>
                      <a:lnTo>
                        <a:pt x="25" y="26"/>
                      </a:lnTo>
                      <a:lnTo>
                        <a:pt x="25" y="0"/>
                      </a:lnTo>
                    </a:path>
                  </a:pathLst>
                </a:custGeom>
                <a:noFill/>
                <a:ln w="3175">
                  <a:solidFill>
                    <a:srgbClr val="1DB2FB"/>
                  </a:solidFill>
                  <a:prstDash val="solid"/>
                  <a:round/>
                  <a:headEnd/>
                  <a:tailEnd/>
                </a:ln>
              </p:spPr>
              <p:txBody>
                <a:bodyPr/>
                <a:lstStyle/>
                <a:p>
                  <a:endParaRPr lang="en-US" dirty="0"/>
                </a:p>
              </p:txBody>
            </p:sp>
            <p:sp>
              <p:nvSpPr>
                <p:cNvPr id="647849" name="Freeform 681"/>
                <p:cNvSpPr>
                  <a:spLocks/>
                </p:cNvSpPr>
                <p:nvPr/>
              </p:nvSpPr>
              <p:spPr bwMode="auto">
                <a:xfrm>
                  <a:off x="2072" y="1340"/>
                  <a:ext cx="6" cy="18"/>
                </a:xfrm>
                <a:custGeom>
                  <a:avLst/>
                  <a:gdLst/>
                  <a:ahLst/>
                  <a:cxnLst>
                    <a:cxn ang="0">
                      <a:pos x="25" y="73"/>
                    </a:cxn>
                    <a:cxn ang="0">
                      <a:pos x="25" y="49"/>
                    </a:cxn>
                    <a:cxn ang="0">
                      <a:pos x="0" y="49"/>
                    </a:cxn>
                    <a:cxn ang="0">
                      <a:pos x="0" y="24"/>
                    </a:cxn>
                    <a:cxn ang="0">
                      <a:pos x="0" y="0"/>
                    </a:cxn>
                  </a:cxnLst>
                  <a:rect l="0" t="0" r="r" b="b"/>
                  <a:pathLst>
                    <a:path w="25" h="73">
                      <a:moveTo>
                        <a:pt x="25" y="73"/>
                      </a:moveTo>
                      <a:lnTo>
                        <a:pt x="25" y="49"/>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850" name="Freeform 682"/>
                <p:cNvSpPr>
                  <a:spLocks/>
                </p:cNvSpPr>
                <p:nvPr/>
              </p:nvSpPr>
              <p:spPr bwMode="auto">
                <a:xfrm>
                  <a:off x="2103" y="2488"/>
                  <a:ext cx="50" cy="50"/>
                </a:xfrm>
                <a:custGeom>
                  <a:avLst/>
                  <a:gdLst/>
                  <a:ahLst/>
                  <a:cxnLst>
                    <a:cxn ang="0">
                      <a:pos x="198" y="198"/>
                    </a:cxn>
                    <a:cxn ang="0">
                      <a:pos x="173" y="198"/>
                    </a:cxn>
                    <a:cxn ang="0">
                      <a:pos x="149" y="198"/>
                    </a:cxn>
                    <a:cxn ang="0">
                      <a:pos x="124" y="198"/>
                    </a:cxn>
                    <a:cxn ang="0">
                      <a:pos x="124" y="173"/>
                    </a:cxn>
                    <a:cxn ang="0">
                      <a:pos x="99" y="173"/>
                    </a:cxn>
                    <a:cxn ang="0">
                      <a:pos x="99" y="149"/>
                    </a:cxn>
                    <a:cxn ang="0">
                      <a:pos x="75" y="149"/>
                    </a:cxn>
                    <a:cxn ang="0">
                      <a:pos x="75" y="173"/>
                    </a:cxn>
                    <a:cxn ang="0">
                      <a:pos x="49" y="173"/>
                    </a:cxn>
                    <a:cxn ang="0">
                      <a:pos x="49" y="149"/>
                    </a:cxn>
                    <a:cxn ang="0">
                      <a:pos x="75" y="149"/>
                    </a:cxn>
                    <a:cxn ang="0">
                      <a:pos x="75" y="123"/>
                    </a:cxn>
                    <a:cxn ang="0">
                      <a:pos x="99" y="99"/>
                    </a:cxn>
                    <a:cxn ang="0">
                      <a:pos x="75" y="99"/>
                    </a:cxn>
                    <a:cxn ang="0">
                      <a:pos x="75" y="123"/>
                    </a:cxn>
                    <a:cxn ang="0">
                      <a:pos x="49" y="123"/>
                    </a:cxn>
                    <a:cxn ang="0">
                      <a:pos x="49" y="149"/>
                    </a:cxn>
                    <a:cxn ang="0">
                      <a:pos x="25" y="149"/>
                    </a:cxn>
                    <a:cxn ang="0">
                      <a:pos x="0" y="149"/>
                    </a:cxn>
                    <a:cxn ang="0">
                      <a:pos x="0" y="123"/>
                    </a:cxn>
                    <a:cxn ang="0">
                      <a:pos x="25" y="123"/>
                    </a:cxn>
                    <a:cxn ang="0">
                      <a:pos x="25" y="99"/>
                    </a:cxn>
                    <a:cxn ang="0">
                      <a:pos x="49" y="99"/>
                    </a:cxn>
                    <a:cxn ang="0">
                      <a:pos x="49" y="74"/>
                    </a:cxn>
                    <a:cxn ang="0">
                      <a:pos x="75" y="74"/>
                    </a:cxn>
                    <a:cxn ang="0">
                      <a:pos x="99" y="49"/>
                    </a:cxn>
                    <a:cxn ang="0">
                      <a:pos x="124" y="49"/>
                    </a:cxn>
                    <a:cxn ang="0">
                      <a:pos x="124" y="25"/>
                    </a:cxn>
                    <a:cxn ang="0">
                      <a:pos x="173" y="0"/>
                    </a:cxn>
                  </a:cxnLst>
                  <a:rect l="0" t="0" r="r" b="b"/>
                  <a:pathLst>
                    <a:path w="198" h="198">
                      <a:moveTo>
                        <a:pt x="198" y="198"/>
                      </a:moveTo>
                      <a:lnTo>
                        <a:pt x="173" y="198"/>
                      </a:lnTo>
                      <a:lnTo>
                        <a:pt x="149" y="198"/>
                      </a:lnTo>
                      <a:lnTo>
                        <a:pt x="124" y="198"/>
                      </a:lnTo>
                      <a:lnTo>
                        <a:pt x="124" y="173"/>
                      </a:lnTo>
                      <a:lnTo>
                        <a:pt x="99" y="173"/>
                      </a:lnTo>
                      <a:lnTo>
                        <a:pt x="99" y="149"/>
                      </a:lnTo>
                      <a:lnTo>
                        <a:pt x="75" y="149"/>
                      </a:lnTo>
                      <a:lnTo>
                        <a:pt x="75" y="173"/>
                      </a:lnTo>
                      <a:lnTo>
                        <a:pt x="49" y="173"/>
                      </a:lnTo>
                      <a:lnTo>
                        <a:pt x="49" y="149"/>
                      </a:lnTo>
                      <a:lnTo>
                        <a:pt x="75" y="149"/>
                      </a:lnTo>
                      <a:lnTo>
                        <a:pt x="75" y="123"/>
                      </a:lnTo>
                      <a:lnTo>
                        <a:pt x="99" y="99"/>
                      </a:lnTo>
                      <a:lnTo>
                        <a:pt x="75" y="99"/>
                      </a:lnTo>
                      <a:lnTo>
                        <a:pt x="75" y="123"/>
                      </a:lnTo>
                      <a:lnTo>
                        <a:pt x="49" y="123"/>
                      </a:lnTo>
                      <a:lnTo>
                        <a:pt x="49" y="149"/>
                      </a:lnTo>
                      <a:lnTo>
                        <a:pt x="25" y="149"/>
                      </a:lnTo>
                      <a:lnTo>
                        <a:pt x="0" y="149"/>
                      </a:lnTo>
                      <a:lnTo>
                        <a:pt x="0" y="123"/>
                      </a:lnTo>
                      <a:lnTo>
                        <a:pt x="25" y="123"/>
                      </a:lnTo>
                      <a:lnTo>
                        <a:pt x="25" y="99"/>
                      </a:lnTo>
                      <a:lnTo>
                        <a:pt x="49" y="99"/>
                      </a:lnTo>
                      <a:lnTo>
                        <a:pt x="49" y="74"/>
                      </a:lnTo>
                      <a:lnTo>
                        <a:pt x="75" y="74"/>
                      </a:lnTo>
                      <a:lnTo>
                        <a:pt x="99" y="49"/>
                      </a:lnTo>
                      <a:lnTo>
                        <a:pt x="124" y="49"/>
                      </a:lnTo>
                      <a:lnTo>
                        <a:pt x="124" y="25"/>
                      </a:lnTo>
                      <a:lnTo>
                        <a:pt x="173" y="0"/>
                      </a:lnTo>
                    </a:path>
                  </a:pathLst>
                </a:custGeom>
                <a:noFill/>
                <a:ln w="3175">
                  <a:solidFill>
                    <a:srgbClr val="1DB2FB"/>
                  </a:solidFill>
                  <a:prstDash val="solid"/>
                  <a:round/>
                  <a:headEnd/>
                  <a:tailEnd/>
                </a:ln>
              </p:spPr>
              <p:txBody>
                <a:bodyPr/>
                <a:lstStyle/>
                <a:p>
                  <a:endParaRPr lang="en-US" dirty="0"/>
                </a:p>
              </p:txBody>
            </p:sp>
            <p:sp>
              <p:nvSpPr>
                <p:cNvPr id="647851" name="Freeform 683"/>
                <p:cNvSpPr>
                  <a:spLocks/>
                </p:cNvSpPr>
                <p:nvPr/>
              </p:nvSpPr>
              <p:spPr bwMode="auto">
                <a:xfrm>
                  <a:off x="2153" y="2526"/>
                  <a:ext cx="1" cy="12"/>
                </a:xfrm>
                <a:custGeom>
                  <a:avLst/>
                  <a:gdLst/>
                  <a:ahLst/>
                  <a:cxnLst>
                    <a:cxn ang="0">
                      <a:pos x="0" y="49"/>
                    </a:cxn>
                    <a:cxn ang="0">
                      <a:pos x="0" y="24"/>
                    </a:cxn>
                    <a:cxn ang="0">
                      <a:pos x="0" y="0"/>
                    </a:cxn>
                  </a:cxnLst>
                  <a:rect l="0" t="0" r="r" b="b"/>
                  <a:pathLst>
                    <a:path h="49">
                      <a:moveTo>
                        <a:pt x="0" y="49"/>
                      </a:move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852" name="Freeform 684"/>
                <p:cNvSpPr>
                  <a:spLocks/>
                </p:cNvSpPr>
                <p:nvPr/>
              </p:nvSpPr>
              <p:spPr bwMode="auto">
                <a:xfrm>
                  <a:off x="2134" y="2519"/>
                  <a:ext cx="6" cy="13"/>
                </a:xfrm>
                <a:custGeom>
                  <a:avLst/>
                  <a:gdLst/>
                  <a:ahLst/>
                  <a:cxnLst>
                    <a:cxn ang="0">
                      <a:pos x="0" y="50"/>
                    </a:cxn>
                    <a:cxn ang="0">
                      <a:pos x="0" y="26"/>
                    </a:cxn>
                    <a:cxn ang="0">
                      <a:pos x="25" y="0"/>
                    </a:cxn>
                    <a:cxn ang="0">
                      <a:pos x="25" y="26"/>
                    </a:cxn>
                    <a:cxn ang="0">
                      <a:pos x="0" y="50"/>
                    </a:cxn>
                  </a:cxnLst>
                  <a:rect l="0" t="0" r="r" b="b"/>
                  <a:pathLst>
                    <a:path w="25" h="50">
                      <a:moveTo>
                        <a:pt x="0" y="50"/>
                      </a:moveTo>
                      <a:lnTo>
                        <a:pt x="0" y="26"/>
                      </a:lnTo>
                      <a:lnTo>
                        <a:pt x="25" y="0"/>
                      </a:lnTo>
                      <a:lnTo>
                        <a:pt x="25" y="26"/>
                      </a:lnTo>
                      <a:lnTo>
                        <a:pt x="0" y="50"/>
                      </a:lnTo>
                    </a:path>
                  </a:pathLst>
                </a:custGeom>
                <a:noFill/>
                <a:ln w="3175">
                  <a:solidFill>
                    <a:srgbClr val="1DB2FB"/>
                  </a:solidFill>
                  <a:prstDash val="solid"/>
                  <a:round/>
                  <a:headEnd/>
                  <a:tailEnd/>
                </a:ln>
              </p:spPr>
              <p:txBody>
                <a:bodyPr/>
                <a:lstStyle/>
                <a:p>
                  <a:endParaRPr lang="en-US" dirty="0"/>
                </a:p>
              </p:txBody>
            </p:sp>
            <p:sp>
              <p:nvSpPr>
                <p:cNvPr id="647853" name="Freeform 685"/>
                <p:cNvSpPr>
                  <a:spLocks/>
                </p:cNvSpPr>
                <p:nvPr/>
              </p:nvSpPr>
              <p:spPr bwMode="auto">
                <a:xfrm>
                  <a:off x="2153" y="2482"/>
                  <a:ext cx="61" cy="44"/>
                </a:xfrm>
                <a:custGeom>
                  <a:avLst/>
                  <a:gdLst/>
                  <a:ahLst/>
                  <a:cxnLst>
                    <a:cxn ang="0">
                      <a:pos x="0" y="173"/>
                    </a:cxn>
                    <a:cxn ang="0">
                      <a:pos x="0" y="147"/>
                    </a:cxn>
                    <a:cxn ang="0">
                      <a:pos x="24" y="147"/>
                    </a:cxn>
                    <a:cxn ang="0">
                      <a:pos x="49" y="147"/>
                    </a:cxn>
                    <a:cxn ang="0">
                      <a:pos x="49" y="123"/>
                    </a:cxn>
                    <a:cxn ang="0">
                      <a:pos x="73" y="147"/>
                    </a:cxn>
                    <a:cxn ang="0">
                      <a:pos x="99" y="147"/>
                    </a:cxn>
                    <a:cxn ang="0">
                      <a:pos x="99" y="123"/>
                    </a:cxn>
                    <a:cxn ang="0">
                      <a:pos x="124" y="98"/>
                    </a:cxn>
                    <a:cxn ang="0">
                      <a:pos x="124" y="73"/>
                    </a:cxn>
                    <a:cxn ang="0">
                      <a:pos x="148" y="73"/>
                    </a:cxn>
                    <a:cxn ang="0">
                      <a:pos x="148" y="49"/>
                    </a:cxn>
                    <a:cxn ang="0">
                      <a:pos x="148" y="24"/>
                    </a:cxn>
                    <a:cxn ang="0">
                      <a:pos x="173" y="24"/>
                    </a:cxn>
                    <a:cxn ang="0">
                      <a:pos x="197" y="24"/>
                    </a:cxn>
                    <a:cxn ang="0">
                      <a:pos x="197" y="0"/>
                    </a:cxn>
                    <a:cxn ang="0">
                      <a:pos x="197" y="24"/>
                    </a:cxn>
                    <a:cxn ang="0">
                      <a:pos x="197" y="49"/>
                    </a:cxn>
                    <a:cxn ang="0">
                      <a:pos x="197" y="24"/>
                    </a:cxn>
                    <a:cxn ang="0">
                      <a:pos x="222" y="24"/>
                    </a:cxn>
                    <a:cxn ang="0">
                      <a:pos x="246" y="24"/>
                    </a:cxn>
                  </a:cxnLst>
                  <a:rect l="0" t="0" r="r" b="b"/>
                  <a:pathLst>
                    <a:path w="246" h="173">
                      <a:moveTo>
                        <a:pt x="0" y="173"/>
                      </a:moveTo>
                      <a:lnTo>
                        <a:pt x="0" y="147"/>
                      </a:lnTo>
                      <a:lnTo>
                        <a:pt x="24" y="147"/>
                      </a:lnTo>
                      <a:lnTo>
                        <a:pt x="49" y="147"/>
                      </a:lnTo>
                      <a:lnTo>
                        <a:pt x="49" y="123"/>
                      </a:lnTo>
                      <a:lnTo>
                        <a:pt x="73" y="147"/>
                      </a:lnTo>
                      <a:lnTo>
                        <a:pt x="99" y="147"/>
                      </a:lnTo>
                      <a:lnTo>
                        <a:pt x="99" y="123"/>
                      </a:lnTo>
                      <a:lnTo>
                        <a:pt x="124" y="98"/>
                      </a:lnTo>
                      <a:lnTo>
                        <a:pt x="124" y="73"/>
                      </a:lnTo>
                      <a:lnTo>
                        <a:pt x="148" y="73"/>
                      </a:lnTo>
                      <a:lnTo>
                        <a:pt x="148" y="49"/>
                      </a:lnTo>
                      <a:lnTo>
                        <a:pt x="148" y="24"/>
                      </a:lnTo>
                      <a:lnTo>
                        <a:pt x="173" y="24"/>
                      </a:lnTo>
                      <a:lnTo>
                        <a:pt x="197" y="24"/>
                      </a:lnTo>
                      <a:lnTo>
                        <a:pt x="197" y="0"/>
                      </a:lnTo>
                      <a:lnTo>
                        <a:pt x="197" y="24"/>
                      </a:lnTo>
                      <a:lnTo>
                        <a:pt x="197" y="49"/>
                      </a:lnTo>
                      <a:lnTo>
                        <a:pt x="197" y="24"/>
                      </a:lnTo>
                      <a:lnTo>
                        <a:pt x="222" y="24"/>
                      </a:lnTo>
                      <a:lnTo>
                        <a:pt x="246" y="24"/>
                      </a:lnTo>
                    </a:path>
                  </a:pathLst>
                </a:custGeom>
                <a:noFill/>
                <a:ln w="3175">
                  <a:solidFill>
                    <a:srgbClr val="1DB2FB"/>
                  </a:solidFill>
                  <a:prstDash val="solid"/>
                  <a:round/>
                  <a:headEnd/>
                  <a:tailEnd/>
                </a:ln>
              </p:spPr>
              <p:txBody>
                <a:bodyPr/>
                <a:lstStyle/>
                <a:p>
                  <a:endParaRPr lang="en-US" dirty="0"/>
                </a:p>
              </p:txBody>
            </p:sp>
            <p:sp>
              <p:nvSpPr>
                <p:cNvPr id="647854" name="Freeform 686"/>
                <p:cNvSpPr>
                  <a:spLocks/>
                </p:cNvSpPr>
                <p:nvPr/>
              </p:nvSpPr>
              <p:spPr bwMode="auto">
                <a:xfrm>
                  <a:off x="2091" y="2501"/>
                  <a:ext cx="6" cy="12"/>
                </a:xfrm>
                <a:custGeom>
                  <a:avLst/>
                  <a:gdLst/>
                  <a:ahLst/>
                  <a:cxnLst>
                    <a:cxn ang="0">
                      <a:pos x="25" y="50"/>
                    </a:cxn>
                    <a:cxn ang="0">
                      <a:pos x="0" y="50"/>
                    </a:cxn>
                    <a:cxn ang="0">
                      <a:pos x="0" y="25"/>
                    </a:cxn>
                    <a:cxn ang="0">
                      <a:pos x="0" y="0"/>
                    </a:cxn>
                  </a:cxnLst>
                  <a:rect l="0" t="0" r="r" b="b"/>
                  <a:pathLst>
                    <a:path w="25" h="50">
                      <a:moveTo>
                        <a:pt x="25" y="50"/>
                      </a:moveTo>
                      <a:lnTo>
                        <a:pt x="0" y="50"/>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55" name="Freeform 687"/>
                <p:cNvSpPr>
                  <a:spLocks/>
                </p:cNvSpPr>
                <p:nvPr/>
              </p:nvSpPr>
              <p:spPr bwMode="auto">
                <a:xfrm>
                  <a:off x="2091" y="2488"/>
                  <a:ext cx="6" cy="13"/>
                </a:xfrm>
                <a:custGeom>
                  <a:avLst/>
                  <a:gdLst/>
                  <a:ahLst/>
                  <a:cxnLst>
                    <a:cxn ang="0">
                      <a:pos x="0" y="49"/>
                    </a:cxn>
                    <a:cxn ang="0">
                      <a:pos x="0" y="25"/>
                    </a:cxn>
                    <a:cxn ang="0">
                      <a:pos x="25" y="25"/>
                    </a:cxn>
                    <a:cxn ang="0">
                      <a:pos x="0" y="25"/>
                    </a:cxn>
                    <a:cxn ang="0">
                      <a:pos x="0" y="0"/>
                    </a:cxn>
                    <a:cxn ang="0">
                      <a:pos x="25" y="0"/>
                    </a:cxn>
                  </a:cxnLst>
                  <a:rect l="0" t="0" r="r" b="b"/>
                  <a:pathLst>
                    <a:path w="25" h="49">
                      <a:moveTo>
                        <a:pt x="0" y="49"/>
                      </a:moveTo>
                      <a:lnTo>
                        <a:pt x="0" y="25"/>
                      </a:lnTo>
                      <a:lnTo>
                        <a:pt x="25" y="25"/>
                      </a:lnTo>
                      <a:lnTo>
                        <a:pt x="0" y="25"/>
                      </a:ln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856" name="Freeform 688"/>
                <p:cNvSpPr>
                  <a:spLocks/>
                </p:cNvSpPr>
                <p:nvPr/>
              </p:nvSpPr>
              <p:spPr bwMode="auto">
                <a:xfrm>
                  <a:off x="2109" y="2445"/>
                  <a:ext cx="37" cy="56"/>
                </a:xfrm>
                <a:custGeom>
                  <a:avLst/>
                  <a:gdLst/>
                  <a:ahLst/>
                  <a:cxnLst>
                    <a:cxn ang="0">
                      <a:pos x="148" y="173"/>
                    </a:cxn>
                    <a:cxn ang="0">
                      <a:pos x="124" y="173"/>
                    </a:cxn>
                    <a:cxn ang="0">
                      <a:pos x="99" y="198"/>
                    </a:cxn>
                    <a:cxn ang="0">
                      <a:pos x="74" y="222"/>
                    </a:cxn>
                    <a:cxn ang="0">
                      <a:pos x="50" y="222"/>
                    </a:cxn>
                    <a:cxn ang="0">
                      <a:pos x="74" y="198"/>
                    </a:cxn>
                    <a:cxn ang="0">
                      <a:pos x="50" y="198"/>
                    </a:cxn>
                    <a:cxn ang="0">
                      <a:pos x="74" y="173"/>
                    </a:cxn>
                    <a:cxn ang="0">
                      <a:pos x="50" y="173"/>
                    </a:cxn>
                    <a:cxn ang="0">
                      <a:pos x="24" y="198"/>
                    </a:cxn>
                    <a:cxn ang="0">
                      <a:pos x="24" y="173"/>
                    </a:cxn>
                    <a:cxn ang="0">
                      <a:pos x="50" y="124"/>
                    </a:cxn>
                    <a:cxn ang="0">
                      <a:pos x="50" y="149"/>
                    </a:cxn>
                    <a:cxn ang="0">
                      <a:pos x="24" y="149"/>
                    </a:cxn>
                    <a:cxn ang="0">
                      <a:pos x="24" y="124"/>
                    </a:cxn>
                    <a:cxn ang="0">
                      <a:pos x="0" y="124"/>
                    </a:cxn>
                    <a:cxn ang="0">
                      <a:pos x="0" y="99"/>
                    </a:cxn>
                    <a:cxn ang="0">
                      <a:pos x="24" y="99"/>
                    </a:cxn>
                    <a:cxn ang="0">
                      <a:pos x="50" y="75"/>
                    </a:cxn>
                    <a:cxn ang="0">
                      <a:pos x="50" y="49"/>
                    </a:cxn>
                    <a:cxn ang="0">
                      <a:pos x="74" y="25"/>
                    </a:cxn>
                    <a:cxn ang="0">
                      <a:pos x="99" y="25"/>
                    </a:cxn>
                    <a:cxn ang="0">
                      <a:pos x="124" y="25"/>
                    </a:cxn>
                    <a:cxn ang="0">
                      <a:pos x="124" y="0"/>
                    </a:cxn>
                    <a:cxn ang="0">
                      <a:pos x="99" y="0"/>
                    </a:cxn>
                    <a:cxn ang="0">
                      <a:pos x="99" y="25"/>
                    </a:cxn>
                    <a:cxn ang="0">
                      <a:pos x="99" y="0"/>
                    </a:cxn>
                  </a:cxnLst>
                  <a:rect l="0" t="0" r="r" b="b"/>
                  <a:pathLst>
                    <a:path w="148" h="222">
                      <a:moveTo>
                        <a:pt x="148" y="173"/>
                      </a:moveTo>
                      <a:lnTo>
                        <a:pt x="124" y="173"/>
                      </a:lnTo>
                      <a:lnTo>
                        <a:pt x="99" y="198"/>
                      </a:lnTo>
                      <a:lnTo>
                        <a:pt x="74" y="222"/>
                      </a:lnTo>
                      <a:lnTo>
                        <a:pt x="50" y="222"/>
                      </a:lnTo>
                      <a:lnTo>
                        <a:pt x="74" y="198"/>
                      </a:lnTo>
                      <a:lnTo>
                        <a:pt x="50" y="198"/>
                      </a:lnTo>
                      <a:lnTo>
                        <a:pt x="74" y="173"/>
                      </a:lnTo>
                      <a:lnTo>
                        <a:pt x="50" y="173"/>
                      </a:lnTo>
                      <a:lnTo>
                        <a:pt x="24" y="198"/>
                      </a:lnTo>
                      <a:lnTo>
                        <a:pt x="24" y="173"/>
                      </a:lnTo>
                      <a:lnTo>
                        <a:pt x="50" y="124"/>
                      </a:lnTo>
                      <a:lnTo>
                        <a:pt x="50" y="149"/>
                      </a:lnTo>
                      <a:lnTo>
                        <a:pt x="24" y="149"/>
                      </a:lnTo>
                      <a:lnTo>
                        <a:pt x="24" y="124"/>
                      </a:lnTo>
                      <a:lnTo>
                        <a:pt x="0" y="124"/>
                      </a:lnTo>
                      <a:lnTo>
                        <a:pt x="0" y="99"/>
                      </a:lnTo>
                      <a:lnTo>
                        <a:pt x="24" y="99"/>
                      </a:lnTo>
                      <a:lnTo>
                        <a:pt x="50" y="75"/>
                      </a:lnTo>
                      <a:lnTo>
                        <a:pt x="50" y="49"/>
                      </a:lnTo>
                      <a:lnTo>
                        <a:pt x="74" y="25"/>
                      </a:lnTo>
                      <a:lnTo>
                        <a:pt x="99" y="25"/>
                      </a:lnTo>
                      <a:lnTo>
                        <a:pt x="124" y="25"/>
                      </a:lnTo>
                      <a:lnTo>
                        <a:pt x="124" y="0"/>
                      </a:lnTo>
                      <a:lnTo>
                        <a:pt x="99" y="0"/>
                      </a:lnTo>
                      <a:lnTo>
                        <a:pt x="99" y="25"/>
                      </a:lnTo>
                      <a:lnTo>
                        <a:pt x="99" y="0"/>
                      </a:lnTo>
                    </a:path>
                  </a:pathLst>
                </a:custGeom>
                <a:noFill/>
                <a:ln w="3175">
                  <a:solidFill>
                    <a:srgbClr val="1DB2FB"/>
                  </a:solidFill>
                  <a:prstDash val="solid"/>
                  <a:round/>
                  <a:headEnd/>
                  <a:tailEnd/>
                </a:ln>
              </p:spPr>
              <p:txBody>
                <a:bodyPr/>
                <a:lstStyle/>
                <a:p>
                  <a:endParaRPr lang="en-US" dirty="0"/>
                </a:p>
              </p:txBody>
            </p:sp>
            <p:sp>
              <p:nvSpPr>
                <p:cNvPr id="647857" name="Rectangle 689"/>
                <p:cNvSpPr>
                  <a:spLocks noChangeArrowheads="1"/>
                </p:cNvSpPr>
                <p:nvPr/>
              </p:nvSpPr>
              <p:spPr bwMode="auto">
                <a:xfrm>
                  <a:off x="2097" y="2488"/>
                  <a:ext cx="6" cy="7"/>
                </a:xfrm>
                <a:prstGeom prst="rect">
                  <a:avLst/>
                </a:prstGeom>
                <a:noFill/>
                <a:ln w="3175">
                  <a:solidFill>
                    <a:srgbClr val="1DB2FB"/>
                  </a:solidFill>
                  <a:miter lim="800000"/>
                  <a:headEnd/>
                  <a:tailEnd/>
                </a:ln>
              </p:spPr>
              <p:txBody>
                <a:bodyPr/>
                <a:lstStyle/>
                <a:p>
                  <a:endParaRPr lang="en-US" dirty="0"/>
                </a:p>
              </p:txBody>
            </p:sp>
            <p:sp>
              <p:nvSpPr>
                <p:cNvPr id="647858" name="Line 690"/>
                <p:cNvSpPr>
                  <a:spLocks noChangeShapeType="1"/>
                </p:cNvSpPr>
                <p:nvPr/>
              </p:nvSpPr>
              <p:spPr bwMode="auto">
                <a:xfrm flipV="1">
                  <a:off x="2214" y="2482"/>
                  <a:ext cx="1" cy="6"/>
                </a:xfrm>
                <a:prstGeom prst="line">
                  <a:avLst/>
                </a:prstGeom>
                <a:noFill/>
                <a:ln w="3175">
                  <a:solidFill>
                    <a:srgbClr val="1DB2FB"/>
                  </a:solidFill>
                  <a:round/>
                  <a:headEnd/>
                  <a:tailEnd/>
                </a:ln>
              </p:spPr>
              <p:txBody>
                <a:bodyPr/>
                <a:lstStyle/>
                <a:p>
                  <a:endParaRPr lang="en-US" dirty="0"/>
                </a:p>
              </p:txBody>
            </p:sp>
            <p:sp>
              <p:nvSpPr>
                <p:cNvPr id="647859" name="Freeform 691"/>
                <p:cNvSpPr>
                  <a:spLocks/>
                </p:cNvSpPr>
                <p:nvPr/>
              </p:nvSpPr>
              <p:spPr bwMode="auto">
                <a:xfrm>
                  <a:off x="2097" y="2470"/>
                  <a:ext cx="6" cy="18"/>
                </a:xfrm>
                <a:custGeom>
                  <a:avLst/>
                  <a:gdLst/>
                  <a:ahLst/>
                  <a:cxnLst>
                    <a:cxn ang="0">
                      <a:pos x="24" y="74"/>
                    </a:cxn>
                    <a:cxn ang="0">
                      <a:pos x="24" y="50"/>
                    </a:cxn>
                    <a:cxn ang="0">
                      <a:pos x="24" y="25"/>
                    </a:cxn>
                    <a:cxn ang="0">
                      <a:pos x="0" y="25"/>
                    </a:cxn>
                    <a:cxn ang="0">
                      <a:pos x="0" y="0"/>
                    </a:cxn>
                  </a:cxnLst>
                  <a:rect l="0" t="0" r="r" b="b"/>
                  <a:pathLst>
                    <a:path w="24" h="74">
                      <a:moveTo>
                        <a:pt x="24" y="74"/>
                      </a:moveTo>
                      <a:lnTo>
                        <a:pt x="24" y="50"/>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60" name="Freeform 692"/>
                <p:cNvSpPr>
                  <a:spLocks/>
                </p:cNvSpPr>
                <p:nvPr/>
              </p:nvSpPr>
              <p:spPr bwMode="auto">
                <a:xfrm>
                  <a:off x="2220" y="2482"/>
                  <a:ext cx="7" cy="6"/>
                </a:xfrm>
                <a:custGeom>
                  <a:avLst/>
                  <a:gdLst/>
                  <a:ahLst/>
                  <a:cxnLst>
                    <a:cxn ang="0">
                      <a:pos x="0" y="24"/>
                    </a:cxn>
                    <a:cxn ang="0">
                      <a:pos x="0" y="0"/>
                    </a:cxn>
                    <a:cxn ang="0">
                      <a:pos x="25" y="0"/>
                    </a:cxn>
                    <a:cxn ang="0">
                      <a:pos x="0" y="0"/>
                    </a:cxn>
                  </a:cxnLst>
                  <a:rect l="0" t="0" r="r" b="b"/>
                  <a:pathLst>
                    <a:path w="25" h="24">
                      <a:moveTo>
                        <a:pt x="0" y="24"/>
                      </a:moveTo>
                      <a:lnTo>
                        <a:pt x="0" y="0"/>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61" name="Freeform 693"/>
                <p:cNvSpPr>
                  <a:spLocks/>
                </p:cNvSpPr>
                <p:nvPr/>
              </p:nvSpPr>
              <p:spPr bwMode="auto">
                <a:xfrm>
                  <a:off x="2214" y="2476"/>
                  <a:ext cx="13" cy="6"/>
                </a:xfrm>
                <a:custGeom>
                  <a:avLst/>
                  <a:gdLst/>
                  <a:ahLst/>
                  <a:cxnLst>
                    <a:cxn ang="0">
                      <a:pos x="25" y="25"/>
                    </a:cxn>
                    <a:cxn ang="0">
                      <a:pos x="50" y="25"/>
                    </a:cxn>
                    <a:cxn ang="0">
                      <a:pos x="25" y="0"/>
                    </a:cxn>
                    <a:cxn ang="0">
                      <a:pos x="0" y="0"/>
                    </a:cxn>
                    <a:cxn ang="0">
                      <a:pos x="0" y="25"/>
                    </a:cxn>
                  </a:cxnLst>
                  <a:rect l="0" t="0" r="r" b="b"/>
                  <a:pathLst>
                    <a:path w="50" h="25">
                      <a:moveTo>
                        <a:pt x="25" y="25"/>
                      </a:moveTo>
                      <a:lnTo>
                        <a:pt x="50" y="25"/>
                      </a:lnTo>
                      <a:lnTo>
                        <a:pt x="25" y="0"/>
                      </a:lnTo>
                      <a:lnTo>
                        <a:pt x="0" y="0"/>
                      </a:lnTo>
                      <a:lnTo>
                        <a:pt x="0" y="25"/>
                      </a:lnTo>
                    </a:path>
                  </a:pathLst>
                </a:custGeom>
                <a:noFill/>
                <a:ln w="3175">
                  <a:solidFill>
                    <a:srgbClr val="1DB2FB"/>
                  </a:solidFill>
                  <a:prstDash val="solid"/>
                  <a:round/>
                  <a:headEnd/>
                  <a:tailEnd/>
                </a:ln>
              </p:spPr>
              <p:txBody>
                <a:bodyPr/>
                <a:lstStyle/>
                <a:p>
                  <a:endParaRPr lang="en-US" dirty="0"/>
                </a:p>
              </p:txBody>
            </p:sp>
            <p:sp>
              <p:nvSpPr>
                <p:cNvPr id="647862" name="Line 694"/>
                <p:cNvSpPr>
                  <a:spLocks noChangeShapeType="1"/>
                </p:cNvSpPr>
                <p:nvPr/>
              </p:nvSpPr>
              <p:spPr bwMode="auto">
                <a:xfrm flipV="1">
                  <a:off x="2097" y="2464"/>
                  <a:ext cx="1" cy="6"/>
                </a:xfrm>
                <a:prstGeom prst="line">
                  <a:avLst/>
                </a:prstGeom>
                <a:noFill/>
                <a:ln w="3175">
                  <a:solidFill>
                    <a:srgbClr val="1DB2FB"/>
                  </a:solidFill>
                  <a:round/>
                  <a:headEnd/>
                  <a:tailEnd/>
                </a:ln>
              </p:spPr>
              <p:txBody>
                <a:bodyPr/>
                <a:lstStyle/>
                <a:p>
                  <a:endParaRPr lang="en-US" dirty="0"/>
                </a:p>
              </p:txBody>
            </p:sp>
            <p:sp>
              <p:nvSpPr>
                <p:cNvPr id="647863" name="Freeform 695"/>
                <p:cNvSpPr>
                  <a:spLocks/>
                </p:cNvSpPr>
                <p:nvPr/>
              </p:nvSpPr>
              <p:spPr bwMode="auto">
                <a:xfrm>
                  <a:off x="2097" y="2445"/>
                  <a:ext cx="37" cy="25"/>
                </a:xfrm>
                <a:custGeom>
                  <a:avLst/>
                  <a:gdLst/>
                  <a:ahLst/>
                  <a:cxnLst>
                    <a:cxn ang="0">
                      <a:pos x="0" y="75"/>
                    </a:cxn>
                    <a:cxn ang="0">
                      <a:pos x="0" y="99"/>
                    </a:cxn>
                    <a:cxn ang="0">
                      <a:pos x="24" y="99"/>
                    </a:cxn>
                    <a:cxn ang="0">
                      <a:pos x="24" y="75"/>
                    </a:cxn>
                    <a:cxn ang="0">
                      <a:pos x="24" y="99"/>
                    </a:cxn>
                    <a:cxn ang="0">
                      <a:pos x="49" y="75"/>
                    </a:cxn>
                    <a:cxn ang="0">
                      <a:pos x="73" y="75"/>
                    </a:cxn>
                    <a:cxn ang="0">
                      <a:pos x="73" y="49"/>
                    </a:cxn>
                    <a:cxn ang="0">
                      <a:pos x="99" y="25"/>
                    </a:cxn>
                    <a:cxn ang="0">
                      <a:pos x="123" y="25"/>
                    </a:cxn>
                    <a:cxn ang="0">
                      <a:pos x="123" y="0"/>
                    </a:cxn>
                    <a:cxn ang="0">
                      <a:pos x="148" y="0"/>
                    </a:cxn>
                  </a:cxnLst>
                  <a:rect l="0" t="0" r="r" b="b"/>
                  <a:pathLst>
                    <a:path w="148" h="99">
                      <a:moveTo>
                        <a:pt x="0" y="75"/>
                      </a:moveTo>
                      <a:lnTo>
                        <a:pt x="0" y="99"/>
                      </a:lnTo>
                      <a:lnTo>
                        <a:pt x="24" y="99"/>
                      </a:lnTo>
                      <a:lnTo>
                        <a:pt x="24" y="75"/>
                      </a:lnTo>
                      <a:lnTo>
                        <a:pt x="24" y="99"/>
                      </a:lnTo>
                      <a:lnTo>
                        <a:pt x="49" y="75"/>
                      </a:lnTo>
                      <a:lnTo>
                        <a:pt x="73" y="75"/>
                      </a:lnTo>
                      <a:lnTo>
                        <a:pt x="73" y="49"/>
                      </a:lnTo>
                      <a:lnTo>
                        <a:pt x="99" y="25"/>
                      </a:lnTo>
                      <a:lnTo>
                        <a:pt x="123" y="25"/>
                      </a:lnTo>
                      <a:lnTo>
                        <a:pt x="123" y="0"/>
                      </a:lnTo>
                      <a:lnTo>
                        <a:pt x="148" y="0"/>
                      </a:lnTo>
                    </a:path>
                  </a:pathLst>
                </a:custGeom>
                <a:noFill/>
                <a:ln w="3175">
                  <a:solidFill>
                    <a:srgbClr val="1DB2FB"/>
                  </a:solidFill>
                  <a:prstDash val="solid"/>
                  <a:round/>
                  <a:headEnd/>
                  <a:tailEnd/>
                </a:ln>
              </p:spPr>
              <p:txBody>
                <a:bodyPr/>
                <a:lstStyle/>
                <a:p>
                  <a:endParaRPr lang="en-US" dirty="0"/>
                </a:p>
              </p:txBody>
            </p:sp>
            <p:sp>
              <p:nvSpPr>
                <p:cNvPr id="647864" name="Freeform 696"/>
                <p:cNvSpPr>
                  <a:spLocks/>
                </p:cNvSpPr>
                <p:nvPr/>
              </p:nvSpPr>
              <p:spPr bwMode="auto">
                <a:xfrm>
                  <a:off x="2134" y="2272"/>
                  <a:ext cx="37" cy="173"/>
                </a:xfrm>
                <a:custGeom>
                  <a:avLst/>
                  <a:gdLst/>
                  <a:ahLst/>
                  <a:cxnLst>
                    <a:cxn ang="0">
                      <a:pos x="0" y="692"/>
                    </a:cxn>
                    <a:cxn ang="0">
                      <a:pos x="25" y="692"/>
                    </a:cxn>
                    <a:cxn ang="0">
                      <a:pos x="25" y="668"/>
                    </a:cxn>
                    <a:cxn ang="0">
                      <a:pos x="49" y="668"/>
                    </a:cxn>
                    <a:cxn ang="0">
                      <a:pos x="74" y="643"/>
                    </a:cxn>
                    <a:cxn ang="0">
                      <a:pos x="98" y="618"/>
                    </a:cxn>
                    <a:cxn ang="0">
                      <a:pos x="98" y="569"/>
                    </a:cxn>
                    <a:cxn ang="0">
                      <a:pos x="123" y="545"/>
                    </a:cxn>
                    <a:cxn ang="0">
                      <a:pos x="123" y="421"/>
                    </a:cxn>
                    <a:cxn ang="0">
                      <a:pos x="123" y="396"/>
                    </a:cxn>
                    <a:cxn ang="0">
                      <a:pos x="123" y="371"/>
                    </a:cxn>
                    <a:cxn ang="0">
                      <a:pos x="147" y="271"/>
                    </a:cxn>
                    <a:cxn ang="0">
                      <a:pos x="147" y="247"/>
                    </a:cxn>
                    <a:cxn ang="0">
                      <a:pos x="147" y="0"/>
                    </a:cxn>
                  </a:cxnLst>
                  <a:rect l="0" t="0" r="r" b="b"/>
                  <a:pathLst>
                    <a:path w="147" h="692">
                      <a:moveTo>
                        <a:pt x="0" y="692"/>
                      </a:moveTo>
                      <a:lnTo>
                        <a:pt x="25" y="692"/>
                      </a:lnTo>
                      <a:lnTo>
                        <a:pt x="25" y="668"/>
                      </a:lnTo>
                      <a:lnTo>
                        <a:pt x="49" y="668"/>
                      </a:lnTo>
                      <a:lnTo>
                        <a:pt x="74" y="643"/>
                      </a:lnTo>
                      <a:lnTo>
                        <a:pt x="98" y="618"/>
                      </a:lnTo>
                      <a:lnTo>
                        <a:pt x="98" y="569"/>
                      </a:lnTo>
                      <a:lnTo>
                        <a:pt x="123" y="545"/>
                      </a:lnTo>
                      <a:lnTo>
                        <a:pt x="123" y="421"/>
                      </a:lnTo>
                      <a:lnTo>
                        <a:pt x="123" y="396"/>
                      </a:lnTo>
                      <a:lnTo>
                        <a:pt x="123" y="371"/>
                      </a:lnTo>
                      <a:lnTo>
                        <a:pt x="147" y="271"/>
                      </a:lnTo>
                      <a:lnTo>
                        <a:pt x="147" y="247"/>
                      </a:lnTo>
                      <a:lnTo>
                        <a:pt x="147" y="0"/>
                      </a:lnTo>
                    </a:path>
                  </a:pathLst>
                </a:custGeom>
                <a:noFill/>
                <a:ln w="3175">
                  <a:solidFill>
                    <a:srgbClr val="1DB2FB"/>
                  </a:solidFill>
                  <a:prstDash val="solid"/>
                  <a:round/>
                  <a:headEnd/>
                  <a:tailEnd/>
                </a:ln>
              </p:spPr>
              <p:txBody>
                <a:bodyPr/>
                <a:lstStyle/>
                <a:p>
                  <a:endParaRPr lang="en-US" dirty="0"/>
                </a:p>
              </p:txBody>
            </p:sp>
            <p:sp>
              <p:nvSpPr>
                <p:cNvPr id="647865" name="Freeform 697"/>
                <p:cNvSpPr>
                  <a:spLocks/>
                </p:cNvSpPr>
                <p:nvPr/>
              </p:nvSpPr>
              <p:spPr bwMode="auto">
                <a:xfrm>
                  <a:off x="2356" y="2272"/>
                  <a:ext cx="13" cy="130"/>
                </a:xfrm>
                <a:custGeom>
                  <a:avLst/>
                  <a:gdLst/>
                  <a:ahLst/>
                  <a:cxnLst>
                    <a:cxn ang="0">
                      <a:pos x="49" y="0"/>
                    </a:cxn>
                    <a:cxn ang="0">
                      <a:pos x="49" y="75"/>
                    </a:cxn>
                    <a:cxn ang="0">
                      <a:pos x="24" y="75"/>
                    </a:cxn>
                    <a:cxn ang="0">
                      <a:pos x="24" y="148"/>
                    </a:cxn>
                    <a:cxn ang="0">
                      <a:pos x="24" y="173"/>
                    </a:cxn>
                    <a:cxn ang="0">
                      <a:pos x="24" y="197"/>
                    </a:cxn>
                    <a:cxn ang="0">
                      <a:pos x="0" y="197"/>
                    </a:cxn>
                    <a:cxn ang="0">
                      <a:pos x="0" y="222"/>
                    </a:cxn>
                    <a:cxn ang="0">
                      <a:pos x="0" y="247"/>
                    </a:cxn>
                    <a:cxn ang="0">
                      <a:pos x="0" y="346"/>
                    </a:cxn>
                    <a:cxn ang="0">
                      <a:pos x="0" y="421"/>
                    </a:cxn>
                    <a:cxn ang="0">
                      <a:pos x="0" y="445"/>
                    </a:cxn>
                    <a:cxn ang="0">
                      <a:pos x="0" y="470"/>
                    </a:cxn>
                    <a:cxn ang="0">
                      <a:pos x="49" y="520"/>
                    </a:cxn>
                  </a:cxnLst>
                  <a:rect l="0" t="0" r="r" b="b"/>
                  <a:pathLst>
                    <a:path w="49" h="520">
                      <a:moveTo>
                        <a:pt x="49" y="0"/>
                      </a:moveTo>
                      <a:lnTo>
                        <a:pt x="49" y="75"/>
                      </a:lnTo>
                      <a:lnTo>
                        <a:pt x="24" y="75"/>
                      </a:lnTo>
                      <a:lnTo>
                        <a:pt x="24" y="148"/>
                      </a:lnTo>
                      <a:lnTo>
                        <a:pt x="24" y="173"/>
                      </a:lnTo>
                      <a:lnTo>
                        <a:pt x="24" y="197"/>
                      </a:lnTo>
                      <a:lnTo>
                        <a:pt x="0" y="197"/>
                      </a:lnTo>
                      <a:lnTo>
                        <a:pt x="0" y="222"/>
                      </a:lnTo>
                      <a:lnTo>
                        <a:pt x="0" y="247"/>
                      </a:lnTo>
                      <a:lnTo>
                        <a:pt x="0" y="346"/>
                      </a:lnTo>
                      <a:lnTo>
                        <a:pt x="0" y="421"/>
                      </a:lnTo>
                      <a:lnTo>
                        <a:pt x="0" y="445"/>
                      </a:lnTo>
                      <a:lnTo>
                        <a:pt x="0" y="470"/>
                      </a:lnTo>
                      <a:lnTo>
                        <a:pt x="49" y="520"/>
                      </a:lnTo>
                    </a:path>
                  </a:pathLst>
                </a:custGeom>
                <a:noFill/>
                <a:ln w="3175">
                  <a:solidFill>
                    <a:srgbClr val="1DB2FB"/>
                  </a:solidFill>
                  <a:prstDash val="solid"/>
                  <a:round/>
                  <a:headEnd/>
                  <a:tailEnd/>
                </a:ln>
              </p:spPr>
              <p:txBody>
                <a:bodyPr/>
                <a:lstStyle/>
                <a:p>
                  <a:endParaRPr lang="en-US" dirty="0"/>
                </a:p>
              </p:txBody>
            </p:sp>
            <p:sp>
              <p:nvSpPr>
                <p:cNvPr id="647866" name="Freeform 698"/>
                <p:cNvSpPr>
                  <a:spLocks/>
                </p:cNvSpPr>
                <p:nvPr/>
              </p:nvSpPr>
              <p:spPr bwMode="auto">
                <a:xfrm>
                  <a:off x="2319" y="2173"/>
                  <a:ext cx="56" cy="99"/>
                </a:xfrm>
                <a:custGeom>
                  <a:avLst/>
                  <a:gdLst/>
                  <a:ahLst/>
                  <a:cxnLst>
                    <a:cxn ang="0">
                      <a:pos x="0" y="0"/>
                    </a:cxn>
                    <a:cxn ang="0">
                      <a:pos x="0" y="25"/>
                    </a:cxn>
                    <a:cxn ang="0">
                      <a:pos x="49" y="50"/>
                    </a:cxn>
                    <a:cxn ang="0">
                      <a:pos x="98" y="74"/>
                    </a:cxn>
                    <a:cxn ang="0">
                      <a:pos x="124" y="99"/>
                    </a:cxn>
                    <a:cxn ang="0">
                      <a:pos x="173" y="148"/>
                    </a:cxn>
                    <a:cxn ang="0">
                      <a:pos x="222" y="174"/>
                    </a:cxn>
                    <a:cxn ang="0">
                      <a:pos x="198" y="198"/>
                    </a:cxn>
                    <a:cxn ang="0">
                      <a:pos x="198" y="223"/>
                    </a:cxn>
                    <a:cxn ang="0">
                      <a:pos x="198" y="247"/>
                    </a:cxn>
                    <a:cxn ang="0">
                      <a:pos x="198" y="346"/>
                    </a:cxn>
                    <a:cxn ang="0">
                      <a:pos x="198" y="395"/>
                    </a:cxn>
                  </a:cxnLst>
                  <a:rect l="0" t="0" r="r" b="b"/>
                  <a:pathLst>
                    <a:path w="222" h="395">
                      <a:moveTo>
                        <a:pt x="0" y="0"/>
                      </a:moveTo>
                      <a:lnTo>
                        <a:pt x="0" y="25"/>
                      </a:lnTo>
                      <a:lnTo>
                        <a:pt x="49" y="50"/>
                      </a:lnTo>
                      <a:lnTo>
                        <a:pt x="98" y="74"/>
                      </a:lnTo>
                      <a:lnTo>
                        <a:pt x="124" y="99"/>
                      </a:lnTo>
                      <a:lnTo>
                        <a:pt x="173" y="148"/>
                      </a:lnTo>
                      <a:lnTo>
                        <a:pt x="222" y="174"/>
                      </a:lnTo>
                      <a:lnTo>
                        <a:pt x="198" y="198"/>
                      </a:lnTo>
                      <a:lnTo>
                        <a:pt x="198" y="223"/>
                      </a:lnTo>
                      <a:lnTo>
                        <a:pt x="198" y="247"/>
                      </a:lnTo>
                      <a:lnTo>
                        <a:pt x="198" y="346"/>
                      </a:lnTo>
                      <a:lnTo>
                        <a:pt x="198" y="395"/>
                      </a:lnTo>
                    </a:path>
                  </a:pathLst>
                </a:custGeom>
                <a:noFill/>
                <a:ln w="3175">
                  <a:solidFill>
                    <a:srgbClr val="1DB2FB"/>
                  </a:solidFill>
                  <a:prstDash val="solid"/>
                  <a:round/>
                  <a:headEnd/>
                  <a:tailEnd/>
                </a:ln>
              </p:spPr>
              <p:txBody>
                <a:bodyPr/>
                <a:lstStyle/>
                <a:p>
                  <a:endParaRPr lang="en-US" dirty="0"/>
                </a:p>
              </p:txBody>
            </p:sp>
            <p:sp>
              <p:nvSpPr>
                <p:cNvPr id="647867" name="Line 699"/>
                <p:cNvSpPr>
                  <a:spLocks noChangeShapeType="1"/>
                </p:cNvSpPr>
                <p:nvPr/>
              </p:nvSpPr>
              <p:spPr bwMode="auto">
                <a:xfrm flipV="1">
                  <a:off x="2171" y="2260"/>
                  <a:ext cx="1" cy="12"/>
                </a:xfrm>
                <a:prstGeom prst="line">
                  <a:avLst/>
                </a:prstGeom>
                <a:noFill/>
                <a:ln w="3175">
                  <a:solidFill>
                    <a:srgbClr val="1DB2FB"/>
                  </a:solidFill>
                  <a:round/>
                  <a:headEnd/>
                  <a:tailEnd/>
                </a:ln>
              </p:spPr>
              <p:txBody>
                <a:bodyPr/>
                <a:lstStyle/>
                <a:p>
                  <a:endParaRPr lang="en-US" dirty="0"/>
                </a:p>
              </p:txBody>
            </p:sp>
            <p:sp>
              <p:nvSpPr>
                <p:cNvPr id="647868" name="Freeform 700"/>
                <p:cNvSpPr>
                  <a:spLocks/>
                </p:cNvSpPr>
                <p:nvPr/>
              </p:nvSpPr>
              <p:spPr bwMode="auto">
                <a:xfrm>
                  <a:off x="2165" y="2235"/>
                  <a:ext cx="6" cy="25"/>
                </a:xfrm>
                <a:custGeom>
                  <a:avLst/>
                  <a:gdLst/>
                  <a:ahLst/>
                  <a:cxnLst>
                    <a:cxn ang="0">
                      <a:pos x="24" y="99"/>
                    </a:cxn>
                    <a:cxn ang="0">
                      <a:pos x="24" y="74"/>
                    </a:cxn>
                    <a:cxn ang="0">
                      <a:pos x="0" y="74"/>
                    </a:cxn>
                    <a:cxn ang="0">
                      <a:pos x="0" y="0"/>
                    </a:cxn>
                    <a:cxn ang="0">
                      <a:pos x="24" y="0"/>
                    </a:cxn>
                  </a:cxnLst>
                  <a:rect l="0" t="0" r="r" b="b"/>
                  <a:pathLst>
                    <a:path w="24" h="99">
                      <a:moveTo>
                        <a:pt x="24" y="99"/>
                      </a:moveTo>
                      <a:lnTo>
                        <a:pt x="24" y="74"/>
                      </a:lnTo>
                      <a:lnTo>
                        <a:pt x="0" y="74"/>
                      </a:lnTo>
                      <a:lnTo>
                        <a:pt x="0" y="0"/>
                      </a:lnTo>
                      <a:lnTo>
                        <a:pt x="24" y="0"/>
                      </a:lnTo>
                    </a:path>
                  </a:pathLst>
                </a:custGeom>
                <a:noFill/>
                <a:ln w="3175">
                  <a:solidFill>
                    <a:srgbClr val="1DB2FB"/>
                  </a:solidFill>
                  <a:prstDash val="solid"/>
                  <a:round/>
                  <a:headEnd/>
                  <a:tailEnd/>
                </a:ln>
              </p:spPr>
              <p:txBody>
                <a:bodyPr/>
                <a:lstStyle/>
                <a:p>
                  <a:endParaRPr lang="en-US" dirty="0"/>
                </a:p>
              </p:txBody>
            </p:sp>
            <p:sp>
              <p:nvSpPr>
                <p:cNvPr id="647869" name="Freeform 701"/>
                <p:cNvSpPr>
                  <a:spLocks/>
                </p:cNvSpPr>
                <p:nvPr/>
              </p:nvSpPr>
              <p:spPr bwMode="auto">
                <a:xfrm>
                  <a:off x="2171" y="2254"/>
                  <a:ext cx="12" cy="6"/>
                </a:xfrm>
                <a:custGeom>
                  <a:avLst/>
                  <a:gdLst/>
                  <a:ahLst/>
                  <a:cxnLst>
                    <a:cxn ang="0">
                      <a:pos x="0" y="25"/>
                    </a:cxn>
                    <a:cxn ang="0">
                      <a:pos x="26" y="25"/>
                    </a:cxn>
                    <a:cxn ang="0">
                      <a:pos x="26" y="0"/>
                    </a:cxn>
                    <a:cxn ang="0">
                      <a:pos x="51" y="0"/>
                    </a:cxn>
                  </a:cxnLst>
                  <a:rect l="0" t="0" r="r" b="b"/>
                  <a:pathLst>
                    <a:path w="51" h="25">
                      <a:moveTo>
                        <a:pt x="0" y="25"/>
                      </a:moveTo>
                      <a:lnTo>
                        <a:pt x="26" y="25"/>
                      </a:lnTo>
                      <a:lnTo>
                        <a:pt x="26" y="0"/>
                      </a:lnTo>
                      <a:lnTo>
                        <a:pt x="51" y="0"/>
                      </a:lnTo>
                    </a:path>
                  </a:pathLst>
                </a:custGeom>
                <a:noFill/>
                <a:ln w="3175">
                  <a:solidFill>
                    <a:srgbClr val="1DB2FB"/>
                  </a:solidFill>
                  <a:prstDash val="solid"/>
                  <a:round/>
                  <a:headEnd/>
                  <a:tailEnd/>
                </a:ln>
              </p:spPr>
              <p:txBody>
                <a:bodyPr/>
                <a:lstStyle/>
                <a:p>
                  <a:endParaRPr lang="en-US" dirty="0"/>
                </a:p>
              </p:txBody>
            </p:sp>
            <p:sp>
              <p:nvSpPr>
                <p:cNvPr id="647870" name="Freeform 702"/>
                <p:cNvSpPr>
                  <a:spLocks/>
                </p:cNvSpPr>
                <p:nvPr/>
              </p:nvSpPr>
              <p:spPr bwMode="auto">
                <a:xfrm>
                  <a:off x="2171" y="2235"/>
                  <a:ext cx="12" cy="19"/>
                </a:xfrm>
                <a:custGeom>
                  <a:avLst/>
                  <a:gdLst/>
                  <a:ahLst/>
                  <a:cxnLst>
                    <a:cxn ang="0">
                      <a:pos x="51" y="74"/>
                    </a:cxn>
                    <a:cxn ang="0">
                      <a:pos x="26" y="74"/>
                    </a:cxn>
                    <a:cxn ang="0">
                      <a:pos x="0" y="74"/>
                    </a:cxn>
                    <a:cxn ang="0">
                      <a:pos x="0" y="0"/>
                    </a:cxn>
                  </a:cxnLst>
                  <a:rect l="0" t="0" r="r" b="b"/>
                  <a:pathLst>
                    <a:path w="51" h="74">
                      <a:moveTo>
                        <a:pt x="51" y="74"/>
                      </a:moveTo>
                      <a:lnTo>
                        <a:pt x="26" y="74"/>
                      </a:lnTo>
                      <a:lnTo>
                        <a:pt x="0" y="74"/>
                      </a:lnTo>
                      <a:lnTo>
                        <a:pt x="0" y="0"/>
                      </a:lnTo>
                    </a:path>
                  </a:pathLst>
                </a:custGeom>
                <a:noFill/>
                <a:ln w="3175">
                  <a:solidFill>
                    <a:srgbClr val="1DB2FB"/>
                  </a:solidFill>
                  <a:prstDash val="solid"/>
                  <a:round/>
                  <a:headEnd/>
                  <a:tailEnd/>
                </a:ln>
              </p:spPr>
              <p:txBody>
                <a:bodyPr/>
                <a:lstStyle/>
                <a:p>
                  <a:endParaRPr lang="en-US" dirty="0"/>
                </a:p>
              </p:txBody>
            </p:sp>
            <p:sp>
              <p:nvSpPr>
                <p:cNvPr id="647871" name="Freeform 703"/>
                <p:cNvSpPr>
                  <a:spLocks/>
                </p:cNvSpPr>
                <p:nvPr/>
              </p:nvSpPr>
              <p:spPr bwMode="auto">
                <a:xfrm>
                  <a:off x="2183" y="2025"/>
                  <a:ext cx="31" cy="229"/>
                </a:xfrm>
                <a:custGeom>
                  <a:avLst/>
                  <a:gdLst/>
                  <a:ahLst/>
                  <a:cxnLst>
                    <a:cxn ang="0">
                      <a:pos x="0" y="915"/>
                    </a:cxn>
                    <a:cxn ang="0">
                      <a:pos x="24" y="890"/>
                    </a:cxn>
                    <a:cxn ang="0">
                      <a:pos x="24" y="866"/>
                    </a:cxn>
                    <a:cxn ang="0">
                      <a:pos x="73" y="742"/>
                    </a:cxn>
                    <a:cxn ang="0">
                      <a:pos x="73" y="668"/>
                    </a:cxn>
                    <a:cxn ang="0">
                      <a:pos x="73" y="644"/>
                    </a:cxn>
                    <a:cxn ang="0">
                      <a:pos x="98" y="619"/>
                    </a:cxn>
                    <a:cxn ang="0">
                      <a:pos x="98" y="570"/>
                    </a:cxn>
                    <a:cxn ang="0">
                      <a:pos x="122" y="570"/>
                    </a:cxn>
                    <a:cxn ang="0">
                      <a:pos x="122" y="198"/>
                    </a:cxn>
                    <a:cxn ang="0">
                      <a:pos x="122" y="0"/>
                    </a:cxn>
                  </a:cxnLst>
                  <a:rect l="0" t="0" r="r" b="b"/>
                  <a:pathLst>
                    <a:path w="122" h="915">
                      <a:moveTo>
                        <a:pt x="0" y="915"/>
                      </a:moveTo>
                      <a:lnTo>
                        <a:pt x="24" y="890"/>
                      </a:lnTo>
                      <a:lnTo>
                        <a:pt x="24" y="866"/>
                      </a:lnTo>
                      <a:lnTo>
                        <a:pt x="73" y="742"/>
                      </a:lnTo>
                      <a:lnTo>
                        <a:pt x="73" y="668"/>
                      </a:lnTo>
                      <a:lnTo>
                        <a:pt x="73" y="644"/>
                      </a:lnTo>
                      <a:lnTo>
                        <a:pt x="98" y="619"/>
                      </a:lnTo>
                      <a:lnTo>
                        <a:pt x="98" y="570"/>
                      </a:lnTo>
                      <a:lnTo>
                        <a:pt x="122" y="570"/>
                      </a:lnTo>
                      <a:lnTo>
                        <a:pt x="122" y="198"/>
                      </a:lnTo>
                      <a:lnTo>
                        <a:pt x="122" y="0"/>
                      </a:lnTo>
                    </a:path>
                  </a:pathLst>
                </a:custGeom>
                <a:noFill/>
                <a:ln w="3175">
                  <a:solidFill>
                    <a:srgbClr val="1DB2FB"/>
                  </a:solidFill>
                  <a:prstDash val="solid"/>
                  <a:round/>
                  <a:headEnd/>
                  <a:tailEnd/>
                </a:ln>
              </p:spPr>
              <p:txBody>
                <a:bodyPr/>
                <a:lstStyle/>
                <a:p>
                  <a:endParaRPr lang="en-US" dirty="0"/>
                </a:p>
              </p:txBody>
            </p:sp>
            <p:sp>
              <p:nvSpPr>
                <p:cNvPr id="647872" name="Freeform 704"/>
                <p:cNvSpPr>
                  <a:spLocks/>
                </p:cNvSpPr>
                <p:nvPr/>
              </p:nvSpPr>
              <p:spPr bwMode="auto">
                <a:xfrm>
                  <a:off x="2171" y="2167"/>
                  <a:ext cx="1" cy="68"/>
                </a:xfrm>
                <a:custGeom>
                  <a:avLst/>
                  <a:gdLst/>
                  <a:ahLst/>
                  <a:cxnLst>
                    <a:cxn ang="0">
                      <a:pos x="0" y="271"/>
                    </a:cxn>
                    <a:cxn ang="0">
                      <a:pos x="0" y="49"/>
                    </a:cxn>
                    <a:cxn ang="0">
                      <a:pos x="0" y="0"/>
                    </a:cxn>
                  </a:cxnLst>
                  <a:rect l="0" t="0" r="r" b="b"/>
                  <a:pathLst>
                    <a:path h="271">
                      <a:moveTo>
                        <a:pt x="0" y="271"/>
                      </a:moveTo>
                      <a:lnTo>
                        <a:pt x="0" y="49"/>
                      </a:lnTo>
                      <a:lnTo>
                        <a:pt x="0" y="0"/>
                      </a:lnTo>
                    </a:path>
                  </a:pathLst>
                </a:custGeom>
                <a:noFill/>
                <a:ln w="3175">
                  <a:solidFill>
                    <a:srgbClr val="1DB2FB"/>
                  </a:solidFill>
                  <a:prstDash val="solid"/>
                  <a:round/>
                  <a:headEnd/>
                  <a:tailEnd/>
                </a:ln>
              </p:spPr>
              <p:txBody>
                <a:bodyPr/>
                <a:lstStyle/>
                <a:p>
                  <a:endParaRPr lang="en-US" dirty="0"/>
                </a:p>
              </p:txBody>
            </p:sp>
            <p:sp>
              <p:nvSpPr>
                <p:cNvPr id="647873" name="Line 705"/>
                <p:cNvSpPr>
                  <a:spLocks noChangeShapeType="1"/>
                </p:cNvSpPr>
                <p:nvPr/>
              </p:nvSpPr>
              <p:spPr bwMode="auto">
                <a:xfrm flipV="1">
                  <a:off x="2319" y="2137"/>
                  <a:ext cx="1" cy="36"/>
                </a:xfrm>
                <a:prstGeom prst="line">
                  <a:avLst/>
                </a:prstGeom>
                <a:noFill/>
                <a:ln w="3175">
                  <a:solidFill>
                    <a:srgbClr val="1DB2FB"/>
                  </a:solidFill>
                  <a:round/>
                  <a:headEnd/>
                  <a:tailEnd/>
                </a:ln>
              </p:spPr>
              <p:txBody>
                <a:bodyPr/>
                <a:lstStyle/>
                <a:p>
                  <a:endParaRPr lang="en-US" dirty="0"/>
                </a:p>
              </p:txBody>
            </p:sp>
            <p:sp>
              <p:nvSpPr>
                <p:cNvPr id="647874" name="Freeform 706"/>
                <p:cNvSpPr>
                  <a:spLocks/>
                </p:cNvSpPr>
                <p:nvPr/>
              </p:nvSpPr>
              <p:spPr bwMode="auto">
                <a:xfrm>
                  <a:off x="2165" y="2031"/>
                  <a:ext cx="6" cy="136"/>
                </a:xfrm>
                <a:custGeom>
                  <a:avLst/>
                  <a:gdLst/>
                  <a:ahLst/>
                  <a:cxnLst>
                    <a:cxn ang="0">
                      <a:pos x="24" y="545"/>
                    </a:cxn>
                    <a:cxn ang="0">
                      <a:pos x="24" y="496"/>
                    </a:cxn>
                    <a:cxn ang="0">
                      <a:pos x="24" y="446"/>
                    </a:cxn>
                    <a:cxn ang="0">
                      <a:pos x="24" y="396"/>
                    </a:cxn>
                    <a:cxn ang="0">
                      <a:pos x="24" y="347"/>
                    </a:cxn>
                    <a:cxn ang="0">
                      <a:pos x="24" y="298"/>
                    </a:cxn>
                    <a:cxn ang="0">
                      <a:pos x="24" y="273"/>
                    </a:cxn>
                    <a:cxn ang="0">
                      <a:pos x="24" y="223"/>
                    </a:cxn>
                    <a:cxn ang="0">
                      <a:pos x="0" y="173"/>
                    </a:cxn>
                    <a:cxn ang="0">
                      <a:pos x="0" y="149"/>
                    </a:cxn>
                    <a:cxn ang="0">
                      <a:pos x="0" y="99"/>
                    </a:cxn>
                    <a:cxn ang="0">
                      <a:pos x="0" y="75"/>
                    </a:cxn>
                    <a:cxn ang="0">
                      <a:pos x="24" y="26"/>
                    </a:cxn>
                    <a:cxn ang="0">
                      <a:pos x="24" y="0"/>
                    </a:cxn>
                  </a:cxnLst>
                  <a:rect l="0" t="0" r="r" b="b"/>
                  <a:pathLst>
                    <a:path w="24" h="545">
                      <a:moveTo>
                        <a:pt x="24" y="545"/>
                      </a:moveTo>
                      <a:lnTo>
                        <a:pt x="24" y="496"/>
                      </a:lnTo>
                      <a:lnTo>
                        <a:pt x="24" y="446"/>
                      </a:lnTo>
                      <a:lnTo>
                        <a:pt x="24" y="396"/>
                      </a:lnTo>
                      <a:lnTo>
                        <a:pt x="24" y="347"/>
                      </a:lnTo>
                      <a:lnTo>
                        <a:pt x="24" y="298"/>
                      </a:lnTo>
                      <a:lnTo>
                        <a:pt x="24" y="273"/>
                      </a:lnTo>
                      <a:lnTo>
                        <a:pt x="24" y="223"/>
                      </a:lnTo>
                      <a:lnTo>
                        <a:pt x="0" y="173"/>
                      </a:lnTo>
                      <a:lnTo>
                        <a:pt x="0" y="149"/>
                      </a:lnTo>
                      <a:lnTo>
                        <a:pt x="0" y="99"/>
                      </a:lnTo>
                      <a:lnTo>
                        <a:pt x="0" y="75"/>
                      </a:lnTo>
                      <a:lnTo>
                        <a:pt x="24" y="26"/>
                      </a:lnTo>
                      <a:lnTo>
                        <a:pt x="24" y="0"/>
                      </a:lnTo>
                    </a:path>
                  </a:pathLst>
                </a:custGeom>
                <a:noFill/>
                <a:ln w="3175">
                  <a:solidFill>
                    <a:srgbClr val="1DB2FB"/>
                  </a:solidFill>
                  <a:prstDash val="solid"/>
                  <a:round/>
                  <a:headEnd/>
                  <a:tailEnd/>
                </a:ln>
              </p:spPr>
              <p:txBody>
                <a:bodyPr/>
                <a:lstStyle/>
                <a:p>
                  <a:endParaRPr lang="en-US" dirty="0"/>
                </a:p>
              </p:txBody>
            </p:sp>
            <p:sp>
              <p:nvSpPr>
                <p:cNvPr id="647875" name="Line 707"/>
                <p:cNvSpPr>
                  <a:spLocks noChangeShapeType="1"/>
                </p:cNvSpPr>
                <p:nvPr/>
              </p:nvSpPr>
              <p:spPr bwMode="auto">
                <a:xfrm flipH="1">
                  <a:off x="2313" y="2137"/>
                  <a:ext cx="6" cy="1"/>
                </a:xfrm>
                <a:prstGeom prst="line">
                  <a:avLst/>
                </a:prstGeom>
                <a:noFill/>
                <a:ln w="3175">
                  <a:solidFill>
                    <a:srgbClr val="1DB2FB"/>
                  </a:solidFill>
                  <a:round/>
                  <a:headEnd/>
                  <a:tailEnd/>
                </a:ln>
              </p:spPr>
              <p:txBody>
                <a:bodyPr/>
                <a:lstStyle/>
                <a:p>
                  <a:endParaRPr lang="en-US" dirty="0"/>
                </a:p>
              </p:txBody>
            </p:sp>
            <p:sp>
              <p:nvSpPr>
                <p:cNvPr id="647876" name="Freeform 708"/>
                <p:cNvSpPr>
                  <a:spLocks/>
                </p:cNvSpPr>
                <p:nvPr/>
              </p:nvSpPr>
              <p:spPr bwMode="auto">
                <a:xfrm>
                  <a:off x="2319" y="2124"/>
                  <a:ext cx="13" cy="13"/>
                </a:xfrm>
                <a:custGeom>
                  <a:avLst/>
                  <a:gdLst/>
                  <a:ahLst/>
                  <a:cxnLst>
                    <a:cxn ang="0">
                      <a:pos x="0" y="49"/>
                    </a:cxn>
                    <a:cxn ang="0">
                      <a:pos x="49" y="49"/>
                    </a:cxn>
                    <a:cxn ang="0">
                      <a:pos x="49" y="0"/>
                    </a:cxn>
                  </a:cxnLst>
                  <a:rect l="0" t="0" r="r" b="b"/>
                  <a:pathLst>
                    <a:path w="49" h="49">
                      <a:moveTo>
                        <a:pt x="0" y="49"/>
                      </a:moveTo>
                      <a:lnTo>
                        <a:pt x="49" y="49"/>
                      </a:lnTo>
                      <a:lnTo>
                        <a:pt x="49" y="0"/>
                      </a:lnTo>
                    </a:path>
                  </a:pathLst>
                </a:custGeom>
                <a:noFill/>
                <a:ln w="3175">
                  <a:solidFill>
                    <a:srgbClr val="1DB2FB"/>
                  </a:solidFill>
                  <a:prstDash val="solid"/>
                  <a:round/>
                  <a:headEnd/>
                  <a:tailEnd/>
                </a:ln>
              </p:spPr>
              <p:txBody>
                <a:bodyPr/>
                <a:lstStyle/>
                <a:p>
                  <a:endParaRPr lang="en-US" dirty="0"/>
                </a:p>
              </p:txBody>
            </p:sp>
            <p:sp>
              <p:nvSpPr>
                <p:cNvPr id="647877" name="Freeform 709"/>
                <p:cNvSpPr>
                  <a:spLocks/>
                </p:cNvSpPr>
                <p:nvPr/>
              </p:nvSpPr>
              <p:spPr bwMode="auto">
                <a:xfrm>
                  <a:off x="2313" y="2124"/>
                  <a:ext cx="19" cy="13"/>
                </a:xfrm>
                <a:custGeom>
                  <a:avLst/>
                  <a:gdLst/>
                  <a:ahLst/>
                  <a:cxnLst>
                    <a:cxn ang="0">
                      <a:pos x="0" y="49"/>
                    </a:cxn>
                    <a:cxn ang="0">
                      <a:pos x="0" y="0"/>
                    </a:cxn>
                    <a:cxn ang="0">
                      <a:pos x="73" y="0"/>
                    </a:cxn>
                  </a:cxnLst>
                  <a:rect l="0" t="0" r="r" b="b"/>
                  <a:pathLst>
                    <a:path w="73" h="49">
                      <a:moveTo>
                        <a:pt x="0" y="49"/>
                      </a:moveTo>
                      <a:lnTo>
                        <a:pt x="0" y="0"/>
                      </a:lnTo>
                      <a:lnTo>
                        <a:pt x="73" y="0"/>
                      </a:lnTo>
                    </a:path>
                  </a:pathLst>
                </a:custGeom>
                <a:noFill/>
                <a:ln w="3175">
                  <a:solidFill>
                    <a:srgbClr val="1DB2FB"/>
                  </a:solidFill>
                  <a:prstDash val="solid"/>
                  <a:round/>
                  <a:headEnd/>
                  <a:tailEnd/>
                </a:ln>
              </p:spPr>
              <p:txBody>
                <a:bodyPr/>
                <a:lstStyle/>
                <a:p>
                  <a:endParaRPr lang="en-US" dirty="0"/>
                </a:p>
              </p:txBody>
            </p:sp>
            <p:sp>
              <p:nvSpPr>
                <p:cNvPr id="647878" name="Freeform 710"/>
                <p:cNvSpPr>
                  <a:spLocks/>
                </p:cNvSpPr>
                <p:nvPr/>
              </p:nvSpPr>
              <p:spPr bwMode="auto">
                <a:xfrm>
                  <a:off x="2332" y="1970"/>
                  <a:ext cx="1" cy="154"/>
                </a:xfrm>
                <a:custGeom>
                  <a:avLst/>
                  <a:gdLst/>
                  <a:ahLst/>
                  <a:cxnLst>
                    <a:cxn ang="0">
                      <a:pos x="0" y="619"/>
                    </a:cxn>
                    <a:cxn ang="0">
                      <a:pos x="0" y="371"/>
                    </a:cxn>
                    <a:cxn ang="0">
                      <a:pos x="0" y="198"/>
                    </a:cxn>
                    <a:cxn ang="0">
                      <a:pos x="0" y="0"/>
                    </a:cxn>
                  </a:cxnLst>
                  <a:rect l="0" t="0" r="r" b="b"/>
                  <a:pathLst>
                    <a:path h="619">
                      <a:moveTo>
                        <a:pt x="0" y="619"/>
                      </a:moveTo>
                      <a:lnTo>
                        <a:pt x="0" y="371"/>
                      </a:lnTo>
                      <a:lnTo>
                        <a:pt x="0" y="198"/>
                      </a:lnTo>
                      <a:lnTo>
                        <a:pt x="0" y="0"/>
                      </a:lnTo>
                    </a:path>
                  </a:pathLst>
                </a:custGeom>
                <a:noFill/>
                <a:ln w="3175">
                  <a:solidFill>
                    <a:srgbClr val="1DB2FB"/>
                  </a:solidFill>
                  <a:prstDash val="solid"/>
                  <a:round/>
                  <a:headEnd/>
                  <a:tailEnd/>
                </a:ln>
              </p:spPr>
              <p:txBody>
                <a:bodyPr/>
                <a:lstStyle/>
                <a:p>
                  <a:endParaRPr lang="en-US" dirty="0"/>
                </a:p>
              </p:txBody>
            </p:sp>
            <p:sp>
              <p:nvSpPr>
                <p:cNvPr id="647879" name="Freeform 711"/>
                <p:cNvSpPr>
                  <a:spLocks/>
                </p:cNvSpPr>
                <p:nvPr/>
              </p:nvSpPr>
              <p:spPr bwMode="auto">
                <a:xfrm>
                  <a:off x="2165" y="2013"/>
                  <a:ext cx="6" cy="18"/>
                </a:xfrm>
                <a:custGeom>
                  <a:avLst/>
                  <a:gdLst/>
                  <a:ahLst/>
                  <a:cxnLst>
                    <a:cxn ang="0">
                      <a:pos x="24" y="74"/>
                    </a:cxn>
                    <a:cxn ang="0">
                      <a:pos x="24" y="49"/>
                    </a:cxn>
                    <a:cxn ang="0">
                      <a:pos x="0" y="0"/>
                    </a:cxn>
                  </a:cxnLst>
                  <a:rect l="0" t="0" r="r" b="b"/>
                  <a:pathLst>
                    <a:path w="24" h="74">
                      <a:moveTo>
                        <a:pt x="24" y="74"/>
                      </a:moveTo>
                      <a:lnTo>
                        <a:pt x="24" y="49"/>
                      </a:lnTo>
                      <a:lnTo>
                        <a:pt x="0" y="0"/>
                      </a:lnTo>
                    </a:path>
                  </a:pathLst>
                </a:custGeom>
                <a:noFill/>
                <a:ln w="3175">
                  <a:solidFill>
                    <a:srgbClr val="1DB2FB"/>
                  </a:solidFill>
                  <a:prstDash val="solid"/>
                  <a:round/>
                  <a:headEnd/>
                  <a:tailEnd/>
                </a:ln>
              </p:spPr>
              <p:txBody>
                <a:bodyPr/>
                <a:lstStyle/>
                <a:p>
                  <a:endParaRPr lang="en-US" dirty="0"/>
                </a:p>
              </p:txBody>
            </p:sp>
            <p:sp>
              <p:nvSpPr>
                <p:cNvPr id="647880" name="Line 712"/>
                <p:cNvSpPr>
                  <a:spLocks noChangeShapeType="1"/>
                </p:cNvSpPr>
                <p:nvPr/>
              </p:nvSpPr>
              <p:spPr bwMode="auto">
                <a:xfrm flipV="1">
                  <a:off x="2214" y="2019"/>
                  <a:ext cx="1" cy="6"/>
                </a:xfrm>
                <a:prstGeom prst="line">
                  <a:avLst/>
                </a:prstGeom>
                <a:noFill/>
                <a:ln w="3175">
                  <a:solidFill>
                    <a:srgbClr val="1DB2FB"/>
                  </a:solidFill>
                  <a:round/>
                  <a:headEnd/>
                  <a:tailEnd/>
                </a:ln>
              </p:spPr>
              <p:txBody>
                <a:bodyPr/>
                <a:lstStyle/>
                <a:p>
                  <a:endParaRPr lang="en-US" dirty="0"/>
                </a:p>
              </p:txBody>
            </p:sp>
            <p:sp>
              <p:nvSpPr>
                <p:cNvPr id="647881" name="Freeform 713"/>
                <p:cNvSpPr>
                  <a:spLocks/>
                </p:cNvSpPr>
                <p:nvPr/>
              </p:nvSpPr>
              <p:spPr bwMode="auto">
                <a:xfrm>
                  <a:off x="2214" y="1970"/>
                  <a:ext cx="6" cy="49"/>
                </a:xfrm>
                <a:custGeom>
                  <a:avLst/>
                  <a:gdLst/>
                  <a:ahLst/>
                  <a:cxnLst>
                    <a:cxn ang="0">
                      <a:pos x="0" y="198"/>
                    </a:cxn>
                    <a:cxn ang="0">
                      <a:pos x="25" y="173"/>
                    </a:cxn>
                    <a:cxn ang="0">
                      <a:pos x="25" y="124"/>
                    </a:cxn>
                    <a:cxn ang="0">
                      <a:pos x="25" y="100"/>
                    </a:cxn>
                    <a:cxn ang="0">
                      <a:pos x="25" y="0"/>
                    </a:cxn>
                  </a:cxnLst>
                  <a:rect l="0" t="0" r="r" b="b"/>
                  <a:pathLst>
                    <a:path w="25" h="198">
                      <a:moveTo>
                        <a:pt x="0" y="198"/>
                      </a:moveTo>
                      <a:lnTo>
                        <a:pt x="25" y="173"/>
                      </a:lnTo>
                      <a:lnTo>
                        <a:pt x="25" y="124"/>
                      </a:lnTo>
                      <a:lnTo>
                        <a:pt x="25" y="100"/>
                      </a:lnTo>
                      <a:lnTo>
                        <a:pt x="25" y="0"/>
                      </a:lnTo>
                    </a:path>
                  </a:pathLst>
                </a:custGeom>
                <a:noFill/>
                <a:ln w="3175">
                  <a:solidFill>
                    <a:srgbClr val="1DB2FB"/>
                  </a:solidFill>
                  <a:prstDash val="solid"/>
                  <a:round/>
                  <a:headEnd/>
                  <a:tailEnd/>
                </a:ln>
              </p:spPr>
              <p:txBody>
                <a:bodyPr/>
                <a:lstStyle/>
                <a:p>
                  <a:endParaRPr lang="en-US" dirty="0"/>
                </a:p>
              </p:txBody>
            </p:sp>
            <p:sp>
              <p:nvSpPr>
                <p:cNvPr id="647882" name="Freeform 714"/>
                <p:cNvSpPr>
                  <a:spLocks/>
                </p:cNvSpPr>
                <p:nvPr/>
              </p:nvSpPr>
              <p:spPr bwMode="auto">
                <a:xfrm>
                  <a:off x="2153" y="1970"/>
                  <a:ext cx="12" cy="43"/>
                </a:xfrm>
                <a:custGeom>
                  <a:avLst/>
                  <a:gdLst/>
                  <a:ahLst/>
                  <a:cxnLst>
                    <a:cxn ang="0">
                      <a:pos x="49" y="173"/>
                    </a:cxn>
                    <a:cxn ang="0">
                      <a:pos x="49" y="149"/>
                    </a:cxn>
                    <a:cxn ang="0">
                      <a:pos x="49" y="124"/>
                    </a:cxn>
                    <a:cxn ang="0">
                      <a:pos x="49" y="100"/>
                    </a:cxn>
                    <a:cxn ang="0">
                      <a:pos x="24" y="50"/>
                    </a:cxn>
                    <a:cxn ang="0">
                      <a:pos x="0" y="0"/>
                    </a:cxn>
                  </a:cxnLst>
                  <a:rect l="0" t="0" r="r" b="b"/>
                  <a:pathLst>
                    <a:path w="49" h="173">
                      <a:moveTo>
                        <a:pt x="49" y="173"/>
                      </a:moveTo>
                      <a:lnTo>
                        <a:pt x="49" y="149"/>
                      </a:lnTo>
                      <a:lnTo>
                        <a:pt x="49" y="124"/>
                      </a:lnTo>
                      <a:lnTo>
                        <a:pt x="49" y="100"/>
                      </a:lnTo>
                      <a:lnTo>
                        <a:pt x="24" y="50"/>
                      </a:lnTo>
                      <a:lnTo>
                        <a:pt x="0" y="0"/>
                      </a:lnTo>
                    </a:path>
                  </a:pathLst>
                </a:custGeom>
                <a:noFill/>
                <a:ln w="3175">
                  <a:solidFill>
                    <a:srgbClr val="1DB2FB"/>
                  </a:solidFill>
                  <a:prstDash val="solid"/>
                  <a:round/>
                  <a:headEnd/>
                  <a:tailEnd/>
                </a:ln>
              </p:spPr>
              <p:txBody>
                <a:bodyPr/>
                <a:lstStyle/>
                <a:p>
                  <a:endParaRPr lang="en-US" dirty="0"/>
                </a:p>
              </p:txBody>
            </p:sp>
            <p:sp>
              <p:nvSpPr>
                <p:cNvPr id="647883" name="Freeform 715"/>
                <p:cNvSpPr>
                  <a:spLocks/>
                </p:cNvSpPr>
                <p:nvPr/>
              </p:nvSpPr>
              <p:spPr bwMode="auto">
                <a:xfrm>
                  <a:off x="2332" y="1871"/>
                  <a:ext cx="6" cy="99"/>
                </a:xfrm>
                <a:custGeom>
                  <a:avLst/>
                  <a:gdLst/>
                  <a:ahLst/>
                  <a:cxnLst>
                    <a:cxn ang="0">
                      <a:pos x="0" y="394"/>
                    </a:cxn>
                    <a:cxn ang="0">
                      <a:pos x="25" y="123"/>
                    </a:cxn>
                    <a:cxn ang="0">
                      <a:pos x="25" y="0"/>
                    </a:cxn>
                  </a:cxnLst>
                  <a:rect l="0" t="0" r="r" b="b"/>
                  <a:pathLst>
                    <a:path w="25" h="394">
                      <a:moveTo>
                        <a:pt x="0" y="394"/>
                      </a:moveTo>
                      <a:lnTo>
                        <a:pt x="25" y="123"/>
                      </a:lnTo>
                      <a:lnTo>
                        <a:pt x="25" y="0"/>
                      </a:lnTo>
                    </a:path>
                  </a:pathLst>
                </a:custGeom>
                <a:noFill/>
                <a:ln w="3175">
                  <a:solidFill>
                    <a:srgbClr val="1DB2FB"/>
                  </a:solidFill>
                  <a:prstDash val="solid"/>
                  <a:round/>
                  <a:headEnd/>
                  <a:tailEnd/>
                </a:ln>
              </p:spPr>
              <p:txBody>
                <a:bodyPr/>
                <a:lstStyle/>
                <a:p>
                  <a:endParaRPr lang="en-US" dirty="0"/>
                </a:p>
              </p:txBody>
            </p:sp>
            <p:sp>
              <p:nvSpPr>
                <p:cNvPr id="647884" name="Freeform 716"/>
                <p:cNvSpPr>
                  <a:spLocks/>
                </p:cNvSpPr>
                <p:nvPr/>
              </p:nvSpPr>
              <p:spPr bwMode="auto">
                <a:xfrm>
                  <a:off x="2128" y="1896"/>
                  <a:ext cx="25" cy="74"/>
                </a:xfrm>
                <a:custGeom>
                  <a:avLst/>
                  <a:gdLst/>
                  <a:ahLst/>
                  <a:cxnLst>
                    <a:cxn ang="0">
                      <a:pos x="99" y="296"/>
                    </a:cxn>
                    <a:cxn ang="0">
                      <a:pos x="74" y="296"/>
                    </a:cxn>
                    <a:cxn ang="0">
                      <a:pos x="50" y="247"/>
                    </a:cxn>
                    <a:cxn ang="0">
                      <a:pos x="25" y="222"/>
                    </a:cxn>
                    <a:cxn ang="0">
                      <a:pos x="25" y="149"/>
                    </a:cxn>
                    <a:cxn ang="0">
                      <a:pos x="25" y="124"/>
                    </a:cxn>
                    <a:cxn ang="0">
                      <a:pos x="25" y="75"/>
                    </a:cxn>
                    <a:cxn ang="0">
                      <a:pos x="25" y="49"/>
                    </a:cxn>
                    <a:cxn ang="0">
                      <a:pos x="25" y="25"/>
                    </a:cxn>
                    <a:cxn ang="0">
                      <a:pos x="25" y="0"/>
                    </a:cxn>
                    <a:cxn ang="0">
                      <a:pos x="0" y="0"/>
                    </a:cxn>
                  </a:cxnLst>
                  <a:rect l="0" t="0" r="r" b="b"/>
                  <a:pathLst>
                    <a:path w="99" h="296">
                      <a:moveTo>
                        <a:pt x="99" y="296"/>
                      </a:moveTo>
                      <a:lnTo>
                        <a:pt x="74" y="296"/>
                      </a:lnTo>
                      <a:lnTo>
                        <a:pt x="50" y="247"/>
                      </a:lnTo>
                      <a:lnTo>
                        <a:pt x="25" y="222"/>
                      </a:lnTo>
                      <a:lnTo>
                        <a:pt x="25" y="149"/>
                      </a:lnTo>
                      <a:lnTo>
                        <a:pt x="25" y="124"/>
                      </a:lnTo>
                      <a:lnTo>
                        <a:pt x="25" y="75"/>
                      </a:lnTo>
                      <a:lnTo>
                        <a:pt x="25" y="49"/>
                      </a:ln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85" name="Freeform 717"/>
                <p:cNvSpPr>
                  <a:spLocks/>
                </p:cNvSpPr>
                <p:nvPr/>
              </p:nvSpPr>
              <p:spPr bwMode="auto">
                <a:xfrm>
                  <a:off x="2220" y="1852"/>
                  <a:ext cx="37" cy="118"/>
                </a:xfrm>
                <a:custGeom>
                  <a:avLst/>
                  <a:gdLst/>
                  <a:ahLst/>
                  <a:cxnLst>
                    <a:cxn ang="0">
                      <a:pos x="0" y="468"/>
                    </a:cxn>
                    <a:cxn ang="0">
                      <a:pos x="0" y="444"/>
                    </a:cxn>
                    <a:cxn ang="0">
                      <a:pos x="0" y="394"/>
                    </a:cxn>
                    <a:cxn ang="0">
                      <a:pos x="0" y="370"/>
                    </a:cxn>
                    <a:cxn ang="0">
                      <a:pos x="0" y="345"/>
                    </a:cxn>
                    <a:cxn ang="0">
                      <a:pos x="0" y="321"/>
                    </a:cxn>
                    <a:cxn ang="0">
                      <a:pos x="25" y="296"/>
                    </a:cxn>
                    <a:cxn ang="0">
                      <a:pos x="49" y="221"/>
                    </a:cxn>
                    <a:cxn ang="0">
                      <a:pos x="49" y="197"/>
                    </a:cxn>
                    <a:cxn ang="0">
                      <a:pos x="75" y="172"/>
                    </a:cxn>
                    <a:cxn ang="0">
                      <a:pos x="125" y="49"/>
                    </a:cxn>
                    <a:cxn ang="0">
                      <a:pos x="149" y="25"/>
                    </a:cxn>
                    <a:cxn ang="0">
                      <a:pos x="149" y="0"/>
                    </a:cxn>
                  </a:cxnLst>
                  <a:rect l="0" t="0" r="r" b="b"/>
                  <a:pathLst>
                    <a:path w="149" h="468">
                      <a:moveTo>
                        <a:pt x="0" y="468"/>
                      </a:moveTo>
                      <a:lnTo>
                        <a:pt x="0" y="444"/>
                      </a:lnTo>
                      <a:lnTo>
                        <a:pt x="0" y="394"/>
                      </a:lnTo>
                      <a:lnTo>
                        <a:pt x="0" y="370"/>
                      </a:lnTo>
                      <a:lnTo>
                        <a:pt x="0" y="345"/>
                      </a:lnTo>
                      <a:lnTo>
                        <a:pt x="0" y="321"/>
                      </a:lnTo>
                      <a:lnTo>
                        <a:pt x="25" y="296"/>
                      </a:lnTo>
                      <a:lnTo>
                        <a:pt x="49" y="221"/>
                      </a:lnTo>
                      <a:lnTo>
                        <a:pt x="49" y="197"/>
                      </a:lnTo>
                      <a:lnTo>
                        <a:pt x="75" y="172"/>
                      </a:lnTo>
                      <a:lnTo>
                        <a:pt x="125" y="49"/>
                      </a:lnTo>
                      <a:lnTo>
                        <a:pt x="149" y="25"/>
                      </a:lnTo>
                      <a:lnTo>
                        <a:pt x="149" y="0"/>
                      </a:lnTo>
                    </a:path>
                  </a:pathLst>
                </a:custGeom>
                <a:noFill/>
                <a:ln w="3175">
                  <a:solidFill>
                    <a:srgbClr val="1DB2FB"/>
                  </a:solidFill>
                  <a:prstDash val="solid"/>
                  <a:round/>
                  <a:headEnd/>
                  <a:tailEnd/>
                </a:ln>
              </p:spPr>
              <p:txBody>
                <a:bodyPr/>
                <a:lstStyle/>
                <a:p>
                  <a:endParaRPr lang="en-US" dirty="0"/>
                </a:p>
              </p:txBody>
            </p:sp>
            <p:sp>
              <p:nvSpPr>
                <p:cNvPr id="647886" name="Freeform 718"/>
                <p:cNvSpPr>
                  <a:spLocks/>
                </p:cNvSpPr>
                <p:nvPr/>
              </p:nvSpPr>
              <p:spPr bwMode="auto">
                <a:xfrm>
                  <a:off x="2109" y="1852"/>
                  <a:ext cx="19" cy="44"/>
                </a:xfrm>
                <a:custGeom>
                  <a:avLst/>
                  <a:gdLst/>
                  <a:ahLst/>
                  <a:cxnLst>
                    <a:cxn ang="0">
                      <a:pos x="74" y="172"/>
                    </a:cxn>
                    <a:cxn ang="0">
                      <a:pos x="74" y="148"/>
                    </a:cxn>
                    <a:cxn ang="0">
                      <a:pos x="74" y="123"/>
                    </a:cxn>
                    <a:cxn ang="0">
                      <a:pos x="50" y="98"/>
                    </a:cxn>
                    <a:cxn ang="0">
                      <a:pos x="50" y="74"/>
                    </a:cxn>
                    <a:cxn ang="0">
                      <a:pos x="24" y="49"/>
                    </a:cxn>
                    <a:cxn ang="0">
                      <a:pos x="0" y="25"/>
                    </a:cxn>
                    <a:cxn ang="0">
                      <a:pos x="0" y="0"/>
                    </a:cxn>
                  </a:cxnLst>
                  <a:rect l="0" t="0" r="r" b="b"/>
                  <a:pathLst>
                    <a:path w="74" h="172">
                      <a:moveTo>
                        <a:pt x="74" y="172"/>
                      </a:moveTo>
                      <a:lnTo>
                        <a:pt x="74" y="148"/>
                      </a:lnTo>
                      <a:lnTo>
                        <a:pt x="74" y="123"/>
                      </a:lnTo>
                      <a:lnTo>
                        <a:pt x="50" y="98"/>
                      </a:lnTo>
                      <a:lnTo>
                        <a:pt x="50" y="74"/>
                      </a:lnTo>
                      <a:lnTo>
                        <a:pt x="24"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87" name="Line 719"/>
                <p:cNvSpPr>
                  <a:spLocks noChangeShapeType="1"/>
                </p:cNvSpPr>
                <p:nvPr/>
              </p:nvSpPr>
              <p:spPr bwMode="auto">
                <a:xfrm flipV="1">
                  <a:off x="2338" y="1852"/>
                  <a:ext cx="1" cy="19"/>
                </a:xfrm>
                <a:prstGeom prst="line">
                  <a:avLst/>
                </a:prstGeom>
                <a:noFill/>
                <a:ln w="3175">
                  <a:solidFill>
                    <a:srgbClr val="1DB2FB"/>
                  </a:solidFill>
                  <a:round/>
                  <a:headEnd/>
                  <a:tailEnd/>
                </a:ln>
              </p:spPr>
              <p:txBody>
                <a:bodyPr/>
                <a:lstStyle/>
                <a:p>
                  <a:endParaRPr lang="en-US" dirty="0"/>
                </a:p>
              </p:txBody>
            </p:sp>
            <p:sp>
              <p:nvSpPr>
                <p:cNvPr id="647888" name="Freeform 720"/>
                <p:cNvSpPr>
                  <a:spLocks/>
                </p:cNvSpPr>
                <p:nvPr/>
              </p:nvSpPr>
              <p:spPr bwMode="auto">
                <a:xfrm>
                  <a:off x="2338" y="1803"/>
                  <a:ext cx="1" cy="49"/>
                </a:xfrm>
                <a:custGeom>
                  <a:avLst/>
                  <a:gdLst/>
                  <a:ahLst/>
                  <a:cxnLst>
                    <a:cxn ang="0">
                      <a:pos x="0" y="198"/>
                    </a:cxn>
                    <a:cxn ang="0">
                      <a:pos x="0" y="25"/>
                    </a:cxn>
                    <a:cxn ang="0">
                      <a:pos x="0" y="0"/>
                    </a:cxn>
                  </a:cxnLst>
                  <a:rect l="0" t="0" r="r" b="b"/>
                  <a:pathLst>
                    <a:path h="198">
                      <a:moveTo>
                        <a:pt x="0" y="198"/>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89" name="Freeform 721"/>
                <p:cNvSpPr>
                  <a:spLocks/>
                </p:cNvSpPr>
                <p:nvPr/>
              </p:nvSpPr>
              <p:spPr bwMode="auto">
                <a:xfrm>
                  <a:off x="2257" y="1815"/>
                  <a:ext cx="13" cy="37"/>
                </a:xfrm>
                <a:custGeom>
                  <a:avLst/>
                  <a:gdLst/>
                  <a:ahLst/>
                  <a:cxnLst>
                    <a:cxn ang="0">
                      <a:pos x="0" y="148"/>
                    </a:cxn>
                    <a:cxn ang="0">
                      <a:pos x="25" y="123"/>
                    </a:cxn>
                    <a:cxn ang="0">
                      <a:pos x="25" y="73"/>
                    </a:cxn>
                    <a:cxn ang="0">
                      <a:pos x="25" y="49"/>
                    </a:cxn>
                    <a:cxn ang="0">
                      <a:pos x="50" y="49"/>
                    </a:cxn>
                    <a:cxn ang="0">
                      <a:pos x="50" y="24"/>
                    </a:cxn>
                    <a:cxn ang="0">
                      <a:pos x="50" y="0"/>
                    </a:cxn>
                  </a:cxnLst>
                  <a:rect l="0" t="0" r="r" b="b"/>
                  <a:pathLst>
                    <a:path w="50" h="148">
                      <a:moveTo>
                        <a:pt x="0" y="148"/>
                      </a:moveTo>
                      <a:lnTo>
                        <a:pt x="25" y="123"/>
                      </a:lnTo>
                      <a:lnTo>
                        <a:pt x="25" y="73"/>
                      </a:lnTo>
                      <a:lnTo>
                        <a:pt x="25" y="49"/>
                      </a:lnTo>
                      <a:lnTo>
                        <a:pt x="50" y="49"/>
                      </a:lnTo>
                      <a:lnTo>
                        <a:pt x="50" y="24"/>
                      </a:lnTo>
                      <a:lnTo>
                        <a:pt x="50" y="0"/>
                      </a:lnTo>
                    </a:path>
                  </a:pathLst>
                </a:custGeom>
                <a:noFill/>
                <a:ln w="3175">
                  <a:solidFill>
                    <a:srgbClr val="1DB2FB"/>
                  </a:solidFill>
                  <a:prstDash val="solid"/>
                  <a:round/>
                  <a:headEnd/>
                  <a:tailEnd/>
                </a:ln>
              </p:spPr>
              <p:txBody>
                <a:bodyPr/>
                <a:lstStyle/>
                <a:p>
                  <a:endParaRPr lang="en-US" dirty="0"/>
                </a:p>
              </p:txBody>
            </p:sp>
            <p:sp>
              <p:nvSpPr>
                <p:cNvPr id="647890" name="Line 722"/>
                <p:cNvSpPr>
                  <a:spLocks noChangeShapeType="1"/>
                </p:cNvSpPr>
                <p:nvPr/>
              </p:nvSpPr>
              <p:spPr bwMode="auto">
                <a:xfrm flipH="1" flipV="1">
                  <a:off x="2097" y="1834"/>
                  <a:ext cx="12" cy="18"/>
                </a:xfrm>
                <a:prstGeom prst="line">
                  <a:avLst/>
                </a:prstGeom>
                <a:noFill/>
                <a:ln w="3175">
                  <a:solidFill>
                    <a:srgbClr val="1DB2FB"/>
                  </a:solidFill>
                  <a:round/>
                  <a:headEnd/>
                  <a:tailEnd/>
                </a:ln>
              </p:spPr>
              <p:txBody>
                <a:bodyPr/>
                <a:lstStyle/>
                <a:p>
                  <a:endParaRPr lang="en-US" dirty="0"/>
                </a:p>
              </p:txBody>
            </p:sp>
            <p:sp>
              <p:nvSpPr>
                <p:cNvPr id="647891" name="Freeform 723"/>
                <p:cNvSpPr>
                  <a:spLocks/>
                </p:cNvSpPr>
                <p:nvPr/>
              </p:nvSpPr>
              <p:spPr bwMode="auto">
                <a:xfrm>
                  <a:off x="2270" y="1784"/>
                  <a:ext cx="12" cy="31"/>
                </a:xfrm>
                <a:custGeom>
                  <a:avLst/>
                  <a:gdLst/>
                  <a:ahLst/>
                  <a:cxnLst>
                    <a:cxn ang="0">
                      <a:pos x="0" y="125"/>
                    </a:cxn>
                    <a:cxn ang="0">
                      <a:pos x="24" y="100"/>
                    </a:cxn>
                    <a:cxn ang="0">
                      <a:pos x="24" y="75"/>
                    </a:cxn>
                    <a:cxn ang="0">
                      <a:pos x="24" y="50"/>
                    </a:cxn>
                    <a:cxn ang="0">
                      <a:pos x="49" y="0"/>
                    </a:cxn>
                  </a:cxnLst>
                  <a:rect l="0" t="0" r="r" b="b"/>
                  <a:pathLst>
                    <a:path w="49" h="125">
                      <a:moveTo>
                        <a:pt x="0" y="125"/>
                      </a:moveTo>
                      <a:lnTo>
                        <a:pt x="24" y="100"/>
                      </a:lnTo>
                      <a:lnTo>
                        <a:pt x="24" y="75"/>
                      </a:lnTo>
                      <a:lnTo>
                        <a:pt x="24" y="50"/>
                      </a:lnTo>
                      <a:lnTo>
                        <a:pt x="49" y="0"/>
                      </a:lnTo>
                    </a:path>
                  </a:pathLst>
                </a:custGeom>
                <a:noFill/>
                <a:ln w="3175">
                  <a:solidFill>
                    <a:srgbClr val="1DB2FB"/>
                  </a:solidFill>
                  <a:prstDash val="solid"/>
                  <a:round/>
                  <a:headEnd/>
                  <a:tailEnd/>
                </a:ln>
              </p:spPr>
              <p:txBody>
                <a:bodyPr/>
                <a:lstStyle/>
                <a:p>
                  <a:endParaRPr lang="en-US" dirty="0"/>
                </a:p>
              </p:txBody>
            </p:sp>
            <p:sp>
              <p:nvSpPr>
                <p:cNvPr id="647892" name="Freeform 724"/>
                <p:cNvSpPr>
                  <a:spLocks/>
                </p:cNvSpPr>
                <p:nvPr/>
              </p:nvSpPr>
              <p:spPr bwMode="auto">
                <a:xfrm>
                  <a:off x="2319" y="1790"/>
                  <a:ext cx="19" cy="13"/>
                </a:xfrm>
                <a:custGeom>
                  <a:avLst/>
                  <a:gdLst/>
                  <a:ahLst/>
                  <a:cxnLst>
                    <a:cxn ang="0">
                      <a:pos x="74" y="51"/>
                    </a:cxn>
                    <a:cxn ang="0">
                      <a:pos x="49" y="51"/>
                    </a:cxn>
                    <a:cxn ang="0">
                      <a:pos x="49" y="26"/>
                    </a:cxn>
                    <a:cxn ang="0">
                      <a:pos x="25" y="26"/>
                    </a:cxn>
                    <a:cxn ang="0">
                      <a:pos x="25" y="0"/>
                    </a:cxn>
                    <a:cxn ang="0">
                      <a:pos x="0" y="0"/>
                    </a:cxn>
                  </a:cxnLst>
                  <a:rect l="0" t="0" r="r" b="b"/>
                  <a:pathLst>
                    <a:path w="74" h="51">
                      <a:moveTo>
                        <a:pt x="74" y="51"/>
                      </a:moveTo>
                      <a:lnTo>
                        <a:pt x="49" y="51"/>
                      </a:lnTo>
                      <a:lnTo>
                        <a:pt x="49" y="26"/>
                      </a:lnTo>
                      <a:lnTo>
                        <a:pt x="25" y="26"/>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93" name="Freeform 725"/>
                <p:cNvSpPr>
                  <a:spLocks/>
                </p:cNvSpPr>
                <p:nvPr/>
              </p:nvSpPr>
              <p:spPr bwMode="auto">
                <a:xfrm>
                  <a:off x="2313" y="1784"/>
                  <a:ext cx="6" cy="6"/>
                </a:xfrm>
                <a:custGeom>
                  <a:avLst/>
                  <a:gdLst/>
                  <a:ahLst/>
                  <a:cxnLst>
                    <a:cxn ang="0">
                      <a:pos x="24" y="24"/>
                    </a:cxn>
                    <a:cxn ang="0">
                      <a:pos x="24" y="0"/>
                    </a:cxn>
                    <a:cxn ang="0">
                      <a:pos x="0" y="0"/>
                    </a:cxn>
                  </a:cxnLst>
                  <a:rect l="0" t="0" r="r" b="b"/>
                  <a:pathLst>
                    <a:path w="24" h="24">
                      <a:moveTo>
                        <a:pt x="24" y="24"/>
                      </a:move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894" name="Line 726"/>
                <p:cNvSpPr>
                  <a:spLocks noChangeShapeType="1"/>
                </p:cNvSpPr>
                <p:nvPr/>
              </p:nvSpPr>
              <p:spPr bwMode="auto">
                <a:xfrm flipV="1">
                  <a:off x="2282" y="1778"/>
                  <a:ext cx="1" cy="6"/>
                </a:xfrm>
                <a:prstGeom prst="line">
                  <a:avLst/>
                </a:prstGeom>
                <a:noFill/>
                <a:ln w="3175">
                  <a:solidFill>
                    <a:srgbClr val="1DB2FB"/>
                  </a:solidFill>
                  <a:round/>
                  <a:headEnd/>
                  <a:tailEnd/>
                </a:ln>
              </p:spPr>
              <p:txBody>
                <a:bodyPr/>
                <a:lstStyle/>
                <a:p>
                  <a:endParaRPr lang="en-US" dirty="0"/>
                </a:p>
              </p:txBody>
            </p:sp>
            <p:sp>
              <p:nvSpPr>
                <p:cNvPr id="647895" name="Freeform 727"/>
                <p:cNvSpPr>
                  <a:spLocks/>
                </p:cNvSpPr>
                <p:nvPr/>
              </p:nvSpPr>
              <p:spPr bwMode="auto">
                <a:xfrm>
                  <a:off x="2307" y="1778"/>
                  <a:ext cx="6" cy="6"/>
                </a:xfrm>
                <a:custGeom>
                  <a:avLst/>
                  <a:gdLst/>
                  <a:ahLst/>
                  <a:cxnLst>
                    <a:cxn ang="0">
                      <a:pos x="25" y="25"/>
                    </a:cxn>
                    <a:cxn ang="0">
                      <a:pos x="25" y="0"/>
                    </a:cxn>
                    <a:cxn ang="0">
                      <a:pos x="0" y="0"/>
                    </a:cxn>
                  </a:cxnLst>
                  <a:rect l="0" t="0" r="r" b="b"/>
                  <a:pathLst>
                    <a:path w="25" h="25">
                      <a:moveTo>
                        <a:pt x="25" y="25"/>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896" name="Line 728"/>
                <p:cNvSpPr>
                  <a:spLocks noChangeShapeType="1"/>
                </p:cNvSpPr>
                <p:nvPr/>
              </p:nvSpPr>
              <p:spPr bwMode="auto">
                <a:xfrm>
                  <a:off x="2282" y="1778"/>
                  <a:ext cx="6" cy="1"/>
                </a:xfrm>
                <a:prstGeom prst="line">
                  <a:avLst/>
                </a:prstGeom>
                <a:noFill/>
                <a:ln w="3175">
                  <a:solidFill>
                    <a:srgbClr val="1DB2FB"/>
                  </a:solidFill>
                  <a:round/>
                  <a:headEnd/>
                  <a:tailEnd/>
                </a:ln>
              </p:spPr>
              <p:txBody>
                <a:bodyPr/>
                <a:lstStyle/>
                <a:p>
                  <a:endParaRPr lang="en-US" dirty="0"/>
                </a:p>
              </p:txBody>
            </p:sp>
            <p:sp>
              <p:nvSpPr>
                <p:cNvPr id="647897" name="Freeform 729"/>
                <p:cNvSpPr>
                  <a:spLocks/>
                </p:cNvSpPr>
                <p:nvPr/>
              </p:nvSpPr>
              <p:spPr bwMode="auto">
                <a:xfrm>
                  <a:off x="2301" y="1747"/>
                  <a:ext cx="6" cy="31"/>
                </a:xfrm>
                <a:custGeom>
                  <a:avLst/>
                  <a:gdLst/>
                  <a:ahLst/>
                  <a:cxnLst>
                    <a:cxn ang="0">
                      <a:pos x="25" y="123"/>
                    </a:cxn>
                    <a:cxn ang="0">
                      <a:pos x="25" y="99"/>
                    </a:cxn>
                    <a:cxn ang="0">
                      <a:pos x="25" y="74"/>
                    </a:cxn>
                    <a:cxn ang="0">
                      <a:pos x="0" y="74"/>
                    </a:cxn>
                    <a:cxn ang="0">
                      <a:pos x="25" y="49"/>
                    </a:cxn>
                    <a:cxn ang="0">
                      <a:pos x="0" y="49"/>
                    </a:cxn>
                    <a:cxn ang="0">
                      <a:pos x="0" y="25"/>
                    </a:cxn>
                    <a:cxn ang="0">
                      <a:pos x="0" y="0"/>
                    </a:cxn>
                  </a:cxnLst>
                  <a:rect l="0" t="0" r="r" b="b"/>
                  <a:pathLst>
                    <a:path w="25" h="123">
                      <a:moveTo>
                        <a:pt x="25" y="123"/>
                      </a:moveTo>
                      <a:lnTo>
                        <a:pt x="25" y="99"/>
                      </a:lnTo>
                      <a:lnTo>
                        <a:pt x="25" y="74"/>
                      </a:lnTo>
                      <a:lnTo>
                        <a:pt x="0" y="74"/>
                      </a:lnTo>
                      <a:lnTo>
                        <a:pt x="25" y="49"/>
                      </a:ln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898" name="Line 730"/>
                <p:cNvSpPr>
                  <a:spLocks noChangeShapeType="1"/>
                </p:cNvSpPr>
                <p:nvPr/>
              </p:nvSpPr>
              <p:spPr bwMode="auto">
                <a:xfrm flipV="1">
                  <a:off x="2288" y="1772"/>
                  <a:ext cx="1" cy="6"/>
                </a:xfrm>
                <a:prstGeom prst="line">
                  <a:avLst/>
                </a:prstGeom>
                <a:noFill/>
                <a:ln w="3175">
                  <a:solidFill>
                    <a:srgbClr val="1DB2FB"/>
                  </a:solidFill>
                  <a:round/>
                  <a:headEnd/>
                  <a:tailEnd/>
                </a:ln>
              </p:spPr>
              <p:txBody>
                <a:bodyPr/>
                <a:lstStyle/>
                <a:p>
                  <a:endParaRPr lang="en-US" dirty="0"/>
                </a:p>
              </p:txBody>
            </p:sp>
            <p:sp>
              <p:nvSpPr>
                <p:cNvPr id="647899" name="Line 731"/>
                <p:cNvSpPr>
                  <a:spLocks noChangeShapeType="1"/>
                </p:cNvSpPr>
                <p:nvPr/>
              </p:nvSpPr>
              <p:spPr bwMode="auto">
                <a:xfrm flipV="1">
                  <a:off x="2288" y="1766"/>
                  <a:ext cx="1" cy="6"/>
                </a:xfrm>
                <a:prstGeom prst="line">
                  <a:avLst/>
                </a:prstGeom>
                <a:noFill/>
                <a:ln w="3175">
                  <a:solidFill>
                    <a:srgbClr val="1DB2FB"/>
                  </a:solidFill>
                  <a:round/>
                  <a:headEnd/>
                  <a:tailEnd/>
                </a:ln>
              </p:spPr>
              <p:txBody>
                <a:bodyPr/>
                <a:lstStyle/>
                <a:p>
                  <a:endParaRPr lang="en-US" dirty="0"/>
                </a:p>
              </p:txBody>
            </p:sp>
            <p:sp>
              <p:nvSpPr>
                <p:cNvPr id="647900" name="Freeform 732"/>
                <p:cNvSpPr>
                  <a:spLocks/>
                </p:cNvSpPr>
                <p:nvPr/>
              </p:nvSpPr>
              <p:spPr bwMode="auto">
                <a:xfrm>
                  <a:off x="2795" y="1759"/>
                  <a:ext cx="18" cy="13"/>
                </a:xfrm>
                <a:custGeom>
                  <a:avLst/>
                  <a:gdLst/>
                  <a:ahLst/>
                  <a:cxnLst>
                    <a:cxn ang="0">
                      <a:pos x="75" y="50"/>
                    </a:cxn>
                    <a:cxn ang="0">
                      <a:pos x="49" y="50"/>
                    </a:cxn>
                    <a:cxn ang="0">
                      <a:pos x="49" y="25"/>
                    </a:cxn>
                    <a:cxn ang="0">
                      <a:pos x="25" y="25"/>
                    </a:cxn>
                    <a:cxn ang="0">
                      <a:pos x="25" y="0"/>
                    </a:cxn>
                    <a:cxn ang="0">
                      <a:pos x="0" y="0"/>
                    </a:cxn>
                  </a:cxnLst>
                  <a:rect l="0" t="0" r="r" b="b"/>
                  <a:pathLst>
                    <a:path w="75" h="50">
                      <a:moveTo>
                        <a:pt x="75" y="50"/>
                      </a:moveTo>
                      <a:lnTo>
                        <a:pt x="49" y="50"/>
                      </a:lnTo>
                      <a:lnTo>
                        <a:pt x="49" y="25"/>
                      </a:ln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901" name="Freeform 733"/>
                <p:cNvSpPr>
                  <a:spLocks/>
                </p:cNvSpPr>
                <p:nvPr/>
              </p:nvSpPr>
              <p:spPr bwMode="auto">
                <a:xfrm>
                  <a:off x="2288" y="1759"/>
                  <a:ext cx="7" cy="7"/>
                </a:xfrm>
                <a:custGeom>
                  <a:avLst/>
                  <a:gdLst/>
                  <a:ahLst/>
                  <a:cxnLst>
                    <a:cxn ang="0">
                      <a:pos x="0" y="25"/>
                    </a:cxn>
                    <a:cxn ang="0">
                      <a:pos x="26" y="25"/>
                    </a:cxn>
                    <a:cxn ang="0">
                      <a:pos x="26" y="0"/>
                    </a:cxn>
                  </a:cxnLst>
                  <a:rect l="0" t="0" r="r" b="b"/>
                  <a:pathLst>
                    <a:path w="26" h="25">
                      <a:moveTo>
                        <a:pt x="0" y="25"/>
                      </a:moveTo>
                      <a:lnTo>
                        <a:pt x="26" y="25"/>
                      </a:lnTo>
                      <a:lnTo>
                        <a:pt x="26" y="0"/>
                      </a:lnTo>
                    </a:path>
                  </a:pathLst>
                </a:custGeom>
                <a:noFill/>
                <a:ln w="3175">
                  <a:solidFill>
                    <a:srgbClr val="1DB2FB"/>
                  </a:solidFill>
                  <a:prstDash val="solid"/>
                  <a:round/>
                  <a:headEnd/>
                  <a:tailEnd/>
                </a:ln>
              </p:spPr>
              <p:txBody>
                <a:bodyPr/>
                <a:lstStyle/>
                <a:p>
                  <a:endParaRPr lang="en-US" dirty="0"/>
                </a:p>
              </p:txBody>
            </p:sp>
            <p:sp>
              <p:nvSpPr>
                <p:cNvPr id="647902" name="Line 734"/>
                <p:cNvSpPr>
                  <a:spLocks noChangeShapeType="1"/>
                </p:cNvSpPr>
                <p:nvPr/>
              </p:nvSpPr>
              <p:spPr bwMode="auto">
                <a:xfrm flipV="1">
                  <a:off x="2295" y="1753"/>
                  <a:ext cx="1" cy="6"/>
                </a:xfrm>
                <a:prstGeom prst="line">
                  <a:avLst/>
                </a:prstGeom>
                <a:noFill/>
                <a:ln w="3175">
                  <a:solidFill>
                    <a:srgbClr val="1DB2FB"/>
                  </a:solidFill>
                  <a:round/>
                  <a:headEnd/>
                  <a:tailEnd/>
                </a:ln>
              </p:spPr>
              <p:txBody>
                <a:bodyPr/>
                <a:lstStyle/>
                <a:p>
                  <a:endParaRPr lang="en-US" dirty="0"/>
                </a:p>
              </p:txBody>
            </p:sp>
            <p:sp>
              <p:nvSpPr>
                <p:cNvPr id="647903" name="Freeform 735"/>
                <p:cNvSpPr>
                  <a:spLocks/>
                </p:cNvSpPr>
                <p:nvPr/>
              </p:nvSpPr>
              <p:spPr bwMode="auto">
                <a:xfrm>
                  <a:off x="2758" y="1735"/>
                  <a:ext cx="37" cy="24"/>
                </a:xfrm>
                <a:custGeom>
                  <a:avLst/>
                  <a:gdLst/>
                  <a:ahLst/>
                  <a:cxnLst>
                    <a:cxn ang="0">
                      <a:pos x="148" y="98"/>
                    </a:cxn>
                    <a:cxn ang="0">
                      <a:pos x="124" y="98"/>
                    </a:cxn>
                    <a:cxn ang="0">
                      <a:pos x="124" y="74"/>
                    </a:cxn>
                    <a:cxn ang="0">
                      <a:pos x="98" y="74"/>
                    </a:cxn>
                    <a:cxn ang="0">
                      <a:pos x="73" y="49"/>
                    </a:cxn>
                    <a:cxn ang="0">
                      <a:pos x="73" y="25"/>
                    </a:cxn>
                    <a:cxn ang="0">
                      <a:pos x="49" y="25"/>
                    </a:cxn>
                    <a:cxn ang="0">
                      <a:pos x="24" y="25"/>
                    </a:cxn>
                    <a:cxn ang="0">
                      <a:pos x="24" y="0"/>
                    </a:cxn>
                    <a:cxn ang="0">
                      <a:pos x="0" y="0"/>
                    </a:cxn>
                  </a:cxnLst>
                  <a:rect l="0" t="0" r="r" b="b"/>
                  <a:pathLst>
                    <a:path w="148" h="98">
                      <a:moveTo>
                        <a:pt x="148" y="98"/>
                      </a:moveTo>
                      <a:lnTo>
                        <a:pt x="124" y="98"/>
                      </a:lnTo>
                      <a:lnTo>
                        <a:pt x="124" y="74"/>
                      </a:lnTo>
                      <a:lnTo>
                        <a:pt x="98" y="74"/>
                      </a:lnTo>
                      <a:lnTo>
                        <a:pt x="73" y="49"/>
                      </a:lnTo>
                      <a:lnTo>
                        <a:pt x="73" y="25"/>
                      </a:lnTo>
                      <a:lnTo>
                        <a:pt x="49" y="25"/>
                      </a:lnTo>
                      <a:lnTo>
                        <a:pt x="24" y="25"/>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904" name="Rectangle 736"/>
                <p:cNvSpPr>
                  <a:spLocks noChangeArrowheads="1"/>
                </p:cNvSpPr>
                <p:nvPr/>
              </p:nvSpPr>
              <p:spPr bwMode="auto">
                <a:xfrm>
                  <a:off x="2295" y="1747"/>
                  <a:ext cx="6" cy="6"/>
                </a:xfrm>
                <a:prstGeom prst="rect">
                  <a:avLst/>
                </a:prstGeom>
                <a:noFill/>
                <a:ln w="3175">
                  <a:solidFill>
                    <a:srgbClr val="1DB2FB"/>
                  </a:solidFill>
                  <a:miter lim="800000"/>
                  <a:headEnd/>
                  <a:tailEnd/>
                </a:ln>
              </p:spPr>
              <p:txBody>
                <a:bodyPr/>
                <a:lstStyle/>
                <a:p>
                  <a:endParaRPr lang="en-US" dirty="0"/>
                </a:p>
              </p:txBody>
            </p:sp>
            <p:sp>
              <p:nvSpPr>
                <p:cNvPr id="647905" name="Freeform 737"/>
                <p:cNvSpPr>
                  <a:spLocks/>
                </p:cNvSpPr>
                <p:nvPr/>
              </p:nvSpPr>
              <p:spPr bwMode="auto">
                <a:xfrm>
                  <a:off x="2301" y="1735"/>
                  <a:ext cx="1" cy="12"/>
                </a:xfrm>
                <a:custGeom>
                  <a:avLst/>
                  <a:gdLst/>
                  <a:ahLst/>
                  <a:cxnLst>
                    <a:cxn ang="0">
                      <a:pos x="0" y="49"/>
                    </a:cxn>
                    <a:cxn ang="0">
                      <a:pos x="0" y="25"/>
                    </a:cxn>
                    <a:cxn ang="0">
                      <a:pos x="0" y="0"/>
                    </a:cxn>
                  </a:cxnLst>
                  <a:rect l="0" t="0" r="r" b="b"/>
                  <a:pathLst>
                    <a:path h="49">
                      <a:moveTo>
                        <a:pt x="0" y="49"/>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906" name="Line 738"/>
                <p:cNvSpPr>
                  <a:spLocks noChangeShapeType="1"/>
                </p:cNvSpPr>
                <p:nvPr/>
              </p:nvSpPr>
              <p:spPr bwMode="auto">
                <a:xfrm flipV="1">
                  <a:off x="2295" y="1741"/>
                  <a:ext cx="1" cy="6"/>
                </a:xfrm>
                <a:prstGeom prst="line">
                  <a:avLst/>
                </a:prstGeom>
                <a:noFill/>
                <a:ln w="3175">
                  <a:solidFill>
                    <a:srgbClr val="1DB2FB"/>
                  </a:solidFill>
                  <a:round/>
                  <a:headEnd/>
                  <a:tailEnd/>
                </a:ln>
              </p:spPr>
              <p:txBody>
                <a:bodyPr/>
                <a:lstStyle/>
                <a:p>
                  <a:endParaRPr lang="en-US" dirty="0"/>
                </a:p>
              </p:txBody>
            </p:sp>
            <p:sp>
              <p:nvSpPr>
                <p:cNvPr id="647907" name="Freeform 739"/>
                <p:cNvSpPr>
                  <a:spLocks/>
                </p:cNvSpPr>
                <p:nvPr/>
              </p:nvSpPr>
              <p:spPr bwMode="auto">
                <a:xfrm>
                  <a:off x="2295" y="1729"/>
                  <a:ext cx="1" cy="12"/>
                </a:xfrm>
                <a:custGeom>
                  <a:avLst/>
                  <a:gdLst/>
                  <a:ahLst/>
                  <a:cxnLst>
                    <a:cxn ang="0">
                      <a:pos x="0" y="51"/>
                    </a:cxn>
                    <a:cxn ang="0">
                      <a:pos x="0" y="26"/>
                    </a:cxn>
                    <a:cxn ang="0">
                      <a:pos x="0" y="0"/>
                    </a:cxn>
                  </a:cxnLst>
                  <a:rect l="0" t="0" r="r" b="b"/>
                  <a:pathLst>
                    <a:path h="51">
                      <a:moveTo>
                        <a:pt x="0" y="51"/>
                      </a:moveTo>
                      <a:lnTo>
                        <a:pt x="0" y="26"/>
                      </a:lnTo>
                      <a:lnTo>
                        <a:pt x="0" y="0"/>
                      </a:lnTo>
                    </a:path>
                  </a:pathLst>
                </a:custGeom>
                <a:noFill/>
                <a:ln w="3175">
                  <a:solidFill>
                    <a:srgbClr val="1DB2FB"/>
                  </a:solidFill>
                  <a:prstDash val="solid"/>
                  <a:round/>
                  <a:headEnd/>
                  <a:tailEnd/>
                </a:ln>
              </p:spPr>
              <p:txBody>
                <a:bodyPr/>
                <a:lstStyle/>
                <a:p>
                  <a:endParaRPr lang="en-US" dirty="0"/>
                </a:p>
              </p:txBody>
            </p:sp>
            <p:sp>
              <p:nvSpPr>
                <p:cNvPr id="647908" name="Freeform 740"/>
                <p:cNvSpPr>
                  <a:spLocks/>
                </p:cNvSpPr>
                <p:nvPr/>
              </p:nvSpPr>
              <p:spPr bwMode="auto">
                <a:xfrm>
                  <a:off x="2301" y="1729"/>
                  <a:ext cx="6" cy="6"/>
                </a:xfrm>
                <a:custGeom>
                  <a:avLst/>
                  <a:gdLst/>
                  <a:ahLst/>
                  <a:cxnLst>
                    <a:cxn ang="0">
                      <a:pos x="0" y="26"/>
                    </a:cxn>
                    <a:cxn ang="0">
                      <a:pos x="0" y="0"/>
                    </a:cxn>
                    <a:cxn ang="0">
                      <a:pos x="25" y="0"/>
                    </a:cxn>
                  </a:cxnLst>
                  <a:rect l="0" t="0" r="r" b="b"/>
                  <a:pathLst>
                    <a:path w="25" h="26">
                      <a:moveTo>
                        <a:pt x="0" y="26"/>
                      </a:moveTo>
                      <a:lnTo>
                        <a:pt x="0" y="0"/>
                      </a:lnTo>
                      <a:lnTo>
                        <a:pt x="25" y="0"/>
                      </a:lnTo>
                    </a:path>
                  </a:pathLst>
                </a:custGeom>
                <a:noFill/>
                <a:ln w="3175">
                  <a:solidFill>
                    <a:srgbClr val="1DB2FB"/>
                  </a:solidFill>
                  <a:prstDash val="solid"/>
                  <a:round/>
                  <a:headEnd/>
                  <a:tailEnd/>
                </a:ln>
              </p:spPr>
              <p:txBody>
                <a:bodyPr/>
                <a:lstStyle/>
                <a:p>
                  <a:endParaRPr lang="en-US" dirty="0"/>
                </a:p>
              </p:txBody>
            </p:sp>
            <p:sp>
              <p:nvSpPr>
                <p:cNvPr id="647909" name="Line 741"/>
                <p:cNvSpPr>
                  <a:spLocks noChangeShapeType="1"/>
                </p:cNvSpPr>
                <p:nvPr/>
              </p:nvSpPr>
              <p:spPr bwMode="auto">
                <a:xfrm flipH="1" flipV="1">
                  <a:off x="2751" y="1729"/>
                  <a:ext cx="7" cy="6"/>
                </a:xfrm>
                <a:prstGeom prst="line">
                  <a:avLst/>
                </a:prstGeom>
                <a:noFill/>
                <a:ln w="3175">
                  <a:solidFill>
                    <a:srgbClr val="1DB2FB"/>
                  </a:solidFill>
                  <a:round/>
                  <a:headEnd/>
                  <a:tailEnd/>
                </a:ln>
              </p:spPr>
              <p:txBody>
                <a:bodyPr/>
                <a:lstStyle/>
                <a:p>
                  <a:endParaRPr lang="en-US" dirty="0"/>
                </a:p>
              </p:txBody>
            </p:sp>
            <p:sp>
              <p:nvSpPr>
                <p:cNvPr id="647910" name="Line 742"/>
                <p:cNvSpPr>
                  <a:spLocks noChangeShapeType="1"/>
                </p:cNvSpPr>
                <p:nvPr/>
              </p:nvSpPr>
              <p:spPr bwMode="auto">
                <a:xfrm flipV="1">
                  <a:off x="2295" y="1723"/>
                  <a:ext cx="1" cy="6"/>
                </a:xfrm>
                <a:prstGeom prst="line">
                  <a:avLst/>
                </a:prstGeom>
                <a:noFill/>
                <a:ln w="3175">
                  <a:solidFill>
                    <a:srgbClr val="1DB2FB"/>
                  </a:solidFill>
                  <a:round/>
                  <a:headEnd/>
                  <a:tailEnd/>
                </a:ln>
              </p:spPr>
              <p:txBody>
                <a:bodyPr/>
                <a:lstStyle/>
                <a:p>
                  <a:endParaRPr lang="en-US" dirty="0"/>
                </a:p>
              </p:txBody>
            </p:sp>
            <p:sp>
              <p:nvSpPr>
                <p:cNvPr id="647911" name="Line 743"/>
                <p:cNvSpPr>
                  <a:spLocks noChangeShapeType="1"/>
                </p:cNvSpPr>
                <p:nvPr/>
              </p:nvSpPr>
              <p:spPr bwMode="auto">
                <a:xfrm flipV="1">
                  <a:off x="2307" y="1723"/>
                  <a:ext cx="1" cy="6"/>
                </a:xfrm>
                <a:prstGeom prst="line">
                  <a:avLst/>
                </a:prstGeom>
                <a:noFill/>
                <a:ln w="3175">
                  <a:solidFill>
                    <a:srgbClr val="1DB2FB"/>
                  </a:solidFill>
                  <a:round/>
                  <a:headEnd/>
                  <a:tailEnd/>
                </a:ln>
              </p:spPr>
              <p:txBody>
                <a:bodyPr/>
                <a:lstStyle/>
                <a:p>
                  <a:endParaRPr lang="en-US" dirty="0"/>
                </a:p>
              </p:txBody>
            </p:sp>
            <p:sp>
              <p:nvSpPr>
                <p:cNvPr id="647912" name="Freeform 744"/>
                <p:cNvSpPr>
                  <a:spLocks/>
                </p:cNvSpPr>
                <p:nvPr/>
              </p:nvSpPr>
              <p:spPr bwMode="auto">
                <a:xfrm>
                  <a:off x="2795" y="1649"/>
                  <a:ext cx="31" cy="80"/>
                </a:xfrm>
                <a:custGeom>
                  <a:avLst/>
                  <a:gdLst/>
                  <a:ahLst/>
                  <a:cxnLst>
                    <a:cxn ang="0">
                      <a:pos x="124" y="320"/>
                    </a:cxn>
                    <a:cxn ang="0">
                      <a:pos x="124" y="296"/>
                    </a:cxn>
                    <a:cxn ang="0">
                      <a:pos x="99" y="296"/>
                    </a:cxn>
                    <a:cxn ang="0">
                      <a:pos x="99" y="271"/>
                    </a:cxn>
                    <a:cxn ang="0">
                      <a:pos x="75" y="247"/>
                    </a:cxn>
                    <a:cxn ang="0">
                      <a:pos x="75" y="222"/>
                    </a:cxn>
                    <a:cxn ang="0">
                      <a:pos x="75" y="198"/>
                    </a:cxn>
                    <a:cxn ang="0">
                      <a:pos x="75" y="173"/>
                    </a:cxn>
                    <a:cxn ang="0">
                      <a:pos x="75" y="148"/>
                    </a:cxn>
                    <a:cxn ang="0">
                      <a:pos x="75" y="124"/>
                    </a:cxn>
                    <a:cxn ang="0">
                      <a:pos x="49" y="124"/>
                    </a:cxn>
                    <a:cxn ang="0">
                      <a:pos x="49" y="99"/>
                    </a:cxn>
                    <a:cxn ang="0">
                      <a:pos x="49" y="74"/>
                    </a:cxn>
                    <a:cxn ang="0">
                      <a:pos x="25" y="74"/>
                    </a:cxn>
                    <a:cxn ang="0">
                      <a:pos x="25" y="49"/>
                    </a:cxn>
                    <a:cxn ang="0">
                      <a:pos x="25" y="24"/>
                    </a:cxn>
                    <a:cxn ang="0">
                      <a:pos x="0" y="0"/>
                    </a:cxn>
                  </a:cxnLst>
                  <a:rect l="0" t="0" r="r" b="b"/>
                  <a:pathLst>
                    <a:path w="124" h="320">
                      <a:moveTo>
                        <a:pt x="124" y="320"/>
                      </a:moveTo>
                      <a:lnTo>
                        <a:pt x="124" y="296"/>
                      </a:lnTo>
                      <a:lnTo>
                        <a:pt x="99" y="296"/>
                      </a:lnTo>
                      <a:lnTo>
                        <a:pt x="99" y="271"/>
                      </a:lnTo>
                      <a:lnTo>
                        <a:pt x="75" y="247"/>
                      </a:lnTo>
                      <a:lnTo>
                        <a:pt x="75" y="222"/>
                      </a:lnTo>
                      <a:lnTo>
                        <a:pt x="75" y="198"/>
                      </a:lnTo>
                      <a:lnTo>
                        <a:pt x="75" y="173"/>
                      </a:lnTo>
                      <a:lnTo>
                        <a:pt x="75" y="148"/>
                      </a:lnTo>
                      <a:lnTo>
                        <a:pt x="75" y="124"/>
                      </a:lnTo>
                      <a:lnTo>
                        <a:pt x="49" y="124"/>
                      </a:lnTo>
                      <a:lnTo>
                        <a:pt x="49" y="99"/>
                      </a:lnTo>
                      <a:lnTo>
                        <a:pt x="49" y="74"/>
                      </a:lnTo>
                      <a:lnTo>
                        <a:pt x="25" y="74"/>
                      </a:lnTo>
                      <a:lnTo>
                        <a:pt x="25" y="49"/>
                      </a:lnTo>
                      <a:lnTo>
                        <a:pt x="25" y="24"/>
                      </a:lnTo>
                      <a:lnTo>
                        <a:pt x="0" y="0"/>
                      </a:lnTo>
                    </a:path>
                  </a:pathLst>
                </a:custGeom>
                <a:noFill/>
                <a:ln w="3175">
                  <a:solidFill>
                    <a:srgbClr val="1DB2FB"/>
                  </a:solidFill>
                  <a:prstDash val="solid"/>
                  <a:round/>
                  <a:headEnd/>
                  <a:tailEnd/>
                </a:ln>
              </p:spPr>
              <p:txBody>
                <a:bodyPr/>
                <a:lstStyle/>
                <a:p>
                  <a:endParaRPr lang="en-US" dirty="0"/>
                </a:p>
              </p:txBody>
            </p:sp>
            <p:sp>
              <p:nvSpPr>
                <p:cNvPr id="647913" name="Freeform 745"/>
                <p:cNvSpPr>
                  <a:spLocks/>
                </p:cNvSpPr>
                <p:nvPr/>
              </p:nvSpPr>
              <p:spPr bwMode="auto">
                <a:xfrm>
                  <a:off x="2714" y="1704"/>
                  <a:ext cx="37" cy="25"/>
                </a:xfrm>
                <a:custGeom>
                  <a:avLst/>
                  <a:gdLst/>
                  <a:ahLst/>
                  <a:cxnLst>
                    <a:cxn ang="0">
                      <a:pos x="147" y="98"/>
                    </a:cxn>
                    <a:cxn ang="0">
                      <a:pos x="147" y="74"/>
                    </a:cxn>
                    <a:cxn ang="0">
                      <a:pos x="123" y="74"/>
                    </a:cxn>
                    <a:cxn ang="0">
                      <a:pos x="98" y="74"/>
                    </a:cxn>
                    <a:cxn ang="0">
                      <a:pos x="73" y="49"/>
                    </a:cxn>
                    <a:cxn ang="0">
                      <a:pos x="24" y="25"/>
                    </a:cxn>
                    <a:cxn ang="0">
                      <a:pos x="0" y="25"/>
                    </a:cxn>
                    <a:cxn ang="0">
                      <a:pos x="0" y="0"/>
                    </a:cxn>
                  </a:cxnLst>
                  <a:rect l="0" t="0" r="r" b="b"/>
                  <a:pathLst>
                    <a:path w="147" h="98">
                      <a:moveTo>
                        <a:pt x="147" y="98"/>
                      </a:moveTo>
                      <a:lnTo>
                        <a:pt x="147" y="74"/>
                      </a:lnTo>
                      <a:lnTo>
                        <a:pt x="123" y="74"/>
                      </a:lnTo>
                      <a:lnTo>
                        <a:pt x="98" y="74"/>
                      </a:lnTo>
                      <a:lnTo>
                        <a:pt x="73" y="49"/>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914" name="Line 746"/>
                <p:cNvSpPr>
                  <a:spLocks noChangeShapeType="1"/>
                </p:cNvSpPr>
                <p:nvPr/>
              </p:nvSpPr>
              <p:spPr bwMode="auto">
                <a:xfrm flipV="1">
                  <a:off x="2307" y="1716"/>
                  <a:ext cx="1" cy="7"/>
                </a:xfrm>
                <a:prstGeom prst="line">
                  <a:avLst/>
                </a:prstGeom>
                <a:noFill/>
                <a:ln w="3175">
                  <a:solidFill>
                    <a:srgbClr val="1DB2FB"/>
                  </a:solidFill>
                  <a:round/>
                  <a:headEnd/>
                  <a:tailEnd/>
                </a:ln>
              </p:spPr>
              <p:txBody>
                <a:bodyPr/>
                <a:lstStyle/>
                <a:p>
                  <a:endParaRPr lang="en-US" dirty="0"/>
                </a:p>
              </p:txBody>
            </p:sp>
            <p:sp>
              <p:nvSpPr>
                <p:cNvPr id="647915" name="Line 747"/>
                <p:cNvSpPr>
                  <a:spLocks noChangeShapeType="1"/>
                </p:cNvSpPr>
                <p:nvPr/>
              </p:nvSpPr>
              <p:spPr bwMode="auto">
                <a:xfrm flipV="1">
                  <a:off x="2295" y="1716"/>
                  <a:ext cx="1" cy="7"/>
                </a:xfrm>
                <a:prstGeom prst="line">
                  <a:avLst/>
                </a:prstGeom>
                <a:noFill/>
                <a:ln w="3175">
                  <a:solidFill>
                    <a:srgbClr val="1DB2FB"/>
                  </a:solidFill>
                  <a:round/>
                  <a:headEnd/>
                  <a:tailEnd/>
                </a:ln>
              </p:spPr>
              <p:txBody>
                <a:bodyPr/>
                <a:lstStyle/>
                <a:p>
                  <a:endParaRPr lang="en-US" dirty="0"/>
                </a:p>
              </p:txBody>
            </p:sp>
            <p:sp>
              <p:nvSpPr>
                <p:cNvPr id="647916" name="Line 748"/>
                <p:cNvSpPr>
                  <a:spLocks noChangeShapeType="1"/>
                </p:cNvSpPr>
                <p:nvPr/>
              </p:nvSpPr>
              <p:spPr bwMode="auto">
                <a:xfrm flipH="1">
                  <a:off x="2288" y="1716"/>
                  <a:ext cx="7" cy="1"/>
                </a:xfrm>
                <a:prstGeom prst="line">
                  <a:avLst/>
                </a:prstGeom>
                <a:noFill/>
                <a:ln w="3175">
                  <a:solidFill>
                    <a:srgbClr val="1DB2FB"/>
                  </a:solidFill>
                  <a:round/>
                  <a:headEnd/>
                  <a:tailEnd/>
                </a:ln>
              </p:spPr>
              <p:txBody>
                <a:bodyPr/>
                <a:lstStyle/>
                <a:p>
                  <a:endParaRPr lang="en-US" dirty="0"/>
                </a:p>
              </p:txBody>
            </p:sp>
            <p:sp>
              <p:nvSpPr>
                <p:cNvPr id="647917" name="Freeform 749"/>
                <p:cNvSpPr>
                  <a:spLocks/>
                </p:cNvSpPr>
                <p:nvPr/>
              </p:nvSpPr>
              <p:spPr bwMode="auto">
                <a:xfrm>
                  <a:off x="2307" y="1704"/>
                  <a:ext cx="12" cy="12"/>
                </a:xfrm>
                <a:custGeom>
                  <a:avLst/>
                  <a:gdLst/>
                  <a:ahLst/>
                  <a:cxnLst>
                    <a:cxn ang="0">
                      <a:pos x="0" y="49"/>
                    </a:cxn>
                    <a:cxn ang="0">
                      <a:pos x="0" y="25"/>
                    </a:cxn>
                    <a:cxn ang="0">
                      <a:pos x="25" y="0"/>
                    </a:cxn>
                    <a:cxn ang="0">
                      <a:pos x="49" y="0"/>
                    </a:cxn>
                  </a:cxnLst>
                  <a:rect l="0" t="0" r="r" b="b"/>
                  <a:pathLst>
                    <a:path w="49" h="49">
                      <a:moveTo>
                        <a:pt x="0" y="49"/>
                      </a:moveTo>
                      <a:lnTo>
                        <a:pt x="0" y="25"/>
                      </a:lnTo>
                      <a:lnTo>
                        <a:pt x="25" y="0"/>
                      </a:lnTo>
                      <a:lnTo>
                        <a:pt x="49" y="0"/>
                      </a:lnTo>
                    </a:path>
                  </a:pathLst>
                </a:custGeom>
                <a:noFill/>
                <a:ln w="3175">
                  <a:solidFill>
                    <a:srgbClr val="1DB2FB"/>
                  </a:solidFill>
                  <a:prstDash val="solid"/>
                  <a:round/>
                  <a:headEnd/>
                  <a:tailEnd/>
                </a:ln>
              </p:spPr>
              <p:txBody>
                <a:bodyPr/>
                <a:lstStyle/>
                <a:p>
                  <a:endParaRPr lang="en-US" dirty="0"/>
                </a:p>
              </p:txBody>
            </p:sp>
            <p:sp>
              <p:nvSpPr>
                <p:cNvPr id="647918" name="Freeform 750"/>
                <p:cNvSpPr>
                  <a:spLocks/>
                </p:cNvSpPr>
                <p:nvPr/>
              </p:nvSpPr>
              <p:spPr bwMode="auto">
                <a:xfrm>
                  <a:off x="2270" y="1698"/>
                  <a:ext cx="18" cy="18"/>
                </a:xfrm>
                <a:custGeom>
                  <a:avLst/>
                  <a:gdLst/>
                  <a:ahLst/>
                  <a:cxnLst>
                    <a:cxn ang="0">
                      <a:pos x="73" y="73"/>
                    </a:cxn>
                    <a:cxn ang="0">
                      <a:pos x="73" y="49"/>
                    </a:cxn>
                    <a:cxn ang="0">
                      <a:pos x="49" y="49"/>
                    </a:cxn>
                    <a:cxn ang="0">
                      <a:pos x="49" y="24"/>
                    </a:cxn>
                    <a:cxn ang="0">
                      <a:pos x="24" y="0"/>
                    </a:cxn>
                    <a:cxn ang="0">
                      <a:pos x="0" y="0"/>
                    </a:cxn>
                  </a:cxnLst>
                  <a:rect l="0" t="0" r="r" b="b"/>
                  <a:pathLst>
                    <a:path w="73" h="73">
                      <a:moveTo>
                        <a:pt x="73" y="73"/>
                      </a:moveTo>
                      <a:lnTo>
                        <a:pt x="73" y="49"/>
                      </a:lnTo>
                      <a:lnTo>
                        <a:pt x="49" y="49"/>
                      </a:lnTo>
                      <a:lnTo>
                        <a:pt x="49" y="24"/>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919" name="Line 751"/>
                <p:cNvSpPr>
                  <a:spLocks noChangeShapeType="1"/>
                </p:cNvSpPr>
                <p:nvPr/>
              </p:nvSpPr>
              <p:spPr bwMode="auto">
                <a:xfrm flipH="1" flipV="1">
                  <a:off x="2708" y="1698"/>
                  <a:ext cx="6" cy="6"/>
                </a:xfrm>
                <a:prstGeom prst="line">
                  <a:avLst/>
                </a:prstGeom>
                <a:noFill/>
                <a:ln w="3175">
                  <a:solidFill>
                    <a:srgbClr val="1DB2FB"/>
                  </a:solidFill>
                  <a:round/>
                  <a:headEnd/>
                  <a:tailEnd/>
                </a:ln>
              </p:spPr>
              <p:txBody>
                <a:bodyPr/>
                <a:lstStyle/>
                <a:p>
                  <a:endParaRPr lang="en-US" dirty="0"/>
                </a:p>
              </p:txBody>
            </p:sp>
            <p:sp>
              <p:nvSpPr>
                <p:cNvPr id="647920" name="Freeform 752"/>
                <p:cNvSpPr>
                  <a:spLocks/>
                </p:cNvSpPr>
                <p:nvPr/>
              </p:nvSpPr>
              <p:spPr bwMode="auto">
                <a:xfrm>
                  <a:off x="2078" y="1667"/>
                  <a:ext cx="13" cy="37"/>
                </a:xfrm>
                <a:custGeom>
                  <a:avLst/>
                  <a:gdLst/>
                  <a:ahLst/>
                  <a:cxnLst>
                    <a:cxn ang="0">
                      <a:pos x="0" y="148"/>
                    </a:cxn>
                    <a:cxn ang="0">
                      <a:pos x="0" y="124"/>
                    </a:cxn>
                    <a:cxn ang="0">
                      <a:pos x="24" y="99"/>
                    </a:cxn>
                    <a:cxn ang="0">
                      <a:pos x="24" y="124"/>
                    </a:cxn>
                    <a:cxn ang="0">
                      <a:pos x="24" y="99"/>
                    </a:cxn>
                    <a:cxn ang="0">
                      <a:pos x="49" y="99"/>
                    </a:cxn>
                    <a:cxn ang="0">
                      <a:pos x="49" y="74"/>
                    </a:cxn>
                    <a:cxn ang="0">
                      <a:pos x="49" y="50"/>
                    </a:cxn>
                    <a:cxn ang="0">
                      <a:pos x="49" y="25"/>
                    </a:cxn>
                    <a:cxn ang="0">
                      <a:pos x="49" y="0"/>
                    </a:cxn>
                  </a:cxnLst>
                  <a:rect l="0" t="0" r="r" b="b"/>
                  <a:pathLst>
                    <a:path w="49" h="148">
                      <a:moveTo>
                        <a:pt x="0" y="148"/>
                      </a:moveTo>
                      <a:lnTo>
                        <a:pt x="0" y="124"/>
                      </a:lnTo>
                      <a:lnTo>
                        <a:pt x="24" y="99"/>
                      </a:lnTo>
                      <a:lnTo>
                        <a:pt x="24" y="124"/>
                      </a:lnTo>
                      <a:lnTo>
                        <a:pt x="24" y="99"/>
                      </a:lnTo>
                      <a:lnTo>
                        <a:pt x="49" y="99"/>
                      </a:lnTo>
                      <a:lnTo>
                        <a:pt x="49" y="74"/>
                      </a:lnTo>
                      <a:lnTo>
                        <a:pt x="49" y="50"/>
                      </a:lnTo>
                      <a:lnTo>
                        <a:pt x="49" y="25"/>
                      </a:lnTo>
                      <a:lnTo>
                        <a:pt x="49" y="0"/>
                      </a:lnTo>
                    </a:path>
                  </a:pathLst>
                </a:custGeom>
                <a:noFill/>
                <a:ln w="3175">
                  <a:solidFill>
                    <a:srgbClr val="1DB2FB"/>
                  </a:solidFill>
                  <a:prstDash val="solid"/>
                  <a:round/>
                  <a:headEnd/>
                  <a:tailEnd/>
                </a:ln>
              </p:spPr>
              <p:txBody>
                <a:bodyPr/>
                <a:lstStyle/>
                <a:p>
                  <a:endParaRPr lang="en-US" dirty="0"/>
                </a:p>
              </p:txBody>
            </p:sp>
            <p:sp>
              <p:nvSpPr>
                <p:cNvPr id="647921" name="Line 753"/>
                <p:cNvSpPr>
                  <a:spLocks noChangeShapeType="1"/>
                </p:cNvSpPr>
                <p:nvPr/>
              </p:nvSpPr>
              <p:spPr bwMode="auto">
                <a:xfrm flipV="1">
                  <a:off x="2319" y="1698"/>
                  <a:ext cx="1" cy="6"/>
                </a:xfrm>
                <a:prstGeom prst="line">
                  <a:avLst/>
                </a:prstGeom>
                <a:noFill/>
                <a:ln w="3175">
                  <a:solidFill>
                    <a:srgbClr val="1DB2FB"/>
                  </a:solidFill>
                  <a:round/>
                  <a:headEnd/>
                  <a:tailEnd/>
                </a:ln>
              </p:spPr>
              <p:txBody>
                <a:bodyPr/>
                <a:lstStyle/>
                <a:p>
                  <a:endParaRPr lang="en-US" dirty="0"/>
                </a:p>
              </p:txBody>
            </p:sp>
            <p:sp>
              <p:nvSpPr>
                <p:cNvPr id="647922" name="Freeform 754"/>
                <p:cNvSpPr>
                  <a:spLocks/>
                </p:cNvSpPr>
                <p:nvPr/>
              </p:nvSpPr>
              <p:spPr bwMode="auto">
                <a:xfrm>
                  <a:off x="2696" y="1692"/>
                  <a:ext cx="12" cy="6"/>
                </a:xfrm>
                <a:custGeom>
                  <a:avLst/>
                  <a:gdLst/>
                  <a:ahLst/>
                  <a:cxnLst>
                    <a:cxn ang="0">
                      <a:pos x="49" y="25"/>
                    </a:cxn>
                    <a:cxn ang="0">
                      <a:pos x="25" y="25"/>
                    </a:cxn>
                    <a:cxn ang="0">
                      <a:pos x="0" y="0"/>
                    </a:cxn>
                  </a:cxnLst>
                  <a:rect l="0" t="0" r="r" b="b"/>
                  <a:pathLst>
                    <a:path w="49" h="25">
                      <a:moveTo>
                        <a:pt x="49" y="25"/>
                      </a:moveTo>
                      <a:lnTo>
                        <a:pt x="25" y="25"/>
                      </a:lnTo>
                      <a:lnTo>
                        <a:pt x="0" y="0"/>
                      </a:lnTo>
                    </a:path>
                  </a:pathLst>
                </a:custGeom>
                <a:noFill/>
                <a:ln w="3175">
                  <a:solidFill>
                    <a:srgbClr val="1DB2FB"/>
                  </a:solidFill>
                  <a:prstDash val="solid"/>
                  <a:round/>
                  <a:headEnd/>
                  <a:tailEnd/>
                </a:ln>
              </p:spPr>
              <p:txBody>
                <a:bodyPr/>
                <a:lstStyle/>
                <a:p>
                  <a:endParaRPr lang="en-US" dirty="0"/>
                </a:p>
              </p:txBody>
            </p:sp>
            <p:sp>
              <p:nvSpPr>
                <p:cNvPr id="647923" name="Line 755"/>
                <p:cNvSpPr>
                  <a:spLocks noChangeShapeType="1"/>
                </p:cNvSpPr>
                <p:nvPr/>
              </p:nvSpPr>
              <p:spPr bwMode="auto">
                <a:xfrm flipV="1">
                  <a:off x="2319" y="1692"/>
                  <a:ext cx="7" cy="6"/>
                </a:xfrm>
                <a:prstGeom prst="line">
                  <a:avLst/>
                </a:prstGeom>
                <a:noFill/>
                <a:ln w="3175">
                  <a:solidFill>
                    <a:srgbClr val="1DB2FB"/>
                  </a:solidFill>
                  <a:round/>
                  <a:headEnd/>
                  <a:tailEnd/>
                </a:ln>
              </p:spPr>
              <p:txBody>
                <a:bodyPr/>
                <a:lstStyle/>
                <a:p>
                  <a:endParaRPr lang="en-US" dirty="0"/>
                </a:p>
              </p:txBody>
            </p:sp>
            <p:sp>
              <p:nvSpPr>
                <p:cNvPr id="647924" name="Line 756"/>
                <p:cNvSpPr>
                  <a:spLocks noChangeShapeType="1"/>
                </p:cNvSpPr>
                <p:nvPr/>
              </p:nvSpPr>
              <p:spPr bwMode="auto">
                <a:xfrm flipH="1" flipV="1">
                  <a:off x="2264" y="1692"/>
                  <a:ext cx="6" cy="6"/>
                </a:xfrm>
                <a:prstGeom prst="line">
                  <a:avLst/>
                </a:prstGeom>
                <a:noFill/>
                <a:ln w="3175">
                  <a:solidFill>
                    <a:srgbClr val="1DB2FB"/>
                  </a:solidFill>
                  <a:round/>
                  <a:headEnd/>
                  <a:tailEnd/>
                </a:ln>
              </p:spPr>
              <p:txBody>
                <a:bodyPr/>
                <a:lstStyle/>
                <a:p>
                  <a:endParaRPr lang="en-US" dirty="0"/>
                </a:p>
              </p:txBody>
            </p:sp>
            <p:sp>
              <p:nvSpPr>
                <p:cNvPr id="647925" name="Line 757"/>
                <p:cNvSpPr>
                  <a:spLocks noChangeShapeType="1"/>
                </p:cNvSpPr>
                <p:nvPr/>
              </p:nvSpPr>
              <p:spPr bwMode="auto">
                <a:xfrm>
                  <a:off x="2326" y="1692"/>
                  <a:ext cx="6" cy="1"/>
                </a:xfrm>
                <a:prstGeom prst="line">
                  <a:avLst/>
                </a:prstGeom>
                <a:noFill/>
                <a:ln w="3175">
                  <a:solidFill>
                    <a:srgbClr val="1DB2FB"/>
                  </a:solidFill>
                  <a:round/>
                  <a:headEnd/>
                  <a:tailEnd/>
                </a:ln>
              </p:spPr>
              <p:txBody>
                <a:bodyPr/>
                <a:lstStyle/>
                <a:p>
                  <a:endParaRPr lang="en-US" dirty="0"/>
                </a:p>
              </p:txBody>
            </p:sp>
          </p:grpSp>
        </p:grpSp>
        <p:sp>
          <p:nvSpPr>
            <p:cNvPr id="647926" name="Freeform 758"/>
            <p:cNvSpPr>
              <a:spLocks/>
            </p:cNvSpPr>
            <p:nvPr/>
          </p:nvSpPr>
          <p:spPr bwMode="auto">
            <a:xfrm>
              <a:off x="2239" y="2519"/>
              <a:ext cx="18" cy="19"/>
            </a:xfrm>
            <a:custGeom>
              <a:avLst/>
              <a:gdLst/>
              <a:ahLst/>
              <a:cxnLst>
                <a:cxn ang="0">
                  <a:pos x="0" y="26"/>
                </a:cxn>
                <a:cxn ang="0">
                  <a:pos x="25" y="26"/>
                </a:cxn>
                <a:cxn ang="0">
                  <a:pos x="50" y="0"/>
                </a:cxn>
                <a:cxn ang="0">
                  <a:pos x="50" y="26"/>
                </a:cxn>
                <a:cxn ang="0">
                  <a:pos x="74" y="26"/>
                </a:cxn>
                <a:cxn ang="0">
                  <a:pos x="50" y="26"/>
                </a:cxn>
                <a:cxn ang="0">
                  <a:pos x="74" y="26"/>
                </a:cxn>
                <a:cxn ang="0">
                  <a:pos x="74" y="50"/>
                </a:cxn>
                <a:cxn ang="0">
                  <a:pos x="50" y="50"/>
                </a:cxn>
                <a:cxn ang="0">
                  <a:pos x="50" y="75"/>
                </a:cxn>
                <a:cxn ang="0">
                  <a:pos x="25" y="75"/>
                </a:cxn>
                <a:cxn ang="0">
                  <a:pos x="25" y="50"/>
                </a:cxn>
                <a:cxn ang="0">
                  <a:pos x="0" y="50"/>
                </a:cxn>
                <a:cxn ang="0">
                  <a:pos x="0" y="26"/>
                </a:cxn>
              </a:cxnLst>
              <a:rect l="0" t="0" r="r" b="b"/>
              <a:pathLst>
                <a:path w="74" h="75">
                  <a:moveTo>
                    <a:pt x="0" y="26"/>
                  </a:moveTo>
                  <a:lnTo>
                    <a:pt x="25" y="26"/>
                  </a:lnTo>
                  <a:lnTo>
                    <a:pt x="50" y="0"/>
                  </a:lnTo>
                  <a:lnTo>
                    <a:pt x="50" y="26"/>
                  </a:lnTo>
                  <a:lnTo>
                    <a:pt x="74" y="26"/>
                  </a:lnTo>
                  <a:lnTo>
                    <a:pt x="50" y="26"/>
                  </a:lnTo>
                  <a:lnTo>
                    <a:pt x="74" y="26"/>
                  </a:lnTo>
                  <a:lnTo>
                    <a:pt x="74" y="50"/>
                  </a:lnTo>
                  <a:lnTo>
                    <a:pt x="50" y="50"/>
                  </a:lnTo>
                  <a:lnTo>
                    <a:pt x="50" y="75"/>
                  </a:lnTo>
                  <a:lnTo>
                    <a:pt x="25" y="75"/>
                  </a:lnTo>
                  <a:lnTo>
                    <a:pt x="25" y="50"/>
                  </a:lnTo>
                  <a:lnTo>
                    <a:pt x="0" y="50"/>
                  </a:lnTo>
                  <a:lnTo>
                    <a:pt x="0" y="26"/>
                  </a:lnTo>
                  <a:close/>
                </a:path>
              </a:pathLst>
            </a:custGeom>
            <a:solidFill>
              <a:srgbClr val="84C5D7"/>
            </a:solidFill>
            <a:ln w="9525">
              <a:solidFill>
                <a:srgbClr val="1DB2FB"/>
              </a:solidFill>
              <a:round/>
              <a:headEnd/>
              <a:tailEnd/>
            </a:ln>
          </p:spPr>
          <p:txBody>
            <a:bodyPr/>
            <a:lstStyle/>
            <a:p>
              <a:endParaRPr lang="en-US" dirty="0"/>
            </a:p>
          </p:txBody>
        </p:sp>
      </p:grpSp>
      <p:grpSp>
        <p:nvGrpSpPr>
          <p:cNvPr id="14" name="Group 759"/>
          <p:cNvGrpSpPr>
            <a:grpSpLocks/>
          </p:cNvGrpSpPr>
          <p:nvPr/>
        </p:nvGrpSpPr>
        <p:grpSpPr bwMode="auto">
          <a:xfrm>
            <a:off x="2733675" y="3941763"/>
            <a:ext cx="98425" cy="53975"/>
            <a:chOff x="1486" y="2526"/>
            <a:chExt cx="62" cy="37"/>
          </a:xfrm>
        </p:grpSpPr>
        <p:sp>
          <p:nvSpPr>
            <p:cNvPr id="647928" name="Freeform 760"/>
            <p:cNvSpPr>
              <a:spLocks/>
            </p:cNvSpPr>
            <p:nvPr/>
          </p:nvSpPr>
          <p:spPr bwMode="auto">
            <a:xfrm>
              <a:off x="1486" y="2526"/>
              <a:ext cx="24" cy="6"/>
            </a:xfrm>
            <a:custGeom>
              <a:avLst/>
              <a:gdLst/>
              <a:ahLst/>
              <a:cxnLst>
                <a:cxn ang="0">
                  <a:pos x="49" y="0"/>
                </a:cxn>
                <a:cxn ang="0">
                  <a:pos x="25" y="0"/>
                </a:cxn>
                <a:cxn ang="0">
                  <a:pos x="25" y="24"/>
                </a:cxn>
                <a:cxn ang="0">
                  <a:pos x="25" y="0"/>
                </a:cxn>
                <a:cxn ang="0">
                  <a:pos x="0" y="0"/>
                </a:cxn>
                <a:cxn ang="0">
                  <a:pos x="25" y="0"/>
                </a:cxn>
                <a:cxn ang="0">
                  <a:pos x="49" y="0"/>
                </a:cxn>
                <a:cxn ang="0">
                  <a:pos x="74" y="0"/>
                </a:cxn>
                <a:cxn ang="0">
                  <a:pos x="98" y="0"/>
                </a:cxn>
              </a:cxnLst>
              <a:rect l="0" t="0" r="r" b="b"/>
              <a:pathLst>
                <a:path w="98" h="24">
                  <a:moveTo>
                    <a:pt x="49" y="0"/>
                  </a:moveTo>
                  <a:lnTo>
                    <a:pt x="25" y="0"/>
                  </a:lnTo>
                  <a:lnTo>
                    <a:pt x="25" y="24"/>
                  </a:lnTo>
                  <a:lnTo>
                    <a:pt x="25" y="0"/>
                  </a:lnTo>
                  <a:lnTo>
                    <a:pt x="0" y="0"/>
                  </a:lnTo>
                  <a:lnTo>
                    <a:pt x="25" y="0"/>
                  </a:lnTo>
                  <a:lnTo>
                    <a:pt x="49" y="0"/>
                  </a:lnTo>
                  <a:lnTo>
                    <a:pt x="74" y="0"/>
                  </a:lnTo>
                  <a:lnTo>
                    <a:pt x="98" y="0"/>
                  </a:lnTo>
                </a:path>
              </a:pathLst>
            </a:custGeom>
            <a:noFill/>
            <a:ln w="3175">
              <a:solidFill>
                <a:srgbClr val="1DB2FB"/>
              </a:solidFill>
              <a:prstDash val="solid"/>
              <a:round/>
              <a:headEnd/>
              <a:tailEnd/>
            </a:ln>
          </p:spPr>
          <p:txBody>
            <a:bodyPr/>
            <a:lstStyle/>
            <a:p>
              <a:endParaRPr lang="en-US" dirty="0"/>
            </a:p>
          </p:txBody>
        </p:sp>
        <p:sp>
          <p:nvSpPr>
            <p:cNvPr id="647929" name="Freeform 761"/>
            <p:cNvSpPr>
              <a:spLocks/>
            </p:cNvSpPr>
            <p:nvPr/>
          </p:nvSpPr>
          <p:spPr bwMode="auto">
            <a:xfrm>
              <a:off x="1510" y="2526"/>
              <a:ext cx="25" cy="12"/>
            </a:xfrm>
            <a:custGeom>
              <a:avLst/>
              <a:gdLst/>
              <a:ahLst/>
              <a:cxnLst>
                <a:cxn ang="0">
                  <a:pos x="99" y="49"/>
                </a:cxn>
                <a:cxn ang="0">
                  <a:pos x="99" y="24"/>
                </a:cxn>
                <a:cxn ang="0">
                  <a:pos x="74" y="24"/>
                </a:cxn>
                <a:cxn ang="0">
                  <a:pos x="50" y="0"/>
                </a:cxn>
                <a:cxn ang="0">
                  <a:pos x="25" y="24"/>
                </a:cxn>
                <a:cxn ang="0">
                  <a:pos x="25" y="0"/>
                </a:cxn>
                <a:cxn ang="0">
                  <a:pos x="0" y="0"/>
                </a:cxn>
              </a:cxnLst>
              <a:rect l="0" t="0" r="r" b="b"/>
              <a:pathLst>
                <a:path w="99" h="49">
                  <a:moveTo>
                    <a:pt x="99" y="49"/>
                  </a:moveTo>
                  <a:lnTo>
                    <a:pt x="99" y="24"/>
                  </a:lnTo>
                  <a:lnTo>
                    <a:pt x="74" y="24"/>
                  </a:lnTo>
                  <a:lnTo>
                    <a:pt x="50" y="0"/>
                  </a:lnTo>
                  <a:lnTo>
                    <a:pt x="25" y="24"/>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930" name="Line 762"/>
            <p:cNvSpPr>
              <a:spLocks noChangeShapeType="1"/>
            </p:cNvSpPr>
            <p:nvPr/>
          </p:nvSpPr>
          <p:spPr bwMode="auto">
            <a:xfrm flipH="1">
              <a:off x="1517" y="2538"/>
              <a:ext cx="6" cy="1"/>
            </a:xfrm>
            <a:prstGeom prst="line">
              <a:avLst/>
            </a:prstGeom>
            <a:noFill/>
            <a:ln w="3175">
              <a:solidFill>
                <a:srgbClr val="1DB2FB"/>
              </a:solidFill>
              <a:round/>
              <a:headEnd/>
              <a:tailEnd/>
            </a:ln>
          </p:spPr>
          <p:txBody>
            <a:bodyPr/>
            <a:lstStyle/>
            <a:p>
              <a:endParaRPr lang="en-US" dirty="0"/>
            </a:p>
          </p:txBody>
        </p:sp>
        <p:sp>
          <p:nvSpPr>
            <p:cNvPr id="647931" name="Freeform 763"/>
            <p:cNvSpPr>
              <a:spLocks/>
            </p:cNvSpPr>
            <p:nvPr/>
          </p:nvSpPr>
          <p:spPr bwMode="auto">
            <a:xfrm>
              <a:off x="1535" y="2538"/>
              <a:ext cx="12" cy="1"/>
            </a:xfrm>
            <a:custGeom>
              <a:avLst/>
              <a:gdLst/>
              <a:ahLst/>
              <a:cxnLst>
                <a:cxn ang="0">
                  <a:pos x="50" y="0"/>
                </a:cxn>
                <a:cxn ang="0">
                  <a:pos x="25" y="0"/>
                </a:cxn>
                <a:cxn ang="0">
                  <a:pos x="0" y="0"/>
                </a:cxn>
              </a:cxnLst>
              <a:rect l="0" t="0" r="r" b="b"/>
              <a:pathLst>
                <a:path w="50">
                  <a:moveTo>
                    <a:pt x="50" y="0"/>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932" name="Line 764"/>
            <p:cNvSpPr>
              <a:spLocks noChangeShapeType="1"/>
            </p:cNvSpPr>
            <p:nvPr/>
          </p:nvSpPr>
          <p:spPr bwMode="auto">
            <a:xfrm flipV="1">
              <a:off x="1547" y="2538"/>
              <a:ext cx="1" cy="6"/>
            </a:xfrm>
            <a:prstGeom prst="line">
              <a:avLst/>
            </a:prstGeom>
            <a:noFill/>
            <a:ln w="3175">
              <a:solidFill>
                <a:srgbClr val="1DB2FB"/>
              </a:solidFill>
              <a:round/>
              <a:headEnd/>
              <a:tailEnd/>
            </a:ln>
          </p:spPr>
          <p:txBody>
            <a:bodyPr/>
            <a:lstStyle/>
            <a:p>
              <a:endParaRPr lang="en-US" dirty="0"/>
            </a:p>
          </p:txBody>
        </p:sp>
        <p:sp>
          <p:nvSpPr>
            <p:cNvPr id="647933" name="Freeform 765"/>
            <p:cNvSpPr>
              <a:spLocks/>
            </p:cNvSpPr>
            <p:nvPr/>
          </p:nvSpPr>
          <p:spPr bwMode="auto">
            <a:xfrm>
              <a:off x="1535" y="2538"/>
              <a:ext cx="12" cy="6"/>
            </a:xfrm>
            <a:custGeom>
              <a:avLst/>
              <a:gdLst/>
              <a:ahLst/>
              <a:cxnLst>
                <a:cxn ang="0">
                  <a:pos x="0" y="24"/>
                </a:cxn>
                <a:cxn ang="0">
                  <a:pos x="25" y="24"/>
                </a:cxn>
                <a:cxn ang="0">
                  <a:pos x="25" y="0"/>
                </a:cxn>
                <a:cxn ang="0">
                  <a:pos x="25" y="24"/>
                </a:cxn>
                <a:cxn ang="0">
                  <a:pos x="50" y="24"/>
                </a:cxn>
                <a:cxn ang="0">
                  <a:pos x="50" y="0"/>
                </a:cxn>
              </a:cxnLst>
              <a:rect l="0" t="0" r="r" b="b"/>
              <a:pathLst>
                <a:path w="50" h="24">
                  <a:moveTo>
                    <a:pt x="0" y="24"/>
                  </a:moveTo>
                  <a:lnTo>
                    <a:pt x="25" y="24"/>
                  </a:lnTo>
                  <a:lnTo>
                    <a:pt x="25" y="0"/>
                  </a:lnTo>
                  <a:lnTo>
                    <a:pt x="25" y="24"/>
                  </a:lnTo>
                  <a:lnTo>
                    <a:pt x="50" y="24"/>
                  </a:lnTo>
                  <a:lnTo>
                    <a:pt x="50" y="0"/>
                  </a:lnTo>
                </a:path>
              </a:pathLst>
            </a:custGeom>
            <a:noFill/>
            <a:ln w="3175">
              <a:solidFill>
                <a:srgbClr val="1DB2FB"/>
              </a:solidFill>
              <a:prstDash val="solid"/>
              <a:round/>
              <a:headEnd/>
              <a:tailEnd/>
            </a:ln>
          </p:spPr>
          <p:txBody>
            <a:bodyPr/>
            <a:lstStyle/>
            <a:p>
              <a:endParaRPr lang="en-US" dirty="0"/>
            </a:p>
          </p:txBody>
        </p:sp>
        <p:sp>
          <p:nvSpPr>
            <p:cNvPr id="647934" name="Freeform 766"/>
            <p:cNvSpPr>
              <a:spLocks/>
            </p:cNvSpPr>
            <p:nvPr/>
          </p:nvSpPr>
          <p:spPr bwMode="auto">
            <a:xfrm>
              <a:off x="1523" y="2538"/>
              <a:ext cx="12" cy="6"/>
            </a:xfrm>
            <a:custGeom>
              <a:avLst/>
              <a:gdLst/>
              <a:ahLst/>
              <a:cxnLst>
                <a:cxn ang="0">
                  <a:pos x="49" y="24"/>
                </a:cxn>
                <a:cxn ang="0">
                  <a:pos x="24" y="24"/>
                </a:cxn>
                <a:cxn ang="0">
                  <a:pos x="0" y="24"/>
                </a:cxn>
                <a:cxn ang="0">
                  <a:pos x="0" y="0"/>
                </a:cxn>
              </a:cxnLst>
              <a:rect l="0" t="0" r="r" b="b"/>
              <a:pathLst>
                <a:path w="49" h="24">
                  <a:moveTo>
                    <a:pt x="49" y="24"/>
                  </a:moveTo>
                  <a:lnTo>
                    <a:pt x="24"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935" name="Freeform 767"/>
            <p:cNvSpPr>
              <a:spLocks/>
            </p:cNvSpPr>
            <p:nvPr/>
          </p:nvSpPr>
          <p:spPr bwMode="auto">
            <a:xfrm>
              <a:off x="1492" y="2526"/>
              <a:ext cx="6" cy="18"/>
            </a:xfrm>
            <a:custGeom>
              <a:avLst/>
              <a:gdLst/>
              <a:ahLst/>
              <a:cxnLst>
                <a:cxn ang="0">
                  <a:pos x="0" y="73"/>
                </a:cxn>
                <a:cxn ang="0">
                  <a:pos x="24" y="73"/>
                </a:cxn>
                <a:cxn ang="0">
                  <a:pos x="24" y="49"/>
                </a:cxn>
                <a:cxn ang="0">
                  <a:pos x="24" y="24"/>
                </a:cxn>
                <a:cxn ang="0">
                  <a:pos x="24" y="0"/>
                </a:cxn>
              </a:cxnLst>
              <a:rect l="0" t="0" r="r" b="b"/>
              <a:pathLst>
                <a:path w="24" h="73">
                  <a:moveTo>
                    <a:pt x="0" y="73"/>
                  </a:moveTo>
                  <a:lnTo>
                    <a:pt x="24" y="73"/>
                  </a:lnTo>
                  <a:lnTo>
                    <a:pt x="24" y="49"/>
                  </a:lnTo>
                  <a:lnTo>
                    <a:pt x="24" y="24"/>
                  </a:lnTo>
                  <a:lnTo>
                    <a:pt x="24" y="0"/>
                  </a:lnTo>
                </a:path>
              </a:pathLst>
            </a:custGeom>
            <a:noFill/>
            <a:ln w="3175">
              <a:solidFill>
                <a:srgbClr val="1DB2FB"/>
              </a:solidFill>
              <a:prstDash val="solid"/>
              <a:round/>
              <a:headEnd/>
              <a:tailEnd/>
            </a:ln>
          </p:spPr>
          <p:txBody>
            <a:bodyPr/>
            <a:lstStyle/>
            <a:p>
              <a:endParaRPr lang="en-US" dirty="0"/>
            </a:p>
          </p:txBody>
        </p:sp>
        <p:sp>
          <p:nvSpPr>
            <p:cNvPr id="647936" name="Freeform 768"/>
            <p:cNvSpPr>
              <a:spLocks/>
            </p:cNvSpPr>
            <p:nvPr/>
          </p:nvSpPr>
          <p:spPr bwMode="auto">
            <a:xfrm>
              <a:off x="1535" y="2544"/>
              <a:ext cx="6" cy="6"/>
            </a:xfrm>
            <a:custGeom>
              <a:avLst/>
              <a:gdLst/>
              <a:ahLst/>
              <a:cxnLst>
                <a:cxn ang="0">
                  <a:pos x="25" y="25"/>
                </a:cxn>
                <a:cxn ang="0">
                  <a:pos x="0" y="0"/>
                </a:cxn>
                <a:cxn ang="0">
                  <a:pos x="25" y="25"/>
                </a:cxn>
              </a:cxnLst>
              <a:rect l="0" t="0" r="r" b="b"/>
              <a:pathLst>
                <a:path w="25" h="25">
                  <a:moveTo>
                    <a:pt x="25" y="25"/>
                  </a:moveTo>
                  <a:lnTo>
                    <a:pt x="0" y="0"/>
                  </a:lnTo>
                  <a:lnTo>
                    <a:pt x="25" y="25"/>
                  </a:lnTo>
                </a:path>
              </a:pathLst>
            </a:custGeom>
            <a:noFill/>
            <a:ln w="3175">
              <a:solidFill>
                <a:srgbClr val="1DB2FB"/>
              </a:solidFill>
              <a:prstDash val="solid"/>
              <a:round/>
              <a:headEnd/>
              <a:tailEnd/>
            </a:ln>
          </p:spPr>
          <p:txBody>
            <a:bodyPr/>
            <a:lstStyle/>
            <a:p>
              <a:endParaRPr lang="en-US" dirty="0"/>
            </a:p>
          </p:txBody>
        </p:sp>
        <p:sp>
          <p:nvSpPr>
            <p:cNvPr id="647937" name="Freeform 769"/>
            <p:cNvSpPr>
              <a:spLocks/>
            </p:cNvSpPr>
            <p:nvPr/>
          </p:nvSpPr>
          <p:spPr bwMode="auto">
            <a:xfrm>
              <a:off x="1492" y="2544"/>
              <a:ext cx="1" cy="13"/>
            </a:xfrm>
            <a:custGeom>
              <a:avLst/>
              <a:gdLst/>
              <a:ahLst/>
              <a:cxnLst>
                <a:cxn ang="0">
                  <a:pos x="0" y="50"/>
                </a:cxn>
                <a:cxn ang="0">
                  <a:pos x="0" y="25"/>
                </a:cxn>
                <a:cxn ang="0">
                  <a:pos x="0" y="0"/>
                </a:cxn>
              </a:cxnLst>
              <a:rect l="0" t="0" r="r" b="b"/>
              <a:pathLst>
                <a:path h="50">
                  <a:moveTo>
                    <a:pt x="0" y="50"/>
                  </a:move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938" name="Freeform 770"/>
            <p:cNvSpPr>
              <a:spLocks/>
            </p:cNvSpPr>
            <p:nvPr/>
          </p:nvSpPr>
          <p:spPr bwMode="auto">
            <a:xfrm>
              <a:off x="1498" y="2538"/>
              <a:ext cx="19" cy="19"/>
            </a:xfrm>
            <a:custGeom>
              <a:avLst/>
              <a:gdLst/>
              <a:ahLst/>
              <a:cxnLst>
                <a:cxn ang="0">
                  <a:pos x="49" y="74"/>
                </a:cxn>
                <a:cxn ang="0">
                  <a:pos x="74" y="74"/>
                </a:cxn>
                <a:cxn ang="0">
                  <a:pos x="49" y="74"/>
                </a:cxn>
                <a:cxn ang="0">
                  <a:pos x="74" y="74"/>
                </a:cxn>
                <a:cxn ang="0">
                  <a:pos x="49" y="74"/>
                </a:cxn>
                <a:cxn ang="0">
                  <a:pos x="49" y="49"/>
                </a:cxn>
                <a:cxn ang="0">
                  <a:pos x="49" y="74"/>
                </a:cxn>
                <a:cxn ang="0">
                  <a:pos x="49" y="49"/>
                </a:cxn>
                <a:cxn ang="0">
                  <a:pos x="25" y="49"/>
                </a:cxn>
                <a:cxn ang="0">
                  <a:pos x="0" y="49"/>
                </a:cxn>
                <a:cxn ang="0">
                  <a:pos x="25" y="49"/>
                </a:cxn>
                <a:cxn ang="0">
                  <a:pos x="49" y="24"/>
                </a:cxn>
                <a:cxn ang="0">
                  <a:pos x="49" y="0"/>
                </a:cxn>
                <a:cxn ang="0">
                  <a:pos x="74" y="0"/>
                </a:cxn>
              </a:cxnLst>
              <a:rect l="0" t="0" r="r" b="b"/>
              <a:pathLst>
                <a:path w="74" h="74">
                  <a:moveTo>
                    <a:pt x="49" y="74"/>
                  </a:moveTo>
                  <a:lnTo>
                    <a:pt x="74" y="74"/>
                  </a:lnTo>
                  <a:lnTo>
                    <a:pt x="49" y="74"/>
                  </a:lnTo>
                  <a:lnTo>
                    <a:pt x="74" y="74"/>
                  </a:lnTo>
                  <a:lnTo>
                    <a:pt x="49" y="74"/>
                  </a:lnTo>
                  <a:lnTo>
                    <a:pt x="49" y="49"/>
                  </a:lnTo>
                  <a:lnTo>
                    <a:pt x="49" y="74"/>
                  </a:lnTo>
                  <a:lnTo>
                    <a:pt x="49" y="49"/>
                  </a:lnTo>
                  <a:lnTo>
                    <a:pt x="25" y="49"/>
                  </a:lnTo>
                  <a:lnTo>
                    <a:pt x="0" y="49"/>
                  </a:lnTo>
                  <a:lnTo>
                    <a:pt x="25" y="49"/>
                  </a:lnTo>
                  <a:lnTo>
                    <a:pt x="49" y="24"/>
                  </a:lnTo>
                  <a:lnTo>
                    <a:pt x="49" y="0"/>
                  </a:lnTo>
                  <a:lnTo>
                    <a:pt x="74" y="0"/>
                  </a:lnTo>
                </a:path>
              </a:pathLst>
            </a:custGeom>
            <a:noFill/>
            <a:ln w="3175">
              <a:solidFill>
                <a:srgbClr val="1DB2FB"/>
              </a:solidFill>
              <a:prstDash val="solid"/>
              <a:round/>
              <a:headEnd/>
              <a:tailEnd/>
            </a:ln>
          </p:spPr>
          <p:txBody>
            <a:bodyPr/>
            <a:lstStyle/>
            <a:p>
              <a:endParaRPr lang="en-US" dirty="0"/>
            </a:p>
          </p:txBody>
        </p:sp>
        <p:sp>
          <p:nvSpPr>
            <p:cNvPr id="647939" name="Line 771"/>
            <p:cNvSpPr>
              <a:spLocks noChangeShapeType="1"/>
            </p:cNvSpPr>
            <p:nvPr/>
          </p:nvSpPr>
          <p:spPr bwMode="auto">
            <a:xfrm flipV="1">
              <a:off x="1486" y="2557"/>
              <a:ext cx="6" cy="6"/>
            </a:xfrm>
            <a:prstGeom prst="line">
              <a:avLst/>
            </a:prstGeom>
            <a:noFill/>
            <a:ln w="3175">
              <a:solidFill>
                <a:srgbClr val="1DB2FB"/>
              </a:solidFill>
              <a:round/>
              <a:headEnd/>
              <a:tailEnd/>
            </a:ln>
          </p:spPr>
          <p:txBody>
            <a:bodyPr/>
            <a:lstStyle/>
            <a:p>
              <a:endParaRPr lang="en-US" dirty="0"/>
            </a:p>
          </p:txBody>
        </p:sp>
        <p:sp>
          <p:nvSpPr>
            <p:cNvPr id="647940" name="Freeform 772"/>
            <p:cNvSpPr>
              <a:spLocks/>
            </p:cNvSpPr>
            <p:nvPr/>
          </p:nvSpPr>
          <p:spPr bwMode="auto">
            <a:xfrm>
              <a:off x="1492" y="2557"/>
              <a:ext cx="18" cy="6"/>
            </a:xfrm>
            <a:custGeom>
              <a:avLst/>
              <a:gdLst/>
              <a:ahLst/>
              <a:cxnLst>
                <a:cxn ang="0">
                  <a:pos x="73" y="0"/>
                </a:cxn>
                <a:cxn ang="0">
                  <a:pos x="49" y="0"/>
                </a:cxn>
                <a:cxn ang="0">
                  <a:pos x="49" y="24"/>
                </a:cxn>
                <a:cxn ang="0">
                  <a:pos x="24" y="24"/>
                </a:cxn>
                <a:cxn ang="0">
                  <a:pos x="0" y="0"/>
                </a:cxn>
              </a:cxnLst>
              <a:rect l="0" t="0" r="r" b="b"/>
              <a:pathLst>
                <a:path w="73" h="24">
                  <a:moveTo>
                    <a:pt x="73" y="0"/>
                  </a:moveTo>
                  <a:lnTo>
                    <a:pt x="49" y="0"/>
                  </a:lnTo>
                  <a:lnTo>
                    <a:pt x="49" y="24"/>
                  </a:lnTo>
                  <a:lnTo>
                    <a:pt x="24" y="24"/>
                  </a:lnTo>
                  <a:lnTo>
                    <a:pt x="0" y="0"/>
                  </a:lnTo>
                </a:path>
              </a:pathLst>
            </a:custGeom>
            <a:noFill/>
            <a:ln w="3175">
              <a:solidFill>
                <a:srgbClr val="1DB2FB"/>
              </a:solidFill>
              <a:prstDash val="solid"/>
              <a:round/>
              <a:headEnd/>
              <a:tailEnd/>
            </a:ln>
          </p:spPr>
          <p:txBody>
            <a:bodyPr/>
            <a:lstStyle/>
            <a:p>
              <a:endParaRPr lang="en-US" dirty="0"/>
            </a:p>
          </p:txBody>
        </p:sp>
        <p:sp>
          <p:nvSpPr>
            <p:cNvPr id="647941" name="Freeform 773"/>
            <p:cNvSpPr>
              <a:spLocks/>
            </p:cNvSpPr>
            <p:nvPr/>
          </p:nvSpPr>
          <p:spPr bwMode="auto">
            <a:xfrm>
              <a:off x="1486" y="2526"/>
              <a:ext cx="61" cy="37"/>
            </a:xfrm>
            <a:custGeom>
              <a:avLst/>
              <a:gdLst/>
              <a:ahLst/>
              <a:cxnLst>
                <a:cxn ang="0">
                  <a:pos x="49" y="0"/>
                </a:cxn>
                <a:cxn ang="0">
                  <a:pos x="25" y="0"/>
                </a:cxn>
                <a:cxn ang="0">
                  <a:pos x="25" y="24"/>
                </a:cxn>
                <a:cxn ang="0">
                  <a:pos x="25" y="0"/>
                </a:cxn>
                <a:cxn ang="0">
                  <a:pos x="0" y="0"/>
                </a:cxn>
                <a:cxn ang="0">
                  <a:pos x="25" y="0"/>
                </a:cxn>
                <a:cxn ang="0">
                  <a:pos x="49" y="0"/>
                </a:cxn>
                <a:cxn ang="0">
                  <a:pos x="74" y="0"/>
                </a:cxn>
                <a:cxn ang="0">
                  <a:pos x="98" y="0"/>
                </a:cxn>
                <a:cxn ang="0">
                  <a:pos x="123" y="0"/>
                </a:cxn>
                <a:cxn ang="0">
                  <a:pos x="123" y="24"/>
                </a:cxn>
                <a:cxn ang="0">
                  <a:pos x="148" y="0"/>
                </a:cxn>
                <a:cxn ang="0">
                  <a:pos x="172" y="24"/>
                </a:cxn>
                <a:cxn ang="0">
                  <a:pos x="197" y="24"/>
                </a:cxn>
                <a:cxn ang="0">
                  <a:pos x="197" y="49"/>
                </a:cxn>
                <a:cxn ang="0">
                  <a:pos x="222" y="49"/>
                </a:cxn>
                <a:cxn ang="0">
                  <a:pos x="247" y="49"/>
                </a:cxn>
                <a:cxn ang="0">
                  <a:pos x="247" y="73"/>
                </a:cxn>
                <a:cxn ang="0">
                  <a:pos x="222" y="73"/>
                </a:cxn>
                <a:cxn ang="0">
                  <a:pos x="222" y="49"/>
                </a:cxn>
                <a:cxn ang="0">
                  <a:pos x="222" y="73"/>
                </a:cxn>
                <a:cxn ang="0">
                  <a:pos x="197" y="73"/>
                </a:cxn>
                <a:cxn ang="0">
                  <a:pos x="172" y="73"/>
                </a:cxn>
                <a:cxn ang="0">
                  <a:pos x="148" y="73"/>
                </a:cxn>
                <a:cxn ang="0">
                  <a:pos x="148" y="49"/>
                </a:cxn>
                <a:cxn ang="0">
                  <a:pos x="123" y="49"/>
                </a:cxn>
                <a:cxn ang="0">
                  <a:pos x="98" y="49"/>
                </a:cxn>
                <a:cxn ang="0">
                  <a:pos x="98" y="73"/>
                </a:cxn>
                <a:cxn ang="0">
                  <a:pos x="74" y="98"/>
                </a:cxn>
                <a:cxn ang="0">
                  <a:pos x="49" y="98"/>
                </a:cxn>
                <a:cxn ang="0">
                  <a:pos x="74" y="98"/>
                </a:cxn>
                <a:cxn ang="0">
                  <a:pos x="98" y="98"/>
                </a:cxn>
                <a:cxn ang="0">
                  <a:pos x="98" y="123"/>
                </a:cxn>
                <a:cxn ang="0">
                  <a:pos x="98" y="98"/>
                </a:cxn>
                <a:cxn ang="0">
                  <a:pos x="98" y="123"/>
                </a:cxn>
                <a:cxn ang="0">
                  <a:pos x="123" y="123"/>
                </a:cxn>
                <a:cxn ang="0">
                  <a:pos x="98" y="123"/>
                </a:cxn>
                <a:cxn ang="0">
                  <a:pos x="123" y="123"/>
                </a:cxn>
                <a:cxn ang="0">
                  <a:pos x="98" y="123"/>
                </a:cxn>
                <a:cxn ang="0">
                  <a:pos x="74" y="123"/>
                </a:cxn>
                <a:cxn ang="0">
                  <a:pos x="74" y="147"/>
                </a:cxn>
                <a:cxn ang="0">
                  <a:pos x="49" y="147"/>
                </a:cxn>
                <a:cxn ang="0">
                  <a:pos x="25" y="123"/>
                </a:cxn>
                <a:cxn ang="0">
                  <a:pos x="25" y="98"/>
                </a:cxn>
                <a:cxn ang="0">
                  <a:pos x="25" y="73"/>
                </a:cxn>
                <a:cxn ang="0">
                  <a:pos x="49" y="73"/>
                </a:cxn>
                <a:cxn ang="0">
                  <a:pos x="49" y="49"/>
                </a:cxn>
                <a:cxn ang="0">
                  <a:pos x="49" y="24"/>
                </a:cxn>
                <a:cxn ang="0">
                  <a:pos x="49" y="0"/>
                </a:cxn>
              </a:cxnLst>
              <a:rect l="0" t="0" r="r" b="b"/>
              <a:pathLst>
                <a:path w="247" h="147">
                  <a:moveTo>
                    <a:pt x="49" y="0"/>
                  </a:moveTo>
                  <a:lnTo>
                    <a:pt x="25" y="0"/>
                  </a:lnTo>
                  <a:lnTo>
                    <a:pt x="25" y="24"/>
                  </a:lnTo>
                  <a:lnTo>
                    <a:pt x="25" y="0"/>
                  </a:lnTo>
                  <a:lnTo>
                    <a:pt x="0" y="0"/>
                  </a:lnTo>
                  <a:lnTo>
                    <a:pt x="25" y="0"/>
                  </a:lnTo>
                  <a:lnTo>
                    <a:pt x="49" y="0"/>
                  </a:lnTo>
                  <a:lnTo>
                    <a:pt x="74" y="0"/>
                  </a:lnTo>
                  <a:lnTo>
                    <a:pt x="98" y="0"/>
                  </a:lnTo>
                  <a:lnTo>
                    <a:pt x="123" y="0"/>
                  </a:lnTo>
                  <a:lnTo>
                    <a:pt x="123" y="24"/>
                  </a:lnTo>
                  <a:lnTo>
                    <a:pt x="148" y="0"/>
                  </a:lnTo>
                  <a:lnTo>
                    <a:pt x="172" y="24"/>
                  </a:lnTo>
                  <a:lnTo>
                    <a:pt x="197" y="24"/>
                  </a:lnTo>
                  <a:lnTo>
                    <a:pt x="197" y="49"/>
                  </a:lnTo>
                  <a:lnTo>
                    <a:pt x="222" y="49"/>
                  </a:lnTo>
                  <a:lnTo>
                    <a:pt x="247" y="49"/>
                  </a:lnTo>
                  <a:lnTo>
                    <a:pt x="247" y="73"/>
                  </a:lnTo>
                  <a:lnTo>
                    <a:pt x="222" y="73"/>
                  </a:lnTo>
                  <a:lnTo>
                    <a:pt x="222" y="49"/>
                  </a:lnTo>
                  <a:lnTo>
                    <a:pt x="222" y="73"/>
                  </a:lnTo>
                  <a:lnTo>
                    <a:pt x="197" y="73"/>
                  </a:lnTo>
                  <a:lnTo>
                    <a:pt x="172" y="73"/>
                  </a:lnTo>
                  <a:lnTo>
                    <a:pt x="148" y="73"/>
                  </a:lnTo>
                  <a:lnTo>
                    <a:pt x="148" y="49"/>
                  </a:lnTo>
                  <a:lnTo>
                    <a:pt x="123" y="49"/>
                  </a:lnTo>
                  <a:lnTo>
                    <a:pt x="98" y="49"/>
                  </a:lnTo>
                  <a:lnTo>
                    <a:pt x="98" y="73"/>
                  </a:lnTo>
                  <a:lnTo>
                    <a:pt x="74" y="98"/>
                  </a:lnTo>
                  <a:lnTo>
                    <a:pt x="49" y="98"/>
                  </a:lnTo>
                  <a:lnTo>
                    <a:pt x="74" y="98"/>
                  </a:lnTo>
                  <a:lnTo>
                    <a:pt x="98" y="98"/>
                  </a:lnTo>
                  <a:lnTo>
                    <a:pt x="98" y="123"/>
                  </a:lnTo>
                  <a:lnTo>
                    <a:pt x="98" y="98"/>
                  </a:lnTo>
                  <a:lnTo>
                    <a:pt x="98" y="123"/>
                  </a:lnTo>
                  <a:lnTo>
                    <a:pt x="123" y="123"/>
                  </a:lnTo>
                  <a:lnTo>
                    <a:pt x="98" y="123"/>
                  </a:lnTo>
                  <a:lnTo>
                    <a:pt x="123" y="123"/>
                  </a:lnTo>
                  <a:lnTo>
                    <a:pt x="98" y="123"/>
                  </a:lnTo>
                  <a:lnTo>
                    <a:pt x="74" y="123"/>
                  </a:lnTo>
                  <a:lnTo>
                    <a:pt x="74" y="147"/>
                  </a:lnTo>
                  <a:lnTo>
                    <a:pt x="49" y="147"/>
                  </a:lnTo>
                  <a:lnTo>
                    <a:pt x="25" y="123"/>
                  </a:lnTo>
                  <a:lnTo>
                    <a:pt x="25" y="98"/>
                  </a:lnTo>
                  <a:lnTo>
                    <a:pt x="25" y="73"/>
                  </a:lnTo>
                  <a:lnTo>
                    <a:pt x="49" y="73"/>
                  </a:lnTo>
                  <a:lnTo>
                    <a:pt x="49" y="49"/>
                  </a:lnTo>
                  <a:lnTo>
                    <a:pt x="49" y="24"/>
                  </a:lnTo>
                  <a:lnTo>
                    <a:pt x="49" y="0"/>
                  </a:lnTo>
                  <a:close/>
                </a:path>
              </a:pathLst>
            </a:custGeom>
            <a:solidFill>
              <a:srgbClr val="84C5D7"/>
            </a:solidFill>
            <a:ln w="9525">
              <a:solidFill>
                <a:srgbClr val="1DB2FB"/>
              </a:solidFill>
              <a:round/>
              <a:headEnd/>
              <a:tailEnd/>
            </a:ln>
          </p:spPr>
          <p:txBody>
            <a:bodyPr/>
            <a:lstStyle/>
            <a:p>
              <a:endParaRPr lang="en-US" dirty="0"/>
            </a:p>
          </p:txBody>
        </p:sp>
      </p:grpSp>
      <p:grpSp>
        <p:nvGrpSpPr>
          <p:cNvPr id="15" name="Group 774"/>
          <p:cNvGrpSpPr>
            <a:grpSpLocks/>
          </p:cNvGrpSpPr>
          <p:nvPr/>
        </p:nvGrpSpPr>
        <p:grpSpPr bwMode="auto">
          <a:xfrm>
            <a:off x="1658938" y="2168525"/>
            <a:ext cx="6186487" cy="3151188"/>
            <a:chOff x="800" y="1303"/>
            <a:chExt cx="3946" cy="2174"/>
          </a:xfrm>
        </p:grpSpPr>
        <p:sp>
          <p:nvSpPr>
            <p:cNvPr id="647943" name="Freeform 775"/>
            <p:cNvSpPr>
              <a:spLocks/>
            </p:cNvSpPr>
            <p:nvPr/>
          </p:nvSpPr>
          <p:spPr bwMode="auto">
            <a:xfrm>
              <a:off x="2912" y="3464"/>
              <a:ext cx="12" cy="6"/>
            </a:xfrm>
            <a:custGeom>
              <a:avLst/>
              <a:gdLst/>
              <a:ahLst/>
              <a:cxnLst>
                <a:cxn ang="0">
                  <a:pos x="49" y="25"/>
                </a:cxn>
                <a:cxn ang="0">
                  <a:pos x="25" y="0"/>
                </a:cxn>
                <a:cxn ang="0">
                  <a:pos x="0" y="0"/>
                </a:cxn>
              </a:cxnLst>
              <a:rect l="0" t="0" r="r" b="b"/>
              <a:pathLst>
                <a:path w="49" h="25">
                  <a:moveTo>
                    <a:pt x="49" y="25"/>
                  </a:move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944" name="Line 776"/>
            <p:cNvSpPr>
              <a:spLocks noChangeShapeType="1"/>
            </p:cNvSpPr>
            <p:nvPr/>
          </p:nvSpPr>
          <p:spPr bwMode="auto">
            <a:xfrm flipV="1">
              <a:off x="2912" y="3458"/>
              <a:ext cx="1" cy="6"/>
            </a:xfrm>
            <a:prstGeom prst="line">
              <a:avLst/>
            </a:prstGeom>
            <a:noFill/>
            <a:ln w="3175">
              <a:solidFill>
                <a:srgbClr val="1DB2FB"/>
              </a:solidFill>
              <a:round/>
              <a:headEnd/>
              <a:tailEnd/>
            </a:ln>
          </p:spPr>
          <p:txBody>
            <a:bodyPr/>
            <a:lstStyle/>
            <a:p>
              <a:endParaRPr lang="en-US" dirty="0"/>
            </a:p>
          </p:txBody>
        </p:sp>
        <p:sp>
          <p:nvSpPr>
            <p:cNvPr id="647945" name="Line 777"/>
            <p:cNvSpPr>
              <a:spLocks noChangeShapeType="1"/>
            </p:cNvSpPr>
            <p:nvPr/>
          </p:nvSpPr>
          <p:spPr bwMode="auto">
            <a:xfrm flipH="1">
              <a:off x="2906" y="3458"/>
              <a:ext cx="6" cy="1"/>
            </a:xfrm>
            <a:prstGeom prst="line">
              <a:avLst/>
            </a:prstGeom>
            <a:noFill/>
            <a:ln w="3175">
              <a:solidFill>
                <a:srgbClr val="1DB2FB"/>
              </a:solidFill>
              <a:round/>
              <a:headEnd/>
              <a:tailEnd/>
            </a:ln>
          </p:spPr>
          <p:txBody>
            <a:bodyPr/>
            <a:lstStyle/>
            <a:p>
              <a:endParaRPr lang="en-US" dirty="0"/>
            </a:p>
          </p:txBody>
        </p:sp>
        <p:sp>
          <p:nvSpPr>
            <p:cNvPr id="647946" name="Freeform 778"/>
            <p:cNvSpPr>
              <a:spLocks/>
            </p:cNvSpPr>
            <p:nvPr/>
          </p:nvSpPr>
          <p:spPr bwMode="auto">
            <a:xfrm>
              <a:off x="2906" y="3409"/>
              <a:ext cx="6" cy="49"/>
            </a:xfrm>
            <a:custGeom>
              <a:avLst/>
              <a:gdLst/>
              <a:ahLst/>
              <a:cxnLst>
                <a:cxn ang="0">
                  <a:pos x="0" y="198"/>
                </a:cxn>
                <a:cxn ang="0">
                  <a:pos x="0" y="173"/>
                </a:cxn>
                <a:cxn ang="0">
                  <a:pos x="25" y="173"/>
                </a:cxn>
                <a:cxn ang="0">
                  <a:pos x="25" y="149"/>
                </a:cxn>
                <a:cxn ang="0">
                  <a:pos x="25" y="123"/>
                </a:cxn>
                <a:cxn ang="0">
                  <a:pos x="25" y="99"/>
                </a:cxn>
                <a:cxn ang="0">
                  <a:pos x="0" y="74"/>
                </a:cxn>
                <a:cxn ang="0">
                  <a:pos x="25" y="74"/>
                </a:cxn>
                <a:cxn ang="0">
                  <a:pos x="0" y="74"/>
                </a:cxn>
                <a:cxn ang="0">
                  <a:pos x="25" y="74"/>
                </a:cxn>
                <a:cxn ang="0">
                  <a:pos x="25" y="49"/>
                </a:cxn>
                <a:cxn ang="0">
                  <a:pos x="25" y="25"/>
                </a:cxn>
                <a:cxn ang="0">
                  <a:pos x="25" y="0"/>
                </a:cxn>
                <a:cxn ang="0">
                  <a:pos x="0" y="0"/>
                </a:cxn>
              </a:cxnLst>
              <a:rect l="0" t="0" r="r" b="b"/>
              <a:pathLst>
                <a:path w="25" h="198">
                  <a:moveTo>
                    <a:pt x="0" y="198"/>
                  </a:moveTo>
                  <a:lnTo>
                    <a:pt x="0" y="173"/>
                  </a:lnTo>
                  <a:lnTo>
                    <a:pt x="25" y="173"/>
                  </a:lnTo>
                  <a:lnTo>
                    <a:pt x="25" y="149"/>
                  </a:lnTo>
                  <a:lnTo>
                    <a:pt x="25" y="123"/>
                  </a:lnTo>
                  <a:lnTo>
                    <a:pt x="25" y="99"/>
                  </a:lnTo>
                  <a:lnTo>
                    <a:pt x="0" y="74"/>
                  </a:lnTo>
                  <a:lnTo>
                    <a:pt x="25" y="74"/>
                  </a:lnTo>
                  <a:lnTo>
                    <a:pt x="0" y="74"/>
                  </a:lnTo>
                  <a:lnTo>
                    <a:pt x="25" y="74"/>
                  </a:lnTo>
                  <a:lnTo>
                    <a:pt x="25" y="49"/>
                  </a:ln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947" name="Line 779"/>
            <p:cNvSpPr>
              <a:spLocks noChangeShapeType="1"/>
            </p:cNvSpPr>
            <p:nvPr/>
          </p:nvSpPr>
          <p:spPr bwMode="auto">
            <a:xfrm flipH="1">
              <a:off x="2906" y="3403"/>
              <a:ext cx="6" cy="6"/>
            </a:xfrm>
            <a:prstGeom prst="line">
              <a:avLst/>
            </a:prstGeom>
            <a:noFill/>
            <a:ln w="3175">
              <a:solidFill>
                <a:srgbClr val="1DB2FB"/>
              </a:solidFill>
              <a:round/>
              <a:headEnd/>
              <a:tailEnd/>
            </a:ln>
          </p:spPr>
          <p:txBody>
            <a:bodyPr/>
            <a:lstStyle/>
            <a:p>
              <a:endParaRPr lang="en-US" dirty="0"/>
            </a:p>
          </p:txBody>
        </p:sp>
        <p:sp>
          <p:nvSpPr>
            <p:cNvPr id="647948" name="Freeform 780"/>
            <p:cNvSpPr>
              <a:spLocks/>
            </p:cNvSpPr>
            <p:nvPr/>
          </p:nvSpPr>
          <p:spPr bwMode="auto">
            <a:xfrm>
              <a:off x="2807" y="3205"/>
              <a:ext cx="117" cy="198"/>
            </a:xfrm>
            <a:custGeom>
              <a:avLst/>
              <a:gdLst/>
              <a:ahLst/>
              <a:cxnLst>
                <a:cxn ang="0">
                  <a:pos x="420" y="791"/>
                </a:cxn>
                <a:cxn ang="0">
                  <a:pos x="445" y="791"/>
                </a:cxn>
                <a:cxn ang="0">
                  <a:pos x="445" y="766"/>
                </a:cxn>
                <a:cxn ang="0">
                  <a:pos x="469" y="717"/>
                </a:cxn>
                <a:cxn ang="0">
                  <a:pos x="469" y="691"/>
                </a:cxn>
                <a:cxn ang="0">
                  <a:pos x="469" y="667"/>
                </a:cxn>
                <a:cxn ang="0">
                  <a:pos x="469" y="618"/>
                </a:cxn>
                <a:cxn ang="0">
                  <a:pos x="469" y="593"/>
                </a:cxn>
                <a:cxn ang="0">
                  <a:pos x="445" y="568"/>
                </a:cxn>
                <a:cxn ang="0">
                  <a:pos x="420" y="568"/>
                </a:cxn>
                <a:cxn ang="0">
                  <a:pos x="395" y="568"/>
                </a:cxn>
                <a:cxn ang="0">
                  <a:pos x="371" y="568"/>
                </a:cxn>
                <a:cxn ang="0">
                  <a:pos x="248" y="470"/>
                </a:cxn>
                <a:cxn ang="0">
                  <a:pos x="222" y="444"/>
                </a:cxn>
                <a:cxn ang="0">
                  <a:pos x="222" y="395"/>
                </a:cxn>
                <a:cxn ang="0">
                  <a:pos x="198" y="371"/>
                </a:cxn>
                <a:cxn ang="0">
                  <a:pos x="173" y="346"/>
                </a:cxn>
                <a:cxn ang="0">
                  <a:pos x="173" y="322"/>
                </a:cxn>
                <a:cxn ang="0">
                  <a:pos x="149" y="297"/>
                </a:cxn>
                <a:cxn ang="0">
                  <a:pos x="124" y="248"/>
                </a:cxn>
                <a:cxn ang="0">
                  <a:pos x="100" y="223"/>
                </a:cxn>
                <a:cxn ang="0">
                  <a:pos x="100" y="199"/>
                </a:cxn>
                <a:cxn ang="0">
                  <a:pos x="75" y="173"/>
                </a:cxn>
                <a:cxn ang="0">
                  <a:pos x="100" y="173"/>
                </a:cxn>
                <a:cxn ang="0">
                  <a:pos x="100" y="148"/>
                </a:cxn>
                <a:cxn ang="0">
                  <a:pos x="100" y="124"/>
                </a:cxn>
                <a:cxn ang="0">
                  <a:pos x="100" y="99"/>
                </a:cxn>
                <a:cxn ang="0">
                  <a:pos x="75" y="75"/>
                </a:cxn>
                <a:cxn ang="0">
                  <a:pos x="50" y="50"/>
                </a:cxn>
                <a:cxn ang="0">
                  <a:pos x="26" y="24"/>
                </a:cxn>
                <a:cxn ang="0">
                  <a:pos x="0" y="24"/>
                </a:cxn>
                <a:cxn ang="0">
                  <a:pos x="0" y="0"/>
                </a:cxn>
              </a:cxnLst>
              <a:rect l="0" t="0" r="r" b="b"/>
              <a:pathLst>
                <a:path w="469" h="791">
                  <a:moveTo>
                    <a:pt x="420" y="791"/>
                  </a:moveTo>
                  <a:lnTo>
                    <a:pt x="445" y="791"/>
                  </a:lnTo>
                  <a:lnTo>
                    <a:pt x="445" y="766"/>
                  </a:lnTo>
                  <a:lnTo>
                    <a:pt x="469" y="717"/>
                  </a:lnTo>
                  <a:lnTo>
                    <a:pt x="469" y="691"/>
                  </a:lnTo>
                  <a:lnTo>
                    <a:pt x="469" y="667"/>
                  </a:lnTo>
                  <a:lnTo>
                    <a:pt x="469" y="618"/>
                  </a:lnTo>
                  <a:lnTo>
                    <a:pt x="469" y="593"/>
                  </a:lnTo>
                  <a:lnTo>
                    <a:pt x="445" y="568"/>
                  </a:lnTo>
                  <a:lnTo>
                    <a:pt x="420" y="568"/>
                  </a:lnTo>
                  <a:lnTo>
                    <a:pt x="395" y="568"/>
                  </a:lnTo>
                  <a:lnTo>
                    <a:pt x="371" y="568"/>
                  </a:lnTo>
                  <a:lnTo>
                    <a:pt x="248" y="470"/>
                  </a:lnTo>
                  <a:lnTo>
                    <a:pt x="222" y="444"/>
                  </a:lnTo>
                  <a:lnTo>
                    <a:pt x="222" y="395"/>
                  </a:lnTo>
                  <a:lnTo>
                    <a:pt x="198" y="371"/>
                  </a:lnTo>
                  <a:lnTo>
                    <a:pt x="173" y="346"/>
                  </a:lnTo>
                  <a:lnTo>
                    <a:pt x="173" y="322"/>
                  </a:lnTo>
                  <a:lnTo>
                    <a:pt x="149" y="297"/>
                  </a:lnTo>
                  <a:lnTo>
                    <a:pt x="124" y="248"/>
                  </a:lnTo>
                  <a:lnTo>
                    <a:pt x="100" y="223"/>
                  </a:lnTo>
                  <a:lnTo>
                    <a:pt x="100" y="199"/>
                  </a:lnTo>
                  <a:lnTo>
                    <a:pt x="75" y="173"/>
                  </a:lnTo>
                  <a:lnTo>
                    <a:pt x="100" y="173"/>
                  </a:lnTo>
                  <a:lnTo>
                    <a:pt x="100" y="148"/>
                  </a:lnTo>
                  <a:lnTo>
                    <a:pt x="100" y="124"/>
                  </a:lnTo>
                  <a:lnTo>
                    <a:pt x="100" y="99"/>
                  </a:lnTo>
                  <a:lnTo>
                    <a:pt x="75" y="75"/>
                  </a:lnTo>
                  <a:lnTo>
                    <a:pt x="50" y="50"/>
                  </a:lnTo>
                  <a:lnTo>
                    <a:pt x="26"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949" name="Freeform 781"/>
            <p:cNvSpPr>
              <a:spLocks/>
            </p:cNvSpPr>
            <p:nvPr/>
          </p:nvSpPr>
          <p:spPr bwMode="auto">
            <a:xfrm>
              <a:off x="2795" y="3199"/>
              <a:ext cx="12" cy="6"/>
            </a:xfrm>
            <a:custGeom>
              <a:avLst/>
              <a:gdLst/>
              <a:ahLst/>
              <a:cxnLst>
                <a:cxn ang="0">
                  <a:pos x="49" y="25"/>
                </a:cxn>
                <a:cxn ang="0">
                  <a:pos x="25" y="25"/>
                </a:cxn>
                <a:cxn ang="0">
                  <a:pos x="25" y="0"/>
                </a:cxn>
                <a:cxn ang="0">
                  <a:pos x="0" y="0"/>
                </a:cxn>
              </a:cxnLst>
              <a:rect l="0" t="0" r="r" b="b"/>
              <a:pathLst>
                <a:path w="49" h="25">
                  <a:moveTo>
                    <a:pt x="49" y="25"/>
                  </a:moveTo>
                  <a:lnTo>
                    <a:pt x="25" y="25"/>
                  </a:lnTo>
                  <a:lnTo>
                    <a:pt x="25" y="0"/>
                  </a:lnTo>
                  <a:lnTo>
                    <a:pt x="0" y="0"/>
                  </a:lnTo>
                </a:path>
              </a:pathLst>
            </a:custGeom>
            <a:noFill/>
            <a:ln w="3175">
              <a:solidFill>
                <a:srgbClr val="1DB2FB"/>
              </a:solidFill>
              <a:prstDash val="solid"/>
              <a:round/>
              <a:headEnd/>
              <a:tailEnd/>
            </a:ln>
          </p:spPr>
          <p:txBody>
            <a:bodyPr/>
            <a:lstStyle/>
            <a:p>
              <a:endParaRPr lang="en-US" dirty="0"/>
            </a:p>
          </p:txBody>
        </p:sp>
        <p:sp>
          <p:nvSpPr>
            <p:cNvPr id="647950" name="Freeform 782"/>
            <p:cNvSpPr>
              <a:spLocks/>
            </p:cNvSpPr>
            <p:nvPr/>
          </p:nvSpPr>
          <p:spPr bwMode="auto">
            <a:xfrm>
              <a:off x="2739" y="3180"/>
              <a:ext cx="56" cy="19"/>
            </a:xfrm>
            <a:custGeom>
              <a:avLst/>
              <a:gdLst/>
              <a:ahLst/>
              <a:cxnLst>
                <a:cxn ang="0">
                  <a:pos x="223" y="74"/>
                </a:cxn>
                <a:cxn ang="0">
                  <a:pos x="199" y="74"/>
                </a:cxn>
                <a:cxn ang="0">
                  <a:pos x="148" y="49"/>
                </a:cxn>
                <a:cxn ang="0">
                  <a:pos x="124" y="49"/>
                </a:cxn>
                <a:cxn ang="0">
                  <a:pos x="124" y="24"/>
                </a:cxn>
                <a:cxn ang="0">
                  <a:pos x="49" y="0"/>
                </a:cxn>
                <a:cxn ang="0">
                  <a:pos x="25" y="0"/>
                </a:cxn>
                <a:cxn ang="0">
                  <a:pos x="25" y="24"/>
                </a:cxn>
                <a:cxn ang="0">
                  <a:pos x="0" y="24"/>
                </a:cxn>
              </a:cxnLst>
              <a:rect l="0" t="0" r="r" b="b"/>
              <a:pathLst>
                <a:path w="223" h="74">
                  <a:moveTo>
                    <a:pt x="223" y="74"/>
                  </a:moveTo>
                  <a:lnTo>
                    <a:pt x="199" y="74"/>
                  </a:lnTo>
                  <a:lnTo>
                    <a:pt x="148" y="49"/>
                  </a:lnTo>
                  <a:lnTo>
                    <a:pt x="124" y="49"/>
                  </a:lnTo>
                  <a:lnTo>
                    <a:pt x="124" y="24"/>
                  </a:lnTo>
                  <a:lnTo>
                    <a:pt x="49" y="0"/>
                  </a:lnTo>
                  <a:lnTo>
                    <a:pt x="25" y="0"/>
                  </a:lnTo>
                  <a:lnTo>
                    <a:pt x="25" y="24"/>
                  </a:lnTo>
                  <a:lnTo>
                    <a:pt x="0" y="24"/>
                  </a:lnTo>
                </a:path>
              </a:pathLst>
            </a:custGeom>
            <a:noFill/>
            <a:ln w="3175">
              <a:solidFill>
                <a:srgbClr val="1DB2FB"/>
              </a:solidFill>
              <a:prstDash val="solid"/>
              <a:round/>
              <a:headEnd/>
              <a:tailEnd/>
            </a:ln>
          </p:spPr>
          <p:txBody>
            <a:bodyPr/>
            <a:lstStyle/>
            <a:p>
              <a:endParaRPr lang="en-US" dirty="0"/>
            </a:p>
          </p:txBody>
        </p:sp>
        <p:sp>
          <p:nvSpPr>
            <p:cNvPr id="647951" name="Freeform 783"/>
            <p:cNvSpPr>
              <a:spLocks/>
            </p:cNvSpPr>
            <p:nvPr/>
          </p:nvSpPr>
          <p:spPr bwMode="auto">
            <a:xfrm>
              <a:off x="2653" y="3137"/>
              <a:ext cx="86" cy="49"/>
            </a:xfrm>
            <a:custGeom>
              <a:avLst/>
              <a:gdLst/>
              <a:ahLst/>
              <a:cxnLst>
                <a:cxn ang="0">
                  <a:pos x="0" y="0"/>
                </a:cxn>
                <a:cxn ang="0">
                  <a:pos x="0" y="24"/>
                </a:cxn>
                <a:cxn ang="0">
                  <a:pos x="25" y="24"/>
                </a:cxn>
                <a:cxn ang="0">
                  <a:pos x="49" y="49"/>
                </a:cxn>
                <a:cxn ang="0">
                  <a:pos x="74" y="49"/>
                </a:cxn>
                <a:cxn ang="0">
                  <a:pos x="74" y="73"/>
                </a:cxn>
                <a:cxn ang="0">
                  <a:pos x="98" y="73"/>
                </a:cxn>
                <a:cxn ang="0">
                  <a:pos x="98" y="98"/>
                </a:cxn>
                <a:cxn ang="0">
                  <a:pos x="98" y="122"/>
                </a:cxn>
                <a:cxn ang="0">
                  <a:pos x="98" y="147"/>
                </a:cxn>
                <a:cxn ang="0">
                  <a:pos x="123" y="147"/>
                </a:cxn>
                <a:cxn ang="0">
                  <a:pos x="123" y="172"/>
                </a:cxn>
                <a:cxn ang="0">
                  <a:pos x="147" y="172"/>
                </a:cxn>
                <a:cxn ang="0">
                  <a:pos x="173" y="172"/>
                </a:cxn>
                <a:cxn ang="0">
                  <a:pos x="198" y="172"/>
                </a:cxn>
                <a:cxn ang="0">
                  <a:pos x="222" y="172"/>
                </a:cxn>
                <a:cxn ang="0">
                  <a:pos x="247" y="172"/>
                </a:cxn>
                <a:cxn ang="0">
                  <a:pos x="271" y="196"/>
                </a:cxn>
                <a:cxn ang="0">
                  <a:pos x="320" y="196"/>
                </a:cxn>
                <a:cxn ang="0">
                  <a:pos x="345" y="196"/>
                </a:cxn>
              </a:cxnLst>
              <a:rect l="0" t="0" r="r" b="b"/>
              <a:pathLst>
                <a:path w="345" h="196">
                  <a:moveTo>
                    <a:pt x="0" y="0"/>
                  </a:moveTo>
                  <a:lnTo>
                    <a:pt x="0" y="24"/>
                  </a:lnTo>
                  <a:lnTo>
                    <a:pt x="25" y="24"/>
                  </a:lnTo>
                  <a:lnTo>
                    <a:pt x="49" y="49"/>
                  </a:lnTo>
                  <a:lnTo>
                    <a:pt x="74" y="49"/>
                  </a:lnTo>
                  <a:lnTo>
                    <a:pt x="74" y="73"/>
                  </a:lnTo>
                  <a:lnTo>
                    <a:pt x="98" y="73"/>
                  </a:lnTo>
                  <a:lnTo>
                    <a:pt x="98" y="98"/>
                  </a:lnTo>
                  <a:lnTo>
                    <a:pt x="98" y="122"/>
                  </a:lnTo>
                  <a:lnTo>
                    <a:pt x="98" y="147"/>
                  </a:lnTo>
                  <a:lnTo>
                    <a:pt x="123" y="147"/>
                  </a:lnTo>
                  <a:lnTo>
                    <a:pt x="123" y="172"/>
                  </a:lnTo>
                  <a:lnTo>
                    <a:pt x="147" y="172"/>
                  </a:lnTo>
                  <a:lnTo>
                    <a:pt x="173" y="172"/>
                  </a:lnTo>
                  <a:lnTo>
                    <a:pt x="198" y="172"/>
                  </a:lnTo>
                  <a:lnTo>
                    <a:pt x="222" y="172"/>
                  </a:lnTo>
                  <a:lnTo>
                    <a:pt x="247" y="172"/>
                  </a:lnTo>
                  <a:lnTo>
                    <a:pt x="271" y="196"/>
                  </a:lnTo>
                  <a:lnTo>
                    <a:pt x="320" y="196"/>
                  </a:lnTo>
                  <a:lnTo>
                    <a:pt x="345" y="196"/>
                  </a:lnTo>
                </a:path>
              </a:pathLst>
            </a:custGeom>
            <a:noFill/>
            <a:ln w="3175">
              <a:solidFill>
                <a:srgbClr val="1DB2FB"/>
              </a:solidFill>
              <a:prstDash val="solid"/>
              <a:round/>
              <a:headEnd/>
              <a:tailEnd/>
            </a:ln>
          </p:spPr>
          <p:txBody>
            <a:bodyPr/>
            <a:lstStyle/>
            <a:p>
              <a:endParaRPr lang="en-US" dirty="0"/>
            </a:p>
          </p:txBody>
        </p:sp>
        <p:sp>
          <p:nvSpPr>
            <p:cNvPr id="647952" name="Freeform 784"/>
            <p:cNvSpPr>
              <a:spLocks/>
            </p:cNvSpPr>
            <p:nvPr/>
          </p:nvSpPr>
          <p:spPr bwMode="auto">
            <a:xfrm>
              <a:off x="2542" y="3069"/>
              <a:ext cx="31" cy="19"/>
            </a:xfrm>
            <a:custGeom>
              <a:avLst/>
              <a:gdLst/>
              <a:ahLst/>
              <a:cxnLst>
                <a:cxn ang="0">
                  <a:pos x="0" y="0"/>
                </a:cxn>
                <a:cxn ang="0">
                  <a:pos x="24" y="0"/>
                </a:cxn>
                <a:cxn ang="0">
                  <a:pos x="24" y="26"/>
                </a:cxn>
                <a:cxn ang="0">
                  <a:pos x="49" y="26"/>
                </a:cxn>
                <a:cxn ang="0">
                  <a:pos x="73" y="26"/>
                </a:cxn>
                <a:cxn ang="0">
                  <a:pos x="73" y="50"/>
                </a:cxn>
                <a:cxn ang="0">
                  <a:pos x="73" y="75"/>
                </a:cxn>
                <a:cxn ang="0">
                  <a:pos x="98" y="75"/>
                </a:cxn>
                <a:cxn ang="0">
                  <a:pos x="123" y="75"/>
                </a:cxn>
              </a:cxnLst>
              <a:rect l="0" t="0" r="r" b="b"/>
              <a:pathLst>
                <a:path w="123" h="75">
                  <a:moveTo>
                    <a:pt x="0" y="0"/>
                  </a:moveTo>
                  <a:lnTo>
                    <a:pt x="24" y="0"/>
                  </a:lnTo>
                  <a:lnTo>
                    <a:pt x="24" y="26"/>
                  </a:lnTo>
                  <a:lnTo>
                    <a:pt x="49" y="26"/>
                  </a:lnTo>
                  <a:lnTo>
                    <a:pt x="73" y="26"/>
                  </a:lnTo>
                  <a:lnTo>
                    <a:pt x="73" y="50"/>
                  </a:lnTo>
                  <a:lnTo>
                    <a:pt x="73" y="75"/>
                  </a:lnTo>
                  <a:lnTo>
                    <a:pt x="98" y="75"/>
                  </a:lnTo>
                  <a:lnTo>
                    <a:pt x="123" y="75"/>
                  </a:lnTo>
                </a:path>
              </a:pathLst>
            </a:custGeom>
            <a:noFill/>
            <a:ln w="3175">
              <a:solidFill>
                <a:srgbClr val="1DB2FB"/>
              </a:solidFill>
              <a:prstDash val="solid"/>
              <a:round/>
              <a:headEnd/>
              <a:tailEnd/>
            </a:ln>
          </p:spPr>
          <p:txBody>
            <a:bodyPr/>
            <a:lstStyle/>
            <a:p>
              <a:endParaRPr lang="en-US" dirty="0"/>
            </a:p>
          </p:txBody>
        </p:sp>
        <p:sp>
          <p:nvSpPr>
            <p:cNvPr id="647953" name="Freeform 785"/>
            <p:cNvSpPr>
              <a:spLocks/>
            </p:cNvSpPr>
            <p:nvPr/>
          </p:nvSpPr>
          <p:spPr bwMode="auto">
            <a:xfrm>
              <a:off x="2517" y="3020"/>
              <a:ext cx="25" cy="49"/>
            </a:xfrm>
            <a:custGeom>
              <a:avLst/>
              <a:gdLst/>
              <a:ahLst/>
              <a:cxnLst>
                <a:cxn ang="0">
                  <a:pos x="0" y="0"/>
                </a:cxn>
                <a:cxn ang="0">
                  <a:pos x="26" y="0"/>
                </a:cxn>
                <a:cxn ang="0">
                  <a:pos x="26" y="25"/>
                </a:cxn>
                <a:cxn ang="0">
                  <a:pos x="26" y="50"/>
                </a:cxn>
                <a:cxn ang="0">
                  <a:pos x="26" y="74"/>
                </a:cxn>
                <a:cxn ang="0">
                  <a:pos x="51" y="74"/>
                </a:cxn>
                <a:cxn ang="0">
                  <a:pos x="51" y="99"/>
                </a:cxn>
                <a:cxn ang="0">
                  <a:pos x="75" y="99"/>
                </a:cxn>
                <a:cxn ang="0">
                  <a:pos x="75" y="123"/>
                </a:cxn>
                <a:cxn ang="0">
                  <a:pos x="75" y="148"/>
                </a:cxn>
                <a:cxn ang="0">
                  <a:pos x="75" y="173"/>
                </a:cxn>
                <a:cxn ang="0">
                  <a:pos x="100" y="173"/>
                </a:cxn>
                <a:cxn ang="0">
                  <a:pos x="100" y="197"/>
                </a:cxn>
              </a:cxnLst>
              <a:rect l="0" t="0" r="r" b="b"/>
              <a:pathLst>
                <a:path w="100" h="197">
                  <a:moveTo>
                    <a:pt x="0" y="0"/>
                  </a:moveTo>
                  <a:lnTo>
                    <a:pt x="26" y="0"/>
                  </a:lnTo>
                  <a:lnTo>
                    <a:pt x="26" y="25"/>
                  </a:lnTo>
                  <a:lnTo>
                    <a:pt x="26" y="50"/>
                  </a:lnTo>
                  <a:lnTo>
                    <a:pt x="26" y="74"/>
                  </a:lnTo>
                  <a:lnTo>
                    <a:pt x="51" y="74"/>
                  </a:lnTo>
                  <a:lnTo>
                    <a:pt x="51" y="99"/>
                  </a:lnTo>
                  <a:lnTo>
                    <a:pt x="75" y="99"/>
                  </a:lnTo>
                  <a:lnTo>
                    <a:pt x="75" y="123"/>
                  </a:lnTo>
                  <a:lnTo>
                    <a:pt x="75" y="148"/>
                  </a:lnTo>
                  <a:lnTo>
                    <a:pt x="75" y="173"/>
                  </a:lnTo>
                  <a:lnTo>
                    <a:pt x="100" y="173"/>
                  </a:lnTo>
                  <a:lnTo>
                    <a:pt x="100" y="197"/>
                  </a:lnTo>
                </a:path>
              </a:pathLst>
            </a:custGeom>
            <a:noFill/>
            <a:ln w="3175">
              <a:solidFill>
                <a:srgbClr val="1DB2FB"/>
              </a:solidFill>
              <a:prstDash val="solid"/>
              <a:round/>
              <a:headEnd/>
              <a:tailEnd/>
            </a:ln>
          </p:spPr>
          <p:txBody>
            <a:bodyPr/>
            <a:lstStyle/>
            <a:p>
              <a:endParaRPr lang="en-US" dirty="0"/>
            </a:p>
          </p:txBody>
        </p:sp>
        <p:sp>
          <p:nvSpPr>
            <p:cNvPr id="647954" name="Freeform 786"/>
            <p:cNvSpPr>
              <a:spLocks/>
            </p:cNvSpPr>
            <p:nvPr/>
          </p:nvSpPr>
          <p:spPr bwMode="auto">
            <a:xfrm>
              <a:off x="2492" y="3007"/>
              <a:ext cx="25" cy="13"/>
            </a:xfrm>
            <a:custGeom>
              <a:avLst/>
              <a:gdLst/>
              <a:ahLst/>
              <a:cxnLst>
                <a:cxn ang="0">
                  <a:pos x="0" y="0"/>
                </a:cxn>
                <a:cxn ang="0">
                  <a:pos x="25" y="0"/>
                </a:cxn>
                <a:cxn ang="0">
                  <a:pos x="49" y="0"/>
                </a:cxn>
                <a:cxn ang="0">
                  <a:pos x="74" y="0"/>
                </a:cxn>
                <a:cxn ang="0">
                  <a:pos x="74" y="26"/>
                </a:cxn>
                <a:cxn ang="0">
                  <a:pos x="99" y="26"/>
                </a:cxn>
                <a:cxn ang="0">
                  <a:pos x="99" y="50"/>
                </a:cxn>
              </a:cxnLst>
              <a:rect l="0" t="0" r="r" b="b"/>
              <a:pathLst>
                <a:path w="99" h="50">
                  <a:moveTo>
                    <a:pt x="0" y="0"/>
                  </a:moveTo>
                  <a:lnTo>
                    <a:pt x="25" y="0"/>
                  </a:lnTo>
                  <a:lnTo>
                    <a:pt x="49" y="0"/>
                  </a:lnTo>
                  <a:lnTo>
                    <a:pt x="74" y="0"/>
                  </a:lnTo>
                  <a:lnTo>
                    <a:pt x="74" y="26"/>
                  </a:lnTo>
                  <a:lnTo>
                    <a:pt x="99" y="26"/>
                  </a:lnTo>
                  <a:lnTo>
                    <a:pt x="99" y="50"/>
                  </a:lnTo>
                </a:path>
              </a:pathLst>
            </a:custGeom>
            <a:noFill/>
            <a:ln w="3175">
              <a:solidFill>
                <a:srgbClr val="1DB2FB"/>
              </a:solidFill>
              <a:prstDash val="solid"/>
              <a:round/>
              <a:headEnd/>
              <a:tailEnd/>
            </a:ln>
          </p:spPr>
          <p:txBody>
            <a:bodyPr/>
            <a:lstStyle/>
            <a:p>
              <a:endParaRPr lang="en-US" dirty="0"/>
            </a:p>
          </p:txBody>
        </p:sp>
        <p:sp>
          <p:nvSpPr>
            <p:cNvPr id="647955" name="Freeform 787"/>
            <p:cNvSpPr>
              <a:spLocks/>
            </p:cNvSpPr>
            <p:nvPr/>
          </p:nvSpPr>
          <p:spPr bwMode="auto">
            <a:xfrm>
              <a:off x="2467" y="2964"/>
              <a:ext cx="25" cy="43"/>
            </a:xfrm>
            <a:custGeom>
              <a:avLst/>
              <a:gdLst/>
              <a:ahLst/>
              <a:cxnLst>
                <a:cxn ang="0">
                  <a:pos x="0" y="0"/>
                </a:cxn>
                <a:cxn ang="0">
                  <a:pos x="0" y="25"/>
                </a:cxn>
                <a:cxn ang="0">
                  <a:pos x="0" y="49"/>
                </a:cxn>
                <a:cxn ang="0">
                  <a:pos x="0" y="74"/>
                </a:cxn>
                <a:cxn ang="0">
                  <a:pos x="0" y="98"/>
                </a:cxn>
                <a:cxn ang="0">
                  <a:pos x="24" y="98"/>
                </a:cxn>
                <a:cxn ang="0">
                  <a:pos x="24" y="123"/>
                </a:cxn>
                <a:cxn ang="0">
                  <a:pos x="49" y="123"/>
                </a:cxn>
                <a:cxn ang="0">
                  <a:pos x="49" y="148"/>
                </a:cxn>
                <a:cxn ang="0">
                  <a:pos x="74" y="148"/>
                </a:cxn>
                <a:cxn ang="0">
                  <a:pos x="98" y="148"/>
                </a:cxn>
                <a:cxn ang="0">
                  <a:pos x="98" y="172"/>
                </a:cxn>
              </a:cxnLst>
              <a:rect l="0" t="0" r="r" b="b"/>
              <a:pathLst>
                <a:path w="98" h="172">
                  <a:moveTo>
                    <a:pt x="0" y="0"/>
                  </a:moveTo>
                  <a:lnTo>
                    <a:pt x="0" y="25"/>
                  </a:lnTo>
                  <a:lnTo>
                    <a:pt x="0" y="49"/>
                  </a:lnTo>
                  <a:lnTo>
                    <a:pt x="0" y="74"/>
                  </a:lnTo>
                  <a:lnTo>
                    <a:pt x="0" y="98"/>
                  </a:lnTo>
                  <a:lnTo>
                    <a:pt x="24" y="98"/>
                  </a:lnTo>
                  <a:lnTo>
                    <a:pt x="24" y="123"/>
                  </a:lnTo>
                  <a:lnTo>
                    <a:pt x="49" y="123"/>
                  </a:lnTo>
                  <a:lnTo>
                    <a:pt x="49" y="148"/>
                  </a:lnTo>
                  <a:lnTo>
                    <a:pt x="74" y="148"/>
                  </a:lnTo>
                  <a:lnTo>
                    <a:pt x="98" y="148"/>
                  </a:lnTo>
                  <a:lnTo>
                    <a:pt x="98" y="172"/>
                  </a:lnTo>
                </a:path>
              </a:pathLst>
            </a:custGeom>
            <a:noFill/>
            <a:ln w="3175">
              <a:solidFill>
                <a:srgbClr val="1DB2FB"/>
              </a:solidFill>
              <a:prstDash val="solid"/>
              <a:round/>
              <a:headEnd/>
              <a:tailEnd/>
            </a:ln>
          </p:spPr>
          <p:txBody>
            <a:bodyPr/>
            <a:lstStyle/>
            <a:p>
              <a:endParaRPr lang="en-US" dirty="0"/>
            </a:p>
          </p:txBody>
        </p:sp>
        <p:sp>
          <p:nvSpPr>
            <p:cNvPr id="647956" name="Freeform 788"/>
            <p:cNvSpPr>
              <a:spLocks/>
            </p:cNvSpPr>
            <p:nvPr/>
          </p:nvSpPr>
          <p:spPr bwMode="auto">
            <a:xfrm>
              <a:off x="2455" y="2946"/>
              <a:ext cx="12" cy="18"/>
            </a:xfrm>
            <a:custGeom>
              <a:avLst/>
              <a:gdLst/>
              <a:ahLst/>
              <a:cxnLst>
                <a:cxn ang="0">
                  <a:pos x="0" y="0"/>
                </a:cxn>
                <a:cxn ang="0">
                  <a:pos x="24" y="0"/>
                </a:cxn>
                <a:cxn ang="0">
                  <a:pos x="24" y="26"/>
                </a:cxn>
                <a:cxn ang="0">
                  <a:pos x="24" y="51"/>
                </a:cxn>
                <a:cxn ang="0">
                  <a:pos x="50" y="51"/>
                </a:cxn>
                <a:cxn ang="0">
                  <a:pos x="24" y="51"/>
                </a:cxn>
                <a:cxn ang="0">
                  <a:pos x="50" y="51"/>
                </a:cxn>
                <a:cxn ang="0">
                  <a:pos x="50" y="75"/>
                </a:cxn>
              </a:cxnLst>
              <a:rect l="0" t="0" r="r" b="b"/>
              <a:pathLst>
                <a:path w="50" h="75">
                  <a:moveTo>
                    <a:pt x="0" y="0"/>
                  </a:moveTo>
                  <a:lnTo>
                    <a:pt x="24" y="0"/>
                  </a:lnTo>
                  <a:lnTo>
                    <a:pt x="24" y="26"/>
                  </a:lnTo>
                  <a:lnTo>
                    <a:pt x="24" y="51"/>
                  </a:lnTo>
                  <a:lnTo>
                    <a:pt x="50" y="51"/>
                  </a:lnTo>
                  <a:lnTo>
                    <a:pt x="24" y="51"/>
                  </a:lnTo>
                  <a:lnTo>
                    <a:pt x="50" y="51"/>
                  </a:lnTo>
                  <a:lnTo>
                    <a:pt x="50" y="75"/>
                  </a:lnTo>
                </a:path>
              </a:pathLst>
            </a:custGeom>
            <a:noFill/>
            <a:ln w="3175">
              <a:solidFill>
                <a:srgbClr val="1DB2FB"/>
              </a:solidFill>
              <a:prstDash val="solid"/>
              <a:round/>
              <a:headEnd/>
              <a:tailEnd/>
            </a:ln>
          </p:spPr>
          <p:txBody>
            <a:bodyPr/>
            <a:lstStyle/>
            <a:p>
              <a:endParaRPr lang="en-US" dirty="0"/>
            </a:p>
          </p:txBody>
        </p:sp>
        <p:sp>
          <p:nvSpPr>
            <p:cNvPr id="647957" name="Freeform 789"/>
            <p:cNvSpPr>
              <a:spLocks/>
            </p:cNvSpPr>
            <p:nvPr/>
          </p:nvSpPr>
          <p:spPr bwMode="auto">
            <a:xfrm>
              <a:off x="2443" y="2921"/>
              <a:ext cx="12" cy="25"/>
            </a:xfrm>
            <a:custGeom>
              <a:avLst/>
              <a:gdLst/>
              <a:ahLst/>
              <a:cxnLst>
                <a:cxn ang="0">
                  <a:pos x="0" y="0"/>
                </a:cxn>
                <a:cxn ang="0">
                  <a:pos x="0" y="25"/>
                </a:cxn>
                <a:cxn ang="0">
                  <a:pos x="24" y="25"/>
                </a:cxn>
                <a:cxn ang="0">
                  <a:pos x="24" y="50"/>
                </a:cxn>
                <a:cxn ang="0">
                  <a:pos x="24" y="75"/>
                </a:cxn>
                <a:cxn ang="0">
                  <a:pos x="49" y="75"/>
                </a:cxn>
                <a:cxn ang="0">
                  <a:pos x="49" y="99"/>
                </a:cxn>
              </a:cxnLst>
              <a:rect l="0" t="0" r="r" b="b"/>
              <a:pathLst>
                <a:path w="49" h="99">
                  <a:moveTo>
                    <a:pt x="0" y="0"/>
                  </a:moveTo>
                  <a:lnTo>
                    <a:pt x="0" y="25"/>
                  </a:lnTo>
                  <a:lnTo>
                    <a:pt x="24" y="25"/>
                  </a:lnTo>
                  <a:lnTo>
                    <a:pt x="24" y="50"/>
                  </a:lnTo>
                  <a:lnTo>
                    <a:pt x="24" y="75"/>
                  </a:lnTo>
                  <a:lnTo>
                    <a:pt x="49" y="75"/>
                  </a:lnTo>
                  <a:lnTo>
                    <a:pt x="49" y="99"/>
                  </a:lnTo>
                </a:path>
              </a:pathLst>
            </a:custGeom>
            <a:noFill/>
            <a:ln w="3175">
              <a:solidFill>
                <a:srgbClr val="1DB2FB"/>
              </a:solidFill>
              <a:prstDash val="solid"/>
              <a:round/>
              <a:headEnd/>
              <a:tailEnd/>
            </a:ln>
          </p:spPr>
          <p:txBody>
            <a:bodyPr/>
            <a:lstStyle/>
            <a:p>
              <a:endParaRPr lang="en-US" dirty="0"/>
            </a:p>
          </p:txBody>
        </p:sp>
        <p:sp>
          <p:nvSpPr>
            <p:cNvPr id="647958" name="Line 790"/>
            <p:cNvSpPr>
              <a:spLocks noChangeShapeType="1"/>
            </p:cNvSpPr>
            <p:nvPr/>
          </p:nvSpPr>
          <p:spPr bwMode="auto">
            <a:xfrm flipH="1" flipV="1">
              <a:off x="2437" y="2914"/>
              <a:ext cx="6" cy="7"/>
            </a:xfrm>
            <a:prstGeom prst="line">
              <a:avLst/>
            </a:prstGeom>
            <a:noFill/>
            <a:ln w="3175">
              <a:solidFill>
                <a:srgbClr val="1DB2FB"/>
              </a:solidFill>
              <a:round/>
              <a:headEnd/>
              <a:tailEnd/>
            </a:ln>
          </p:spPr>
          <p:txBody>
            <a:bodyPr/>
            <a:lstStyle/>
            <a:p>
              <a:endParaRPr lang="en-US" dirty="0"/>
            </a:p>
          </p:txBody>
        </p:sp>
        <p:sp>
          <p:nvSpPr>
            <p:cNvPr id="647959" name="Freeform 791"/>
            <p:cNvSpPr>
              <a:spLocks/>
            </p:cNvSpPr>
            <p:nvPr/>
          </p:nvSpPr>
          <p:spPr bwMode="auto">
            <a:xfrm>
              <a:off x="2437" y="2896"/>
              <a:ext cx="6" cy="18"/>
            </a:xfrm>
            <a:custGeom>
              <a:avLst/>
              <a:gdLst/>
              <a:ahLst/>
              <a:cxnLst>
                <a:cxn ang="0">
                  <a:pos x="0" y="73"/>
                </a:cxn>
                <a:cxn ang="0">
                  <a:pos x="0" y="49"/>
                </a:cxn>
                <a:cxn ang="0">
                  <a:pos x="0" y="24"/>
                </a:cxn>
                <a:cxn ang="0">
                  <a:pos x="25" y="0"/>
                </a:cxn>
              </a:cxnLst>
              <a:rect l="0" t="0" r="r" b="b"/>
              <a:pathLst>
                <a:path w="25" h="73">
                  <a:moveTo>
                    <a:pt x="0" y="73"/>
                  </a:moveTo>
                  <a:lnTo>
                    <a:pt x="0" y="49"/>
                  </a:lnTo>
                  <a:lnTo>
                    <a:pt x="0" y="24"/>
                  </a:lnTo>
                  <a:lnTo>
                    <a:pt x="25" y="0"/>
                  </a:lnTo>
                </a:path>
              </a:pathLst>
            </a:custGeom>
            <a:noFill/>
            <a:ln w="3175">
              <a:solidFill>
                <a:srgbClr val="1DB2FB"/>
              </a:solidFill>
              <a:prstDash val="solid"/>
              <a:round/>
              <a:headEnd/>
              <a:tailEnd/>
            </a:ln>
          </p:spPr>
          <p:txBody>
            <a:bodyPr/>
            <a:lstStyle/>
            <a:p>
              <a:endParaRPr lang="en-US" dirty="0"/>
            </a:p>
          </p:txBody>
        </p:sp>
        <p:sp>
          <p:nvSpPr>
            <p:cNvPr id="647960" name="Freeform 792"/>
            <p:cNvSpPr>
              <a:spLocks/>
            </p:cNvSpPr>
            <p:nvPr/>
          </p:nvSpPr>
          <p:spPr bwMode="auto">
            <a:xfrm>
              <a:off x="2443" y="2890"/>
              <a:ext cx="6" cy="6"/>
            </a:xfrm>
            <a:custGeom>
              <a:avLst/>
              <a:gdLst/>
              <a:ahLst/>
              <a:cxnLst>
                <a:cxn ang="0">
                  <a:pos x="0" y="26"/>
                </a:cxn>
                <a:cxn ang="0">
                  <a:pos x="24" y="26"/>
                </a:cxn>
                <a:cxn ang="0">
                  <a:pos x="24" y="0"/>
                </a:cxn>
              </a:cxnLst>
              <a:rect l="0" t="0" r="r" b="b"/>
              <a:pathLst>
                <a:path w="24" h="26">
                  <a:moveTo>
                    <a:pt x="0" y="26"/>
                  </a:moveTo>
                  <a:lnTo>
                    <a:pt x="24" y="26"/>
                  </a:lnTo>
                  <a:lnTo>
                    <a:pt x="24" y="0"/>
                  </a:lnTo>
                </a:path>
              </a:pathLst>
            </a:custGeom>
            <a:noFill/>
            <a:ln w="3175">
              <a:solidFill>
                <a:srgbClr val="1DB2FB"/>
              </a:solidFill>
              <a:prstDash val="solid"/>
              <a:round/>
              <a:headEnd/>
              <a:tailEnd/>
            </a:ln>
          </p:spPr>
          <p:txBody>
            <a:bodyPr/>
            <a:lstStyle/>
            <a:p>
              <a:endParaRPr lang="en-US" dirty="0"/>
            </a:p>
          </p:txBody>
        </p:sp>
        <p:sp>
          <p:nvSpPr>
            <p:cNvPr id="647961" name="Freeform 793"/>
            <p:cNvSpPr>
              <a:spLocks/>
            </p:cNvSpPr>
            <p:nvPr/>
          </p:nvSpPr>
          <p:spPr bwMode="auto">
            <a:xfrm>
              <a:off x="2443" y="2884"/>
              <a:ext cx="6" cy="6"/>
            </a:xfrm>
            <a:custGeom>
              <a:avLst/>
              <a:gdLst/>
              <a:ahLst/>
              <a:cxnLst>
                <a:cxn ang="0">
                  <a:pos x="24" y="24"/>
                </a:cxn>
                <a:cxn ang="0">
                  <a:pos x="24" y="0"/>
                </a:cxn>
                <a:cxn ang="0">
                  <a:pos x="0" y="0"/>
                </a:cxn>
              </a:cxnLst>
              <a:rect l="0" t="0" r="r" b="b"/>
              <a:pathLst>
                <a:path w="24" h="24">
                  <a:moveTo>
                    <a:pt x="24" y="24"/>
                  </a:move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962" name="Freeform 794"/>
            <p:cNvSpPr>
              <a:spLocks/>
            </p:cNvSpPr>
            <p:nvPr/>
          </p:nvSpPr>
          <p:spPr bwMode="auto">
            <a:xfrm>
              <a:off x="2430" y="2865"/>
              <a:ext cx="13" cy="19"/>
            </a:xfrm>
            <a:custGeom>
              <a:avLst/>
              <a:gdLst/>
              <a:ahLst/>
              <a:cxnLst>
                <a:cxn ang="0">
                  <a:pos x="50" y="74"/>
                </a:cxn>
                <a:cxn ang="0">
                  <a:pos x="25" y="24"/>
                </a:cxn>
                <a:cxn ang="0">
                  <a:pos x="0" y="24"/>
                </a:cxn>
                <a:cxn ang="0">
                  <a:pos x="0" y="0"/>
                </a:cxn>
              </a:cxnLst>
              <a:rect l="0" t="0" r="r" b="b"/>
              <a:pathLst>
                <a:path w="50" h="74">
                  <a:moveTo>
                    <a:pt x="50" y="74"/>
                  </a:moveTo>
                  <a:lnTo>
                    <a:pt x="25" y="24"/>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963" name="Freeform 795"/>
            <p:cNvSpPr>
              <a:spLocks/>
            </p:cNvSpPr>
            <p:nvPr/>
          </p:nvSpPr>
          <p:spPr bwMode="auto">
            <a:xfrm>
              <a:off x="2412" y="2847"/>
              <a:ext cx="18" cy="18"/>
            </a:xfrm>
            <a:custGeom>
              <a:avLst/>
              <a:gdLst/>
              <a:ahLst/>
              <a:cxnLst>
                <a:cxn ang="0">
                  <a:pos x="73" y="74"/>
                </a:cxn>
                <a:cxn ang="0">
                  <a:pos x="49" y="74"/>
                </a:cxn>
                <a:cxn ang="0">
                  <a:pos x="24" y="49"/>
                </a:cxn>
                <a:cxn ang="0">
                  <a:pos x="24" y="25"/>
                </a:cxn>
                <a:cxn ang="0">
                  <a:pos x="0" y="25"/>
                </a:cxn>
                <a:cxn ang="0">
                  <a:pos x="0" y="0"/>
                </a:cxn>
              </a:cxnLst>
              <a:rect l="0" t="0" r="r" b="b"/>
              <a:pathLst>
                <a:path w="73" h="74">
                  <a:moveTo>
                    <a:pt x="73" y="74"/>
                  </a:moveTo>
                  <a:lnTo>
                    <a:pt x="49" y="74"/>
                  </a:lnTo>
                  <a:lnTo>
                    <a:pt x="24" y="49"/>
                  </a:lnTo>
                  <a:lnTo>
                    <a:pt x="24" y="25"/>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964" name="Line 796"/>
            <p:cNvSpPr>
              <a:spLocks noChangeShapeType="1"/>
            </p:cNvSpPr>
            <p:nvPr/>
          </p:nvSpPr>
          <p:spPr bwMode="auto">
            <a:xfrm>
              <a:off x="2430" y="2865"/>
              <a:ext cx="13" cy="1"/>
            </a:xfrm>
            <a:prstGeom prst="line">
              <a:avLst/>
            </a:prstGeom>
            <a:noFill/>
            <a:ln w="3175">
              <a:solidFill>
                <a:srgbClr val="1DB2FB"/>
              </a:solidFill>
              <a:round/>
              <a:headEnd/>
              <a:tailEnd/>
            </a:ln>
          </p:spPr>
          <p:txBody>
            <a:bodyPr/>
            <a:lstStyle/>
            <a:p>
              <a:endParaRPr lang="en-US" dirty="0"/>
            </a:p>
          </p:txBody>
        </p:sp>
        <p:sp>
          <p:nvSpPr>
            <p:cNvPr id="647965" name="Line 797"/>
            <p:cNvSpPr>
              <a:spLocks noChangeShapeType="1"/>
            </p:cNvSpPr>
            <p:nvPr/>
          </p:nvSpPr>
          <p:spPr bwMode="auto">
            <a:xfrm>
              <a:off x="2443" y="2865"/>
              <a:ext cx="6" cy="1"/>
            </a:xfrm>
            <a:prstGeom prst="line">
              <a:avLst/>
            </a:prstGeom>
            <a:noFill/>
            <a:ln w="3175">
              <a:solidFill>
                <a:srgbClr val="1DB2FB"/>
              </a:solidFill>
              <a:round/>
              <a:headEnd/>
              <a:tailEnd/>
            </a:ln>
          </p:spPr>
          <p:txBody>
            <a:bodyPr/>
            <a:lstStyle/>
            <a:p>
              <a:endParaRPr lang="en-US" dirty="0"/>
            </a:p>
          </p:txBody>
        </p:sp>
        <p:sp>
          <p:nvSpPr>
            <p:cNvPr id="647966" name="Freeform 798"/>
            <p:cNvSpPr>
              <a:spLocks/>
            </p:cNvSpPr>
            <p:nvPr/>
          </p:nvSpPr>
          <p:spPr bwMode="auto">
            <a:xfrm>
              <a:off x="2443" y="2847"/>
              <a:ext cx="24" cy="18"/>
            </a:xfrm>
            <a:custGeom>
              <a:avLst/>
              <a:gdLst/>
              <a:ahLst/>
              <a:cxnLst>
                <a:cxn ang="0">
                  <a:pos x="24" y="74"/>
                </a:cxn>
                <a:cxn ang="0">
                  <a:pos x="24" y="49"/>
                </a:cxn>
                <a:cxn ang="0">
                  <a:pos x="0" y="49"/>
                </a:cxn>
                <a:cxn ang="0">
                  <a:pos x="0" y="25"/>
                </a:cxn>
                <a:cxn ang="0">
                  <a:pos x="24" y="25"/>
                </a:cxn>
                <a:cxn ang="0">
                  <a:pos x="24" y="0"/>
                </a:cxn>
                <a:cxn ang="0">
                  <a:pos x="49" y="0"/>
                </a:cxn>
                <a:cxn ang="0">
                  <a:pos x="73" y="0"/>
                </a:cxn>
                <a:cxn ang="0">
                  <a:pos x="99" y="0"/>
                </a:cxn>
              </a:cxnLst>
              <a:rect l="0" t="0" r="r" b="b"/>
              <a:pathLst>
                <a:path w="99" h="74">
                  <a:moveTo>
                    <a:pt x="24" y="74"/>
                  </a:moveTo>
                  <a:lnTo>
                    <a:pt x="24" y="49"/>
                  </a:lnTo>
                  <a:lnTo>
                    <a:pt x="0" y="49"/>
                  </a:lnTo>
                  <a:lnTo>
                    <a:pt x="0" y="25"/>
                  </a:lnTo>
                  <a:lnTo>
                    <a:pt x="24" y="25"/>
                  </a:lnTo>
                  <a:lnTo>
                    <a:pt x="24" y="0"/>
                  </a:lnTo>
                  <a:lnTo>
                    <a:pt x="49" y="0"/>
                  </a:lnTo>
                  <a:lnTo>
                    <a:pt x="73" y="0"/>
                  </a:lnTo>
                  <a:lnTo>
                    <a:pt x="99" y="0"/>
                  </a:lnTo>
                </a:path>
              </a:pathLst>
            </a:custGeom>
            <a:noFill/>
            <a:ln w="3175">
              <a:solidFill>
                <a:srgbClr val="1DB2FB"/>
              </a:solidFill>
              <a:prstDash val="solid"/>
              <a:round/>
              <a:headEnd/>
              <a:tailEnd/>
            </a:ln>
          </p:spPr>
          <p:txBody>
            <a:bodyPr/>
            <a:lstStyle/>
            <a:p>
              <a:endParaRPr lang="en-US" dirty="0"/>
            </a:p>
          </p:txBody>
        </p:sp>
        <p:sp>
          <p:nvSpPr>
            <p:cNvPr id="647967" name="Line 799"/>
            <p:cNvSpPr>
              <a:spLocks noChangeShapeType="1"/>
            </p:cNvSpPr>
            <p:nvPr/>
          </p:nvSpPr>
          <p:spPr bwMode="auto">
            <a:xfrm>
              <a:off x="2412" y="2847"/>
              <a:ext cx="6" cy="1"/>
            </a:xfrm>
            <a:prstGeom prst="line">
              <a:avLst/>
            </a:prstGeom>
            <a:noFill/>
            <a:ln w="3175">
              <a:solidFill>
                <a:srgbClr val="1DB2FB"/>
              </a:solidFill>
              <a:round/>
              <a:headEnd/>
              <a:tailEnd/>
            </a:ln>
          </p:spPr>
          <p:txBody>
            <a:bodyPr/>
            <a:lstStyle/>
            <a:p>
              <a:endParaRPr lang="en-US" dirty="0"/>
            </a:p>
          </p:txBody>
        </p:sp>
        <p:sp>
          <p:nvSpPr>
            <p:cNvPr id="647968" name="Freeform 800"/>
            <p:cNvSpPr>
              <a:spLocks/>
            </p:cNvSpPr>
            <p:nvPr/>
          </p:nvSpPr>
          <p:spPr bwMode="auto">
            <a:xfrm>
              <a:off x="2418" y="2834"/>
              <a:ext cx="1" cy="13"/>
            </a:xfrm>
            <a:custGeom>
              <a:avLst/>
              <a:gdLst/>
              <a:ahLst/>
              <a:cxnLst>
                <a:cxn ang="0">
                  <a:pos x="0" y="49"/>
                </a:cxn>
                <a:cxn ang="0">
                  <a:pos x="0" y="24"/>
                </a:cxn>
                <a:cxn ang="0">
                  <a:pos x="0" y="0"/>
                </a:cxn>
              </a:cxnLst>
              <a:rect l="0" t="0" r="r" b="b"/>
              <a:pathLst>
                <a:path h="49">
                  <a:moveTo>
                    <a:pt x="0" y="49"/>
                  </a:move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969" name="Freeform 801"/>
            <p:cNvSpPr>
              <a:spLocks/>
            </p:cNvSpPr>
            <p:nvPr/>
          </p:nvSpPr>
          <p:spPr bwMode="auto">
            <a:xfrm>
              <a:off x="2412" y="2810"/>
              <a:ext cx="6" cy="24"/>
            </a:xfrm>
            <a:custGeom>
              <a:avLst/>
              <a:gdLst/>
              <a:ahLst/>
              <a:cxnLst>
                <a:cxn ang="0">
                  <a:pos x="24" y="99"/>
                </a:cxn>
                <a:cxn ang="0">
                  <a:pos x="24" y="73"/>
                </a:cxn>
                <a:cxn ang="0">
                  <a:pos x="0" y="49"/>
                </a:cxn>
                <a:cxn ang="0">
                  <a:pos x="0" y="24"/>
                </a:cxn>
                <a:cxn ang="0">
                  <a:pos x="0" y="0"/>
                </a:cxn>
              </a:cxnLst>
              <a:rect l="0" t="0" r="r" b="b"/>
              <a:pathLst>
                <a:path w="24" h="99">
                  <a:moveTo>
                    <a:pt x="24" y="99"/>
                  </a:moveTo>
                  <a:lnTo>
                    <a:pt x="24" y="73"/>
                  </a:lnTo>
                  <a:lnTo>
                    <a:pt x="0" y="49"/>
                  </a:lnTo>
                  <a:lnTo>
                    <a:pt x="0" y="24"/>
                  </a:lnTo>
                  <a:lnTo>
                    <a:pt x="0" y="0"/>
                  </a:lnTo>
                </a:path>
              </a:pathLst>
            </a:custGeom>
            <a:noFill/>
            <a:ln w="3175">
              <a:solidFill>
                <a:srgbClr val="1DB2FB"/>
              </a:solidFill>
              <a:prstDash val="solid"/>
              <a:round/>
              <a:headEnd/>
              <a:tailEnd/>
            </a:ln>
          </p:spPr>
          <p:txBody>
            <a:bodyPr/>
            <a:lstStyle/>
            <a:p>
              <a:endParaRPr lang="en-US" dirty="0"/>
            </a:p>
          </p:txBody>
        </p:sp>
        <p:sp>
          <p:nvSpPr>
            <p:cNvPr id="647970" name="Freeform 802"/>
            <p:cNvSpPr>
              <a:spLocks/>
            </p:cNvSpPr>
            <p:nvPr/>
          </p:nvSpPr>
          <p:spPr bwMode="auto">
            <a:xfrm>
              <a:off x="2375" y="2723"/>
              <a:ext cx="37" cy="56"/>
            </a:xfrm>
            <a:custGeom>
              <a:avLst/>
              <a:gdLst/>
              <a:ahLst/>
              <a:cxnLst>
                <a:cxn ang="0">
                  <a:pos x="149" y="198"/>
                </a:cxn>
                <a:cxn ang="0">
                  <a:pos x="123" y="198"/>
                </a:cxn>
                <a:cxn ang="0">
                  <a:pos x="99" y="198"/>
                </a:cxn>
                <a:cxn ang="0">
                  <a:pos x="49" y="223"/>
                </a:cxn>
                <a:cxn ang="0">
                  <a:pos x="49" y="198"/>
                </a:cxn>
                <a:cxn ang="0">
                  <a:pos x="25" y="172"/>
                </a:cxn>
                <a:cxn ang="0">
                  <a:pos x="25" y="148"/>
                </a:cxn>
                <a:cxn ang="0">
                  <a:pos x="25" y="123"/>
                </a:cxn>
                <a:cxn ang="0">
                  <a:pos x="25" y="99"/>
                </a:cxn>
                <a:cxn ang="0">
                  <a:pos x="25" y="74"/>
                </a:cxn>
                <a:cxn ang="0">
                  <a:pos x="0" y="74"/>
                </a:cxn>
                <a:cxn ang="0">
                  <a:pos x="0" y="50"/>
                </a:cxn>
                <a:cxn ang="0">
                  <a:pos x="0" y="25"/>
                </a:cxn>
                <a:cxn ang="0">
                  <a:pos x="0" y="0"/>
                </a:cxn>
              </a:cxnLst>
              <a:rect l="0" t="0" r="r" b="b"/>
              <a:pathLst>
                <a:path w="149" h="223">
                  <a:moveTo>
                    <a:pt x="149" y="198"/>
                  </a:moveTo>
                  <a:lnTo>
                    <a:pt x="123" y="198"/>
                  </a:lnTo>
                  <a:lnTo>
                    <a:pt x="99" y="198"/>
                  </a:lnTo>
                  <a:lnTo>
                    <a:pt x="49" y="223"/>
                  </a:lnTo>
                  <a:lnTo>
                    <a:pt x="49" y="198"/>
                  </a:lnTo>
                  <a:lnTo>
                    <a:pt x="25" y="172"/>
                  </a:lnTo>
                  <a:lnTo>
                    <a:pt x="25" y="148"/>
                  </a:lnTo>
                  <a:lnTo>
                    <a:pt x="25" y="123"/>
                  </a:lnTo>
                  <a:lnTo>
                    <a:pt x="25" y="99"/>
                  </a:lnTo>
                  <a:lnTo>
                    <a:pt x="25" y="74"/>
                  </a:lnTo>
                  <a:lnTo>
                    <a:pt x="0" y="74"/>
                  </a:lnTo>
                  <a:lnTo>
                    <a:pt x="0" y="50"/>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971" name="Freeform 803"/>
            <p:cNvSpPr>
              <a:spLocks/>
            </p:cNvSpPr>
            <p:nvPr/>
          </p:nvSpPr>
          <p:spPr bwMode="auto">
            <a:xfrm>
              <a:off x="2412" y="2773"/>
              <a:ext cx="6" cy="37"/>
            </a:xfrm>
            <a:custGeom>
              <a:avLst/>
              <a:gdLst/>
              <a:ahLst/>
              <a:cxnLst>
                <a:cxn ang="0">
                  <a:pos x="0" y="148"/>
                </a:cxn>
                <a:cxn ang="0">
                  <a:pos x="24" y="123"/>
                </a:cxn>
                <a:cxn ang="0">
                  <a:pos x="24" y="74"/>
                </a:cxn>
                <a:cxn ang="0">
                  <a:pos x="0" y="74"/>
                </a:cxn>
                <a:cxn ang="0">
                  <a:pos x="0" y="49"/>
                </a:cxn>
                <a:cxn ang="0">
                  <a:pos x="0" y="25"/>
                </a:cxn>
                <a:cxn ang="0">
                  <a:pos x="0" y="0"/>
                </a:cxn>
              </a:cxnLst>
              <a:rect l="0" t="0" r="r" b="b"/>
              <a:pathLst>
                <a:path w="24" h="148">
                  <a:moveTo>
                    <a:pt x="0" y="148"/>
                  </a:moveTo>
                  <a:lnTo>
                    <a:pt x="24" y="123"/>
                  </a:lnTo>
                  <a:lnTo>
                    <a:pt x="24" y="74"/>
                  </a:lnTo>
                  <a:lnTo>
                    <a:pt x="0" y="74"/>
                  </a:lnTo>
                  <a:lnTo>
                    <a:pt x="0" y="49"/>
                  </a:lnTo>
                  <a:lnTo>
                    <a:pt x="0" y="25"/>
                  </a:lnTo>
                  <a:lnTo>
                    <a:pt x="0" y="0"/>
                  </a:lnTo>
                </a:path>
              </a:pathLst>
            </a:custGeom>
            <a:noFill/>
            <a:ln w="3175">
              <a:solidFill>
                <a:srgbClr val="1DB2FB"/>
              </a:solidFill>
              <a:prstDash val="solid"/>
              <a:round/>
              <a:headEnd/>
              <a:tailEnd/>
            </a:ln>
          </p:spPr>
          <p:txBody>
            <a:bodyPr/>
            <a:lstStyle/>
            <a:p>
              <a:endParaRPr lang="en-US" dirty="0"/>
            </a:p>
          </p:txBody>
        </p:sp>
        <p:sp>
          <p:nvSpPr>
            <p:cNvPr id="647972" name="Freeform 804"/>
            <p:cNvSpPr>
              <a:spLocks/>
            </p:cNvSpPr>
            <p:nvPr/>
          </p:nvSpPr>
          <p:spPr bwMode="auto">
            <a:xfrm>
              <a:off x="2548" y="2760"/>
              <a:ext cx="228" cy="111"/>
            </a:xfrm>
            <a:custGeom>
              <a:avLst/>
              <a:gdLst/>
              <a:ahLst/>
              <a:cxnLst>
                <a:cxn ang="0">
                  <a:pos x="25" y="148"/>
                </a:cxn>
                <a:cxn ang="0">
                  <a:pos x="25" y="124"/>
                </a:cxn>
                <a:cxn ang="0">
                  <a:pos x="49" y="75"/>
                </a:cxn>
                <a:cxn ang="0">
                  <a:pos x="99" y="50"/>
                </a:cxn>
                <a:cxn ang="0">
                  <a:pos x="345" y="24"/>
                </a:cxn>
                <a:cxn ang="0">
                  <a:pos x="395" y="50"/>
                </a:cxn>
                <a:cxn ang="0">
                  <a:pos x="469" y="75"/>
                </a:cxn>
                <a:cxn ang="0">
                  <a:pos x="469" y="124"/>
                </a:cxn>
                <a:cxn ang="0">
                  <a:pos x="469" y="148"/>
                </a:cxn>
                <a:cxn ang="0">
                  <a:pos x="469" y="173"/>
                </a:cxn>
                <a:cxn ang="0">
                  <a:pos x="518" y="173"/>
                </a:cxn>
                <a:cxn ang="0">
                  <a:pos x="518" y="198"/>
                </a:cxn>
                <a:cxn ang="0">
                  <a:pos x="543" y="222"/>
                </a:cxn>
                <a:cxn ang="0">
                  <a:pos x="593" y="271"/>
                </a:cxn>
                <a:cxn ang="0">
                  <a:pos x="667" y="271"/>
                </a:cxn>
                <a:cxn ang="0">
                  <a:pos x="716" y="247"/>
                </a:cxn>
                <a:cxn ang="0">
                  <a:pos x="790" y="247"/>
                </a:cxn>
                <a:cxn ang="0">
                  <a:pos x="840" y="222"/>
                </a:cxn>
                <a:cxn ang="0">
                  <a:pos x="889" y="247"/>
                </a:cxn>
                <a:cxn ang="0">
                  <a:pos x="840" y="222"/>
                </a:cxn>
                <a:cxn ang="0">
                  <a:pos x="790" y="247"/>
                </a:cxn>
                <a:cxn ang="0">
                  <a:pos x="765" y="247"/>
                </a:cxn>
                <a:cxn ang="0">
                  <a:pos x="740" y="297"/>
                </a:cxn>
                <a:cxn ang="0">
                  <a:pos x="691" y="321"/>
                </a:cxn>
                <a:cxn ang="0">
                  <a:pos x="667" y="321"/>
                </a:cxn>
                <a:cxn ang="0">
                  <a:pos x="642" y="321"/>
                </a:cxn>
                <a:cxn ang="0">
                  <a:pos x="593" y="346"/>
                </a:cxn>
                <a:cxn ang="0">
                  <a:pos x="593" y="371"/>
                </a:cxn>
                <a:cxn ang="0">
                  <a:pos x="543" y="346"/>
                </a:cxn>
                <a:cxn ang="0">
                  <a:pos x="518" y="346"/>
                </a:cxn>
                <a:cxn ang="0">
                  <a:pos x="518" y="371"/>
                </a:cxn>
                <a:cxn ang="0">
                  <a:pos x="494" y="371"/>
                </a:cxn>
                <a:cxn ang="0">
                  <a:pos x="469" y="395"/>
                </a:cxn>
                <a:cxn ang="0">
                  <a:pos x="420" y="395"/>
                </a:cxn>
                <a:cxn ang="0">
                  <a:pos x="395" y="395"/>
                </a:cxn>
                <a:cxn ang="0">
                  <a:pos x="395" y="420"/>
                </a:cxn>
                <a:cxn ang="0">
                  <a:pos x="371" y="395"/>
                </a:cxn>
                <a:cxn ang="0">
                  <a:pos x="371" y="371"/>
                </a:cxn>
                <a:cxn ang="0">
                  <a:pos x="345" y="321"/>
                </a:cxn>
                <a:cxn ang="0">
                  <a:pos x="296" y="371"/>
                </a:cxn>
                <a:cxn ang="0">
                  <a:pos x="272" y="346"/>
                </a:cxn>
                <a:cxn ang="0">
                  <a:pos x="222" y="371"/>
                </a:cxn>
                <a:cxn ang="0">
                  <a:pos x="173" y="346"/>
                </a:cxn>
                <a:cxn ang="0">
                  <a:pos x="173" y="321"/>
                </a:cxn>
                <a:cxn ang="0">
                  <a:pos x="198" y="321"/>
                </a:cxn>
                <a:cxn ang="0">
                  <a:pos x="173" y="271"/>
                </a:cxn>
                <a:cxn ang="0">
                  <a:pos x="149" y="271"/>
                </a:cxn>
                <a:cxn ang="0">
                  <a:pos x="124" y="271"/>
                </a:cxn>
                <a:cxn ang="0">
                  <a:pos x="124" y="297"/>
                </a:cxn>
                <a:cxn ang="0">
                  <a:pos x="49" y="346"/>
                </a:cxn>
                <a:cxn ang="0">
                  <a:pos x="25" y="271"/>
                </a:cxn>
                <a:cxn ang="0">
                  <a:pos x="49" y="222"/>
                </a:cxn>
              </a:cxnLst>
              <a:rect l="0" t="0" r="r" b="b"/>
              <a:pathLst>
                <a:path w="913" h="444">
                  <a:moveTo>
                    <a:pt x="25" y="173"/>
                  </a:moveTo>
                  <a:lnTo>
                    <a:pt x="0" y="148"/>
                  </a:lnTo>
                  <a:lnTo>
                    <a:pt x="25" y="148"/>
                  </a:lnTo>
                  <a:lnTo>
                    <a:pt x="25" y="124"/>
                  </a:lnTo>
                  <a:lnTo>
                    <a:pt x="49" y="124"/>
                  </a:lnTo>
                  <a:lnTo>
                    <a:pt x="25" y="124"/>
                  </a:lnTo>
                  <a:lnTo>
                    <a:pt x="49" y="124"/>
                  </a:lnTo>
                  <a:lnTo>
                    <a:pt x="49" y="99"/>
                  </a:lnTo>
                  <a:lnTo>
                    <a:pt x="49" y="75"/>
                  </a:lnTo>
                  <a:lnTo>
                    <a:pt x="74" y="75"/>
                  </a:lnTo>
                  <a:lnTo>
                    <a:pt x="99" y="75"/>
                  </a:lnTo>
                  <a:lnTo>
                    <a:pt x="99" y="50"/>
                  </a:lnTo>
                  <a:lnTo>
                    <a:pt x="296" y="0"/>
                  </a:lnTo>
                  <a:lnTo>
                    <a:pt x="321" y="24"/>
                  </a:lnTo>
                  <a:lnTo>
                    <a:pt x="345" y="24"/>
                  </a:lnTo>
                  <a:lnTo>
                    <a:pt x="345" y="50"/>
                  </a:lnTo>
                  <a:lnTo>
                    <a:pt x="371" y="50"/>
                  </a:lnTo>
                  <a:lnTo>
                    <a:pt x="395" y="50"/>
                  </a:lnTo>
                  <a:lnTo>
                    <a:pt x="445" y="50"/>
                  </a:lnTo>
                  <a:lnTo>
                    <a:pt x="445" y="75"/>
                  </a:lnTo>
                  <a:lnTo>
                    <a:pt x="469" y="75"/>
                  </a:lnTo>
                  <a:lnTo>
                    <a:pt x="494" y="75"/>
                  </a:lnTo>
                  <a:lnTo>
                    <a:pt x="469" y="99"/>
                  </a:lnTo>
                  <a:lnTo>
                    <a:pt x="469" y="124"/>
                  </a:lnTo>
                  <a:lnTo>
                    <a:pt x="445" y="124"/>
                  </a:lnTo>
                  <a:lnTo>
                    <a:pt x="445" y="148"/>
                  </a:lnTo>
                  <a:lnTo>
                    <a:pt x="469" y="148"/>
                  </a:lnTo>
                  <a:lnTo>
                    <a:pt x="469" y="124"/>
                  </a:lnTo>
                  <a:lnTo>
                    <a:pt x="469" y="148"/>
                  </a:lnTo>
                  <a:lnTo>
                    <a:pt x="469" y="173"/>
                  </a:lnTo>
                  <a:lnTo>
                    <a:pt x="494" y="173"/>
                  </a:lnTo>
                  <a:lnTo>
                    <a:pt x="494" y="198"/>
                  </a:lnTo>
                  <a:lnTo>
                    <a:pt x="518" y="173"/>
                  </a:lnTo>
                  <a:lnTo>
                    <a:pt x="518" y="198"/>
                  </a:lnTo>
                  <a:lnTo>
                    <a:pt x="518" y="173"/>
                  </a:lnTo>
                  <a:lnTo>
                    <a:pt x="518" y="198"/>
                  </a:lnTo>
                  <a:lnTo>
                    <a:pt x="543" y="198"/>
                  </a:lnTo>
                  <a:lnTo>
                    <a:pt x="518" y="222"/>
                  </a:lnTo>
                  <a:lnTo>
                    <a:pt x="543" y="222"/>
                  </a:lnTo>
                  <a:lnTo>
                    <a:pt x="567" y="247"/>
                  </a:lnTo>
                  <a:lnTo>
                    <a:pt x="567" y="271"/>
                  </a:lnTo>
                  <a:lnTo>
                    <a:pt x="593" y="271"/>
                  </a:lnTo>
                  <a:lnTo>
                    <a:pt x="618" y="271"/>
                  </a:lnTo>
                  <a:lnTo>
                    <a:pt x="642" y="271"/>
                  </a:lnTo>
                  <a:lnTo>
                    <a:pt x="667" y="271"/>
                  </a:lnTo>
                  <a:lnTo>
                    <a:pt x="691" y="271"/>
                  </a:lnTo>
                  <a:lnTo>
                    <a:pt x="691" y="247"/>
                  </a:lnTo>
                  <a:lnTo>
                    <a:pt x="716" y="247"/>
                  </a:lnTo>
                  <a:lnTo>
                    <a:pt x="740" y="247"/>
                  </a:lnTo>
                  <a:lnTo>
                    <a:pt x="765" y="247"/>
                  </a:lnTo>
                  <a:lnTo>
                    <a:pt x="790" y="247"/>
                  </a:lnTo>
                  <a:lnTo>
                    <a:pt x="790" y="222"/>
                  </a:lnTo>
                  <a:lnTo>
                    <a:pt x="814" y="222"/>
                  </a:lnTo>
                  <a:lnTo>
                    <a:pt x="840" y="222"/>
                  </a:lnTo>
                  <a:lnTo>
                    <a:pt x="864" y="222"/>
                  </a:lnTo>
                  <a:lnTo>
                    <a:pt x="913" y="247"/>
                  </a:lnTo>
                  <a:lnTo>
                    <a:pt x="889" y="247"/>
                  </a:lnTo>
                  <a:lnTo>
                    <a:pt x="889" y="222"/>
                  </a:lnTo>
                  <a:lnTo>
                    <a:pt x="864" y="222"/>
                  </a:lnTo>
                  <a:lnTo>
                    <a:pt x="840" y="222"/>
                  </a:lnTo>
                  <a:lnTo>
                    <a:pt x="840" y="247"/>
                  </a:lnTo>
                  <a:lnTo>
                    <a:pt x="814" y="222"/>
                  </a:lnTo>
                  <a:lnTo>
                    <a:pt x="790" y="247"/>
                  </a:lnTo>
                  <a:lnTo>
                    <a:pt x="790" y="271"/>
                  </a:lnTo>
                  <a:lnTo>
                    <a:pt x="765" y="271"/>
                  </a:lnTo>
                  <a:lnTo>
                    <a:pt x="765" y="247"/>
                  </a:lnTo>
                  <a:lnTo>
                    <a:pt x="765" y="271"/>
                  </a:lnTo>
                  <a:lnTo>
                    <a:pt x="740" y="271"/>
                  </a:lnTo>
                  <a:lnTo>
                    <a:pt x="740" y="297"/>
                  </a:lnTo>
                  <a:lnTo>
                    <a:pt x="716" y="297"/>
                  </a:lnTo>
                  <a:lnTo>
                    <a:pt x="691" y="297"/>
                  </a:lnTo>
                  <a:lnTo>
                    <a:pt x="691" y="321"/>
                  </a:lnTo>
                  <a:lnTo>
                    <a:pt x="667" y="321"/>
                  </a:lnTo>
                  <a:lnTo>
                    <a:pt x="691" y="321"/>
                  </a:lnTo>
                  <a:lnTo>
                    <a:pt x="667" y="321"/>
                  </a:lnTo>
                  <a:lnTo>
                    <a:pt x="642" y="321"/>
                  </a:lnTo>
                  <a:lnTo>
                    <a:pt x="642" y="346"/>
                  </a:lnTo>
                  <a:lnTo>
                    <a:pt x="642" y="321"/>
                  </a:lnTo>
                  <a:lnTo>
                    <a:pt x="618" y="321"/>
                  </a:lnTo>
                  <a:lnTo>
                    <a:pt x="618" y="346"/>
                  </a:lnTo>
                  <a:lnTo>
                    <a:pt x="593" y="346"/>
                  </a:lnTo>
                  <a:lnTo>
                    <a:pt x="567" y="346"/>
                  </a:lnTo>
                  <a:lnTo>
                    <a:pt x="593" y="346"/>
                  </a:lnTo>
                  <a:lnTo>
                    <a:pt x="593" y="371"/>
                  </a:lnTo>
                  <a:lnTo>
                    <a:pt x="567" y="371"/>
                  </a:lnTo>
                  <a:lnTo>
                    <a:pt x="567" y="346"/>
                  </a:lnTo>
                  <a:lnTo>
                    <a:pt x="543" y="346"/>
                  </a:lnTo>
                  <a:lnTo>
                    <a:pt x="543" y="371"/>
                  </a:lnTo>
                  <a:lnTo>
                    <a:pt x="543" y="346"/>
                  </a:lnTo>
                  <a:lnTo>
                    <a:pt x="518" y="346"/>
                  </a:lnTo>
                  <a:lnTo>
                    <a:pt x="518" y="321"/>
                  </a:lnTo>
                  <a:lnTo>
                    <a:pt x="518" y="346"/>
                  </a:lnTo>
                  <a:lnTo>
                    <a:pt x="518" y="371"/>
                  </a:lnTo>
                  <a:lnTo>
                    <a:pt x="518" y="346"/>
                  </a:lnTo>
                  <a:lnTo>
                    <a:pt x="494" y="346"/>
                  </a:lnTo>
                  <a:lnTo>
                    <a:pt x="494" y="371"/>
                  </a:lnTo>
                  <a:lnTo>
                    <a:pt x="494" y="395"/>
                  </a:lnTo>
                  <a:lnTo>
                    <a:pt x="469" y="371"/>
                  </a:lnTo>
                  <a:lnTo>
                    <a:pt x="469" y="395"/>
                  </a:lnTo>
                  <a:lnTo>
                    <a:pt x="445" y="371"/>
                  </a:lnTo>
                  <a:lnTo>
                    <a:pt x="420" y="371"/>
                  </a:lnTo>
                  <a:lnTo>
                    <a:pt x="420" y="395"/>
                  </a:lnTo>
                  <a:lnTo>
                    <a:pt x="420" y="420"/>
                  </a:lnTo>
                  <a:lnTo>
                    <a:pt x="420" y="395"/>
                  </a:lnTo>
                  <a:lnTo>
                    <a:pt x="395" y="395"/>
                  </a:lnTo>
                  <a:lnTo>
                    <a:pt x="395" y="420"/>
                  </a:lnTo>
                  <a:lnTo>
                    <a:pt x="395" y="444"/>
                  </a:lnTo>
                  <a:lnTo>
                    <a:pt x="395" y="420"/>
                  </a:lnTo>
                  <a:lnTo>
                    <a:pt x="395" y="395"/>
                  </a:lnTo>
                  <a:lnTo>
                    <a:pt x="395" y="420"/>
                  </a:lnTo>
                  <a:lnTo>
                    <a:pt x="371" y="395"/>
                  </a:lnTo>
                  <a:lnTo>
                    <a:pt x="395" y="395"/>
                  </a:lnTo>
                  <a:lnTo>
                    <a:pt x="395" y="371"/>
                  </a:lnTo>
                  <a:lnTo>
                    <a:pt x="371" y="371"/>
                  </a:lnTo>
                  <a:lnTo>
                    <a:pt x="371" y="346"/>
                  </a:lnTo>
                  <a:lnTo>
                    <a:pt x="345" y="346"/>
                  </a:lnTo>
                  <a:lnTo>
                    <a:pt x="345" y="321"/>
                  </a:lnTo>
                  <a:lnTo>
                    <a:pt x="321" y="321"/>
                  </a:lnTo>
                  <a:lnTo>
                    <a:pt x="296" y="346"/>
                  </a:lnTo>
                  <a:lnTo>
                    <a:pt x="296" y="371"/>
                  </a:lnTo>
                  <a:lnTo>
                    <a:pt x="272" y="346"/>
                  </a:lnTo>
                  <a:lnTo>
                    <a:pt x="247" y="346"/>
                  </a:lnTo>
                  <a:lnTo>
                    <a:pt x="272" y="346"/>
                  </a:lnTo>
                  <a:lnTo>
                    <a:pt x="247" y="346"/>
                  </a:lnTo>
                  <a:lnTo>
                    <a:pt x="222" y="346"/>
                  </a:lnTo>
                  <a:lnTo>
                    <a:pt x="222" y="371"/>
                  </a:lnTo>
                  <a:lnTo>
                    <a:pt x="198" y="371"/>
                  </a:lnTo>
                  <a:lnTo>
                    <a:pt x="198" y="346"/>
                  </a:lnTo>
                  <a:lnTo>
                    <a:pt x="173" y="346"/>
                  </a:lnTo>
                  <a:lnTo>
                    <a:pt x="149" y="346"/>
                  </a:lnTo>
                  <a:lnTo>
                    <a:pt x="173" y="346"/>
                  </a:lnTo>
                  <a:lnTo>
                    <a:pt x="173" y="321"/>
                  </a:lnTo>
                  <a:lnTo>
                    <a:pt x="149" y="321"/>
                  </a:lnTo>
                  <a:lnTo>
                    <a:pt x="173" y="321"/>
                  </a:lnTo>
                  <a:lnTo>
                    <a:pt x="198" y="321"/>
                  </a:lnTo>
                  <a:lnTo>
                    <a:pt x="198" y="297"/>
                  </a:lnTo>
                  <a:lnTo>
                    <a:pt x="198" y="271"/>
                  </a:lnTo>
                  <a:lnTo>
                    <a:pt x="173" y="271"/>
                  </a:lnTo>
                  <a:lnTo>
                    <a:pt x="173" y="247"/>
                  </a:lnTo>
                  <a:lnTo>
                    <a:pt x="149" y="247"/>
                  </a:lnTo>
                  <a:lnTo>
                    <a:pt x="149" y="271"/>
                  </a:lnTo>
                  <a:lnTo>
                    <a:pt x="149" y="297"/>
                  </a:lnTo>
                  <a:lnTo>
                    <a:pt x="149" y="271"/>
                  </a:lnTo>
                  <a:lnTo>
                    <a:pt x="124" y="271"/>
                  </a:lnTo>
                  <a:lnTo>
                    <a:pt x="124" y="297"/>
                  </a:lnTo>
                  <a:lnTo>
                    <a:pt x="99" y="297"/>
                  </a:lnTo>
                  <a:lnTo>
                    <a:pt x="124" y="297"/>
                  </a:lnTo>
                  <a:lnTo>
                    <a:pt x="99" y="321"/>
                  </a:lnTo>
                  <a:lnTo>
                    <a:pt x="99" y="346"/>
                  </a:lnTo>
                  <a:lnTo>
                    <a:pt x="49" y="346"/>
                  </a:lnTo>
                  <a:lnTo>
                    <a:pt x="25" y="321"/>
                  </a:lnTo>
                  <a:lnTo>
                    <a:pt x="25" y="297"/>
                  </a:lnTo>
                  <a:lnTo>
                    <a:pt x="25" y="271"/>
                  </a:lnTo>
                  <a:lnTo>
                    <a:pt x="25" y="247"/>
                  </a:lnTo>
                  <a:lnTo>
                    <a:pt x="25" y="222"/>
                  </a:lnTo>
                  <a:lnTo>
                    <a:pt x="49" y="222"/>
                  </a:lnTo>
                  <a:lnTo>
                    <a:pt x="25" y="198"/>
                  </a:lnTo>
                  <a:lnTo>
                    <a:pt x="25" y="173"/>
                  </a:lnTo>
                  <a:close/>
                </a:path>
              </a:pathLst>
            </a:custGeom>
            <a:noFill/>
            <a:ln w="3175">
              <a:solidFill>
                <a:schemeClr val="accent2"/>
              </a:solidFill>
              <a:prstDash val="solid"/>
              <a:round/>
              <a:headEnd/>
              <a:tailEnd/>
            </a:ln>
          </p:spPr>
          <p:txBody>
            <a:bodyPr/>
            <a:lstStyle/>
            <a:p>
              <a:endParaRPr lang="en-US" dirty="0"/>
            </a:p>
          </p:txBody>
        </p:sp>
        <p:sp>
          <p:nvSpPr>
            <p:cNvPr id="647973" name="Freeform 805"/>
            <p:cNvSpPr>
              <a:spLocks/>
            </p:cNvSpPr>
            <p:nvPr/>
          </p:nvSpPr>
          <p:spPr bwMode="auto">
            <a:xfrm>
              <a:off x="2560" y="2791"/>
              <a:ext cx="6" cy="6"/>
            </a:xfrm>
            <a:custGeom>
              <a:avLst/>
              <a:gdLst/>
              <a:ahLst/>
              <a:cxnLst>
                <a:cxn ang="0">
                  <a:pos x="0" y="24"/>
                </a:cxn>
                <a:cxn ang="0">
                  <a:pos x="25" y="24"/>
                </a:cxn>
                <a:cxn ang="0">
                  <a:pos x="25" y="0"/>
                </a:cxn>
                <a:cxn ang="0">
                  <a:pos x="0" y="24"/>
                </a:cxn>
              </a:cxnLst>
              <a:rect l="0" t="0" r="r" b="b"/>
              <a:pathLst>
                <a:path w="25" h="24">
                  <a:moveTo>
                    <a:pt x="0" y="24"/>
                  </a:moveTo>
                  <a:lnTo>
                    <a:pt x="25" y="24"/>
                  </a:lnTo>
                  <a:lnTo>
                    <a:pt x="25" y="0"/>
                  </a:lnTo>
                  <a:lnTo>
                    <a:pt x="0" y="24"/>
                  </a:lnTo>
                  <a:close/>
                </a:path>
              </a:pathLst>
            </a:custGeom>
            <a:noFill/>
            <a:ln w="3175">
              <a:solidFill>
                <a:schemeClr val="accent2"/>
              </a:solidFill>
              <a:prstDash val="solid"/>
              <a:round/>
              <a:headEnd/>
              <a:tailEnd/>
            </a:ln>
          </p:spPr>
          <p:txBody>
            <a:bodyPr/>
            <a:lstStyle/>
            <a:p>
              <a:endParaRPr lang="en-US" dirty="0"/>
            </a:p>
          </p:txBody>
        </p:sp>
        <p:sp>
          <p:nvSpPr>
            <p:cNvPr id="647974" name="Freeform 806"/>
            <p:cNvSpPr>
              <a:spLocks/>
            </p:cNvSpPr>
            <p:nvPr/>
          </p:nvSpPr>
          <p:spPr bwMode="auto">
            <a:xfrm>
              <a:off x="2653" y="2779"/>
              <a:ext cx="6" cy="12"/>
            </a:xfrm>
            <a:custGeom>
              <a:avLst/>
              <a:gdLst/>
              <a:ahLst/>
              <a:cxnLst>
                <a:cxn ang="0">
                  <a:pos x="25" y="49"/>
                </a:cxn>
                <a:cxn ang="0">
                  <a:pos x="25" y="24"/>
                </a:cxn>
                <a:cxn ang="0">
                  <a:pos x="0" y="24"/>
                </a:cxn>
                <a:cxn ang="0">
                  <a:pos x="0" y="0"/>
                </a:cxn>
                <a:cxn ang="0">
                  <a:pos x="0" y="24"/>
                </a:cxn>
                <a:cxn ang="0">
                  <a:pos x="0" y="49"/>
                </a:cxn>
                <a:cxn ang="0">
                  <a:pos x="25" y="49"/>
                </a:cxn>
              </a:cxnLst>
              <a:rect l="0" t="0" r="r" b="b"/>
              <a:pathLst>
                <a:path w="25" h="49">
                  <a:moveTo>
                    <a:pt x="25" y="49"/>
                  </a:moveTo>
                  <a:lnTo>
                    <a:pt x="25" y="24"/>
                  </a:lnTo>
                  <a:lnTo>
                    <a:pt x="0" y="24"/>
                  </a:lnTo>
                  <a:lnTo>
                    <a:pt x="0" y="0"/>
                  </a:lnTo>
                  <a:lnTo>
                    <a:pt x="0" y="24"/>
                  </a:lnTo>
                  <a:lnTo>
                    <a:pt x="0" y="49"/>
                  </a:lnTo>
                  <a:lnTo>
                    <a:pt x="25" y="49"/>
                  </a:lnTo>
                  <a:close/>
                </a:path>
              </a:pathLst>
            </a:custGeom>
            <a:noFill/>
            <a:ln w="3175">
              <a:solidFill>
                <a:schemeClr val="accent2"/>
              </a:solidFill>
              <a:prstDash val="solid"/>
              <a:round/>
              <a:headEnd/>
              <a:tailEnd/>
            </a:ln>
          </p:spPr>
          <p:txBody>
            <a:bodyPr/>
            <a:lstStyle/>
            <a:p>
              <a:endParaRPr lang="en-US" dirty="0"/>
            </a:p>
          </p:txBody>
        </p:sp>
        <p:grpSp>
          <p:nvGrpSpPr>
            <p:cNvPr id="16" name="Group 807"/>
            <p:cNvGrpSpPr>
              <a:grpSpLocks/>
            </p:cNvGrpSpPr>
            <p:nvPr/>
          </p:nvGrpSpPr>
          <p:grpSpPr bwMode="auto">
            <a:xfrm>
              <a:off x="800" y="1303"/>
              <a:ext cx="3946" cy="2174"/>
              <a:chOff x="800" y="1303"/>
              <a:chExt cx="3946" cy="2174"/>
            </a:xfrm>
          </p:grpSpPr>
          <p:sp>
            <p:nvSpPr>
              <p:cNvPr id="647976" name="Freeform 808"/>
              <p:cNvSpPr>
                <a:spLocks/>
              </p:cNvSpPr>
              <p:nvPr/>
            </p:nvSpPr>
            <p:spPr bwMode="auto">
              <a:xfrm>
                <a:off x="2628" y="3131"/>
                <a:ext cx="25" cy="6"/>
              </a:xfrm>
              <a:custGeom>
                <a:avLst/>
                <a:gdLst/>
                <a:ahLst/>
                <a:cxnLst>
                  <a:cxn ang="0">
                    <a:pos x="99" y="26"/>
                  </a:cxn>
                  <a:cxn ang="0">
                    <a:pos x="74" y="26"/>
                  </a:cxn>
                  <a:cxn ang="0">
                    <a:pos x="50" y="0"/>
                  </a:cxn>
                  <a:cxn ang="0">
                    <a:pos x="24" y="0"/>
                  </a:cxn>
                  <a:cxn ang="0">
                    <a:pos x="0" y="0"/>
                  </a:cxn>
                </a:cxnLst>
                <a:rect l="0" t="0" r="r" b="b"/>
                <a:pathLst>
                  <a:path w="99" h="26">
                    <a:moveTo>
                      <a:pt x="99" y="26"/>
                    </a:moveTo>
                    <a:lnTo>
                      <a:pt x="74" y="26"/>
                    </a:lnTo>
                    <a:lnTo>
                      <a:pt x="50"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977" name="Freeform 809"/>
              <p:cNvSpPr>
                <a:spLocks/>
              </p:cNvSpPr>
              <p:nvPr/>
            </p:nvSpPr>
            <p:spPr bwMode="auto">
              <a:xfrm>
                <a:off x="2597" y="3119"/>
                <a:ext cx="31" cy="18"/>
              </a:xfrm>
              <a:custGeom>
                <a:avLst/>
                <a:gdLst/>
                <a:ahLst/>
                <a:cxnLst>
                  <a:cxn ang="0">
                    <a:pos x="0" y="0"/>
                  </a:cxn>
                  <a:cxn ang="0">
                    <a:pos x="24" y="24"/>
                  </a:cxn>
                  <a:cxn ang="0">
                    <a:pos x="49" y="49"/>
                  </a:cxn>
                  <a:cxn ang="0">
                    <a:pos x="74" y="49"/>
                  </a:cxn>
                  <a:cxn ang="0">
                    <a:pos x="74" y="75"/>
                  </a:cxn>
                  <a:cxn ang="0">
                    <a:pos x="98" y="75"/>
                  </a:cxn>
                  <a:cxn ang="0">
                    <a:pos x="123" y="49"/>
                  </a:cxn>
                  <a:cxn ang="0">
                    <a:pos x="98" y="49"/>
                  </a:cxn>
                  <a:cxn ang="0">
                    <a:pos x="98" y="24"/>
                  </a:cxn>
                </a:cxnLst>
                <a:rect l="0" t="0" r="r" b="b"/>
                <a:pathLst>
                  <a:path w="123" h="75">
                    <a:moveTo>
                      <a:pt x="0" y="0"/>
                    </a:moveTo>
                    <a:lnTo>
                      <a:pt x="24" y="24"/>
                    </a:lnTo>
                    <a:lnTo>
                      <a:pt x="49" y="49"/>
                    </a:lnTo>
                    <a:lnTo>
                      <a:pt x="74" y="49"/>
                    </a:lnTo>
                    <a:lnTo>
                      <a:pt x="74" y="75"/>
                    </a:lnTo>
                    <a:lnTo>
                      <a:pt x="98" y="75"/>
                    </a:lnTo>
                    <a:lnTo>
                      <a:pt x="123" y="49"/>
                    </a:lnTo>
                    <a:lnTo>
                      <a:pt x="98" y="49"/>
                    </a:lnTo>
                    <a:lnTo>
                      <a:pt x="98" y="24"/>
                    </a:lnTo>
                  </a:path>
                </a:pathLst>
              </a:custGeom>
              <a:noFill/>
              <a:ln w="3175">
                <a:solidFill>
                  <a:srgbClr val="1DB2FB"/>
                </a:solidFill>
                <a:prstDash val="solid"/>
                <a:round/>
                <a:headEnd/>
                <a:tailEnd/>
              </a:ln>
            </p:spPr>
            <p:txBody>
              <a:bodyPr/>
              <a:lstStyle/>
              <a:p>
                <a:endParaRPr lang="en-US" dirty="0"/>
              </a:p>
            </p:txBody>
          </p:sp>
          <p:sp>
            <p:nvSpPr>
              <p:cNvPr id="647978" name="Line 810"/>
              <p:cNvSpPr>
                <a:spLocks noChangeShapeType="1"/>
              </p:cNvSpPr>
              <p:nvPr/>
            </p:nvSpPr>
            <p:spPr bwMode="auto">
              <a:xfrm flipH="1" flipV="1">
                <a:off x="2622" y="3125"/>
                <a:ext cx="6" cy="6"/>
              </a:xfrm>
              <a:prstGeom prst="line">
                <a:avLst/>
              </a:prstGeom>
              <a:noFill/>
              <a:ln w="3175">
                <a:solidFill>
                  <a:srgbClr val="1DB2FB"/>
                </a:solidFill>
                <a:round/>
                <a:headEnd/>
                <a:tailEnd/>
              </a:ln>
            </p:spPr>
            <p:txBody>
              <a:bodyPr/>
              <a:lstStyle/>
              <a:p>
                <a:endParaRPr lang="en-US" dirty="0"/>
              </a:p>
            </p:txBody>
          </p:sp>
          <p:sp>
            <p:nvSpPr>
              <p:cNvPr id="647979" name="Freeform 811"/>
              <p:cNvSpPr>
                <a:spLocks/>
              </p:cNvSpPr>
              <p:nvPr/>
            </p:nvSpPr>
            <p:spPr bwMode="auto">
              <a:xfrm>
                <a:off x="2597" y="3119"/>
                <a:ext cx="25" cy="6"/>
              </a:xfrm>
              <a:custGeom>
                <a:avLst/>
                <a:gdLst/>
                <a:ahLst/>
                <a:cxnLst>
                  <a:cxn ang="0">
                    <a:pos x="98" y="24"/>
                  </a:cxn>
                  <a:cxn ang="0">
                    <a:pos x="49" y="0"/>
                  </a:cxn>
                  <a:cxn ang="0">
                    <a:pos x="24" y="0"/>
                  </a:cxn>
                  <a:cxn ang="0">
                    <a:pos x="0" y="0"/>
                  </a:cxn>
                </a:cxnLst>
                <a:rect l="0" t="0" r="r" b="b"/>
                <a:pathLst>
                  <a:path w="98" h="24">
                    <a:moveTo>
                      <a:pt x="98" y="24"/>
                    </a:moveTo>
                    <a:lnTo>
                      <a:pt x="49" y="0"/>
                    </a:lnTo>
                    <a:lnTo>
                      <a:pt x="24" y="0"/>
                    </a:lnTo>
                    <a:lnTo>
                      <a:pt x="0" y="0"/>
                    </a:lnTo>
                  </a:path>
                </a:pathLst>
              </a:custGeom>
              <a:noFill/>
              <a:ln w="3175">
                <a:solidFill>
                  <a:srgbClr val="1DB2FB"/>
                </a:solidFill>
                <a:prstDash val="solid"/>
                <a:round/>
                <a:headEnd/>
                <a:tailEnd/>
              </a:ln>
            </p:spPr>
            <p:txBody>
              <a:bodyPr/>
              <a:lstStyle/>
              <a:p>
                <a:endParaRPr lang="en-US" dirty="0"/>
              </a:p>
            </p:txBody>
          </p:sp>
          <p:sp>
            <p:nvSpPr>
              <p:cNvPr id="647980" name="Line 812"/>
              <p:cNvSpPr>
                <a:spLocks noChangeShapeType="1"/>
              </p:cNvSpPr>
              <p:nvPr/>
            </p:nvSpPr>
            <p:spPr bwMode="auto">
              <a:xfrm>
                <a:off x="2591" y="3112"/>
                <a:ext cx="6" cy="7"/>
              </a:xfrm>
              <a:prstGeom prst="line">
                <a:avLst/>
              </a:prstGeom>
              <a:noFill/>
              <a:ln w="3175">
                <a:solidFill>
                  <a:srgbClr val="1DB2FB"/>
                </a:solidFill>
                <a:round/>
                <a:headEnd/>
                <a:tailEnd/>
              </a:ln>
            </p:spPr>
            <p:txBody>
              <a:bodyPr/>
              <a:lstStyle/>
              <a:p>
                <a:endParaRPr lang="en-US" dirty="0"/>
              </a:p>
            </p:txBody>
          </p:sp>
          <p:sp>
            <p:nvSpPr>
              <p:cNvPr id="647981" name="Freeform 813"/>
              <p:cNvSpPr>
                <a:spLocks/>
              </p:cNvSpPr>
              <p:nvPr/>
            </p:nvSpPr>
            <p:spPr bwMode="auto">
              <a:xfrm>
                <a:off x="2573" y="3088"/>
                <a:ext cx="24" cy="24"/>
              </a:xfrm>
              <a:custGeom>
                <a:avLst/>
                <a:gdLst/>
                <a:ahLst/>
                <a:cxnLst>
                  <a:cxn ang="0">
                    <a:pos x="0" y="0"/>
                  </a:cxn>
                  <a:cxn ang="0">
                    <a:pos x="25" y="0"/>
                  </a:cxn>
                  <a:cxn ang="0">
                    <a:pos x="50" y="0"/>
                  </a:cxn>
                  <a:cxn ang="0">
                    <a:pos x="74" y="0"/>
                  </a:cxn>
                  <a:cxn ang="0">
                    <a:pos x="99" y="0"/>
                  </a:cxn>
                  <a:cxn ang="0">
                    <a:pos x="99" y="24"/>
                  </a:cxn>
                  <a:cxn ang="0">
                    <a:pos x="99" y="49"/>
                  </a:cxn>
                  <a:cxn ang="0">
                    <a:pos x="99" y="74"/>
                  </a:cxn>
                  <a:cxn ang="0">
                    <a:pos x="74" y="74"/>
                  </a:cxn>
                  <a:cxn ang="0">
                    <a:pos x="74" y="98"/>
                  </a:cxn>
                </a:cxnLst>
                <a:rect l="0" t="0" r="r" b="b"/>
                <a:pathLst>
                  <a:path w="99" h="98">
                    <a:moveTo>
                      <a:pt x="0" y="0"/>
                    </a:moveTo>
                    <a:lnTo>
                      <a:pt x="25" y="0"/>
                    </a:lnTo>
                    <a:lnTo>
                      <a:pt x="50" y="0"/>
                    </a:lnTo>
                    <a:lnTo>
                      <a:pt x="74" y="0"/>
                    </a:lnTo>
                    <a:lnTo>
                      <a:pt x="99" y="0"/>
                    </a:lnTo>
                    <a:lnTo>
                      <a:pt x="99" y="24"/>
                    </a:lnTo>
                    <a:lnTo>
                      <a:pt x="99" y="49"/>
                    </a:lnTo>
                    <a:lnTo>
                      <a:pt x="99" y="74"/>
                    </a:lnTo>
                    <a:lnTo>
                      <a:pt x="74" y="74"/>
                    </a:lnTo>
                    <a:lnTo>
                      <a:pt x="74" y="98"/>
                    </a:lnTo>
                  </a:path>
                </a:pathLst>
              </a:custGeom>
              <a:noFill/>
              <a:ln w="3175">
                <a:solidFill>
                  <a:srgbClr val="1DB2FB"/>
                </a:solidFill>
                <a:prstDash val="solid"/>
                <a:round/>
                <a:headEnd/>
                <a:tailEnd/>
              </a:ln>
            </p:spPr>
            <p:txBody>
              <a:bodyPr/>
              <a:lstStyle/>
              <a:p>
                <a:endParaRPr lang="en-US" dirty="0"/>
              </a:p>
            </p:txBody>
          </p:sp>
          <p:sp>
            <p:nvSpPr>
              <p:cNvPr id="647982" name="Freeform 814"/>
              <p:cNvSpPr>
                <a:spLocks/>
              </p:cNvSpPr>
              <p:nvPr/>
            </p:nvSpPr>
            <p:spPr bwMode="auto">
              <a:xfrm>
                <a:off x="2597" y="3119"/>
                <a:ext cx="31" cy="18"/>
              </a:xfrm>
              <a:custGeom>
                <a:avLst/>
                <a:gdLst/>
                <a:ahLst/>
                <a:cxnLst>
                  <a:cxn ang="0">
                    <a:pos x="98" y="24"/>
                  </a:cxn>
                  <a:cxn ang="0">
                    <a:pos x="98" y="49"/>
                  </a:cxn>
                  <a:cxn ang="0">
                    <a:pos x="123" y="49"/>
                  </a:cxn>
                  <a:cxn ang="0">
                    <a:pos x="98" y="75"/>
                  </a:cxn>
                  <a:cxn ang="0">
                    <a:pos x="74" y="75"/>
                  </a:cxn>
                  <a:cxn ang="0">
                    <a:pos x="74" y="49"/>
                  </a:cxn>
                  <a:cxn ang="0">
                    <a:pos x="49" y="49"/>
                  </a:cxn>
                  <a:cxn ang="0">
                    <a:pos x="24" y="24"/>
                  </a:cxn>
                  <a:cxn ang="0">
                    <a:pos x="0" y="0"/>
                  </a:cxn>
                  <a:cxn ang="0">
                    <a:pos x="24" y="0"/>
                  </a:cxn>
                  <a:cxn ang="0">
                    <a:pos x="49" y="0"/>
                  </a:cxn>
                  <a:cxn ang="0">
                    <a:pos x="98" y="24"/>
                  </a:cxn>
                </a:cxnLst>
                <a:rect l="0" t="0" r="r" b="b"/>
                <a:pathLst>
                  <a:path w="123" h="75">
                    <a:moveTo>
                      <a:pt x="98" y="24"/>
                    </a:moveTo>
                    <a:lnTo>
                      <a:pt x="98" y="49"/>
                    </a:lnTo>
                    <a:lnTo>
                      <a:pt x="123" y="49"/>
                    </a:lnTo>
                    <a:lnTo>
                      <a:pt x="98" y="75"/>
                    </a:lnTo>
                    <a:lnTo>
                      <a:pt x="74" y="75"/>
                    </a:lnTo>
                    <a:lnTo>
                      <a:pt x="74" y="49"/>
                    </a:lnTo>
                    <a:lnTo>
                      <a:pt x="49" y="49"/>
                    </a:lnTo>
                    <a:lnTo>
                      <a:pt x="24" y="24"/>
                    </a:lnTo>
                    <a:lnTo>
                      <a:pt x="0" y="0"/>
                    </a:lnTo>
                    <a:lnTo>
                      <a:pt x="24" y="0"/>
                    </a:lnTo>
                    <a:lnTo>
                      <a:pt x="49" y="0"/>
                    </a:lnTo>
                    <a:lnTo>
                      <a:pt x="98" y="24"/>
                    </a:lnTo>
                    <a:close/>
                  </a:path>
                </a:pathLst>
              </a:custGeom>
              <a:solidFill>
                <a:srgbClr val="84C5D7"/>
              </a:solidFill>
              <a:ln w="9525">
                <a:solidFill>
                  <a:srgbClr val="1DB2FB"/>
                </a:solidFill>
                <a:round/>
                <a:headEnd/>
                <a:tailEnd/>
              </a:ln>
            </p:spPr>
            <p:txBody>
              <a:bodyPr/>
              <a:lstStyle/>
              <a:p>
                <a:endParaRPr lang="en-US" dirty="0"/>
              </a:p>
            </p:txBody>
          </p:sp>
          <p:grpSp>
            <p:nvGrpSpPr>
              <p:cNvPr id="17" name="Group 815"/>
              <p:cNvGrpSpPr>
                <a:grpSpLocks/>
              </p:cNvGrpSpPr>
              <p:nvPr/>
            </p:nvGrpSpPr>
            <p:grpSpPr bwMode="auto">
              <a:xfrm>
                <a:off x="800" y="1303"/>
                <a:ext cx="3946" cy="2174"/>
                <a:chOff x="800" y="1303"/>
                <a:chExt cx="3946" cy="2174"/>
              </a:xfrm>
            </p:grpSpPr>
            <p:sp>
              <p:nvSpPr>
                <p:cNvPr id="647984" name="Freeform 816"/>
                <p:cNvSpPr>
                  <a:spLocks/>
                </p:cNvSpPr>
                <p:nvPr/>
              </p:nvSpPr>
              <p:spPr bwMode="auto">
                <a:xfrm>
                  <a:off x="1689" y="2890"/>
                  <a:ext cx="56" cy="68"/>
                </a:xfrm>
                <a:custGeom>
                  <a:avLst/>
                  <a:gdLst/>
                  <a:ahLst/>
                  <a:cxnLst>
                    <a:cxn ang="0">
                      <a:pos x="174" y="50"/>
                    </a:cxn>
                    <a:cxn ang="0">
                      <a:pos x="149" y="50"/>
                    </a:cxn>
                    <a:cxn ang="0">
                      <a:pos x="149" y="75"/>
                    </a:cxn>
                    <a:cxn ang="0">
                      <a:pos x="125" y="99"/>
                    </a:cxn>
                    <a:cxn ang="0">
                      <a:pos x="149" y="99"/>
                    </a:cxn>
                    <a:cxn ang="0">
                      <a:pos x="149" y="124"/>
                    </a:cxn>
                    <a:cxn ang="0">
                      <a:pos x="174" y="124"/>
                    </a:cxn>
                    <a:cxn ang="0">
                      <a:pos x="174" y="149"/>
                    </a:cxn>
                    <a:cxn ang="0">
                      <a:pos x="174" y="124"/>
                    </a:cxn>
                    <a:cxn ang="0">
                      <a:pos x="149" y="124"/>
                    </a:cxn>
                    <a:cxn ang="0">
                      <a:pos x="149" y="149"/>
                    </a:cxn>
                    <a:cxn ang="0">
                      <a:pos x="125" y="149"/>
                    </a:cxn>
                    <a:cxn ang="0">
                      <a:pos x="125" y="174"/>
                    </a:cxn>
                    <a:cxn ang="0">
                      <a:pos x="149" y="174"/>
                    </a:cxn>
                    <a:cxn ang="0">
                      <a:pos x="149" y="199"/>
                    </a:cxn>
                    <a:cxn ang="0">
                      <a:pos x="174" y="199"/>
                    </a:cxn>
                    <a:cxn ang="0">
                      <a:pos x="199" y="199"/>
                    </a:cxn>
                    <a:cxn ang="0">
                      <a:pos x="223" y="199"/>
                    </a:cxn>
                    <a:cxn ang="0">
                      <a:pos x="223" y="223"/>
                    </a:cxn>
                    <a:cxn ang="0">
                      <a:pos x="199" y="223"/>
                    </a:cxn>
                    <a:cxn ang="0">
                      <a:pos x="174" y="223"/>
                    </a:cxn>
                    <a:cxn ang="0">
                      <a:pos x="174" y="249"/>
                    </a:cxn>
                    <a:cxn ang="0">
                      <a:pos x="174" y="274"/>
                    </a:cxn>
                    <a:cxn ang="0">
                      <a:pos x="149" y="274"/>
                    </a:cxn>
                    <a:cxn ang="0">
                      <a:pos x="125" y="274"/>
                    </a:cxn>
                    <a:cxn ang="0">
                      <a:pos x="100" y="249"/>
                    </a:cxn>
                    <a:cxn ang="0">
                      <a:pos x="76" y="249"/>
                    </a:cxn>
                    <a:cxn ang="0">
                      <a:pos x="76" y="223"/>
                    </a:cxn>
                    <a:cxn ang="0">
                      <a:pos x="50" y="223"/>
                    </a:cxn>
                    <a:cxn ang="0">
                      <a:pos x="26" y="199"/>
                    </a:cxn>
                    <a:cxn ang="0">
                      <a:pos x="26" y="174"/>
                    </a:cxn>
                    <a:cxn ang="0">
                      <a:pos x="26" y="149"/>
                    </a:cxn>
                    <a:cxn ang="0">
                      <a:pos x="26" y="124"/>
                    </a:cxn>
                    <a:cxn ang="0">
                      <a:pos x="26" y="99"/>
                    </a:cxn>
                    <a:cxn ang="0">
                      <a:pos x="26" y="75"/>
                    </a:cxn>
                    <a:cxn ang="0">
                      <a:pos x="0" y="50"/>
                    </a:cxn>
                    <a:cxn ang="0">
                      <a:pos x="0" y="26"/>
                    </a:cxn>
                    <a:cxn ang="0">
                      <a:pos x="26" y="26"/>
                    </a:cxn>
                    <a:cxn ang="0">
                      <a:pos x="50" y="26"/>
                    </a:cxn>
                    <a:cxn ang="0">
                      <a:pos x="50" y="0"/>
                    </a:cxn>
                    <a:cxn ang="0">
                      <a:pos x="76" y="0"/>
                    </a:cxn>
                    <a:cxn ang="0">
                      <a:pos x="100" y="0"/>
                    </a:cxn>
                    <a:cxn ang="0">
                      <a:pos x="100" y="26"/>
                    </a:cxn>
                    <a:cxn ang="0">
                      <a:pos x="76" y="26"/>
                    </a:cxn>
                    <a:cxn ang="0">
                      <a:pos x="100" y="26"/>
                    </a:cxn>
                    <a:cxn ang="0">
                      <a:pos x="100" y="50"/>
                    </a:cxn>
                    <a:cxn ang="0">
                      <a:pos x="125" y="50"/>
                    </a:cxn>
                    <a:cxn ang="0">
                      <a:pos x="125" y="75"/>
                    </a:cxn>
                    <a:cxn ang="0">
                      <a:pos x="149" y="75"/>
                    </a:cxn>
                    <a:cxn ang="0">
                      <a:pos x="149" y="50"/>
                    </a:cxn>
                    <a:cxn ang="0">
                      <a:pos x="174" y="50"/>
                    </a:cxn>
                  </a:cxnLst>
                  <a:rect l="0" t="0" r="r" b="b"/>
                  <a:pathLst>
                    <a:path w="223" h="274">
                      <a:moveTo>
                        <a:pt x="174" y="50"/>
                      </a:moveTo>
                      <a:lnTo>
                        <a:pt x="149" y="50"/>
                      </a:lnTo>
                      <a:lnTo>
                        <a:pt x="149" y="75"/>
                      </a:lnTo>
                      <a:lnTo>
                        <a:pt x="125" y="99"/>
                      </a:lnTo>
                      <a:lnTo>
                        <a:pt x="149" y="99"/>
                      </a:lnTo>
                      <a:lnTo>
                        <a:pt x="149" y="124"/>
                      </a:lnTo>
                      <a:lnTo>
                        <a:pt x="174" y="124"/>
                      </a:lnTo>
                      <a:lnTo>
                        <a:pt x="174" y="149"/>
                      </a:lnTo>
                      <a:lnTo>
                        <a:pt x="174" y="124"/>
                      </a:lnTo>
                      <a:lnTo>
                        <a:pt x="149" y="124"/>
                      </a:lnTo>
                      <a:lnTo>
                        <a:pt x="149" y="149"/>
                      </a:lnTo>
                      <a:lnTo>
                        <a:pt x="125" y="149"/>
                      </a:lnTo>
                      <a:lnTo>
                        <a:pt x="125" y="174"/>
                      </a:lnTo>
                      <a:lnTo>
                        <a:pt x="149" y="174"/>
                      </a:lnTo>
                      <a:lnTo>
                        <a:pt x="149" y="199"/>
                      </a:lnTo>
                      <a:lnTo>
                        <a:pt x="174" y="199"/>
                      </a:lnTo>
                      <a:lnTo>
                        <a:pt x="199" y="199"/>
                      </a:lnTo>
                      <a:lnTo>
                        <a:pt x="223" y="199"/>
                      </a:lnTo>
                      <a:lnTo>
                        <a:pt x="223" y="223"/>
                      </a:lnTo>
                      <a:lnTo>
                        <a:pt x="199" y="223"/>
                      </a:lnTo>
                      <a:lnTo>
                        <a:pt x="174" y="223"/>
                      </a:lnTo>
                      <a:lnTo>
                        <a:pt x="174" y="249"/>
                      </a:lnTo>
                      <a:lnTo>
                        <a:pt x="174" y="274"/>
                      </a:lnTo>
                      <a:lnTo>
                        <a:pt x="149" y="274"/>
                      </a:lnTo>
                      <a:lnTo>
                        <a:pt x="125" y="274"/>
                      </a:lnTo>
                      <a:lnTo>
                        <a:pt x="100" y="249"/>
                      </a:lnTo>
                      <a:lnTo>
                        <a:pt x="76" y="249"/>
                      </a:lnTo>
                      <a:lnTo>
                        <a:pt x="76" y="223"/>
                      </a:lnTo>
                      <a:lnTo>
                        <a:pt x="50" y="223"/>
                      </a:lnTo>
                      <a:lnTo>
                        <a:pt x="26" y="199"/>
                      </a:lnTo>
                      <a:lnTo>
                        <a:pt x="26" y="174"/>
                      </a:lnTo>
                      <a:lnTo>
                        <a:pt x="26" y="149"/>
                      </a:lnTo>
                      <a:lnTo>
                        <a:pt x="26" y="124"/>
                      </a:lnTo>
                      <a:lnTo>
                        <a:pt x="26" y="99"/>
                      </a:lnTo>
                      <a:lnTo>
                        <a:pt x="26" y="75"/>
                      </a:lnTo>
                      <a:lnTo>
                        <a:pt x="0" y="50"/>
                      </a:lnTo>
                      <a:lnTo>
                        <a:pt x="0" y="26"/>
                      </a:lnTo>
                      <a:lnTo>
                        <a:pt x="26" y="26"/>
                      </a:lnTo>
                      <a:lnTo>
                        <a:pt x="50" y="26"/>
                      </a:lnTo>
                      <a:lnTo>
                        <a:pt x="50" y="0"/>
                      </a:lnTo>
                      <a:lnTo>
                        <a:pt x="76" y="0"/>
                      </a:lnTo>
                      <a:lnTo>
                        <a:pt x="100" y="0"/>
                      </a:lnTo>
                      <a:lnTo>
                        <a:pt x="100" y="26"/>
                      </a:lnTo>
                      <a:lnTo>
                        <a:pt x="76" y="26"/>
                      </a:lnTo>
                      <a:lnTo>
                        <a:pt x="100" y="26"/>
                      </a:lnTo>
                      <a:lnTo>
                        <a:pt x="100" y="50"/>
                      </a:lnTo>
                      <a:lnTo>
                        <a:pt x="125" y="50"/>
                      </a:lnTo>
                      <a:lnTo>
                        <a:pt x="125" y="75"/>
                      </a:lnTo>
                      <a:lnTo>
                        <a:pt x="149" y="75"/>
                      </a:lnTo>
                      <a:lnTo>
                        <a:pt x="149" y="50"/>
                      </a:lnTo>
                      <a:lnTo>
                        <a:pt x="174" y="50"/>
                      </a:lnTo>
                      <a:close/>
                    </a:path>
                  </a:pathLst>
                </a:custGeom>
                <a:solidFill>
                  <a:srgbClr val="84C5D7"/>
                </a:solidFill>
                <a:ln w="9525">
                  <a:solidFill>
                    <a:srgbClr val="1DB2FB"/>
                  </a:solidFill>
                  <a:round/>
                  <a:headEnd/>
                  <a:tailEnd/>
                </a:ln>
              </p:spPr>
              <p:txBody>
                <a:bodyPr/>
                <a:lstStyle/>
                <a:p>
                  <a:endParaRPr lang="en-US" dirty="0"/>
                </a:p>
              </p:txBody>
            </p:sp>
            <p:sp>
              <p:nvSpPr>
                <p:cNvPr id="647985" name="Freeform 817"/>
                <p:cNvSpPr>
                  <a:spLocks/>
                </p:cNvSpPr>
                <p:nvPr/>
              </p:nvSpPr>
              <p:spPr bwMode="auto">
                <a:xfrm>
                  <a:off x="1572" y="2896"/>
                  <a:ext cx="31" cy="31"/>
                </a:xfrm>
                <a:custGeom>
                  <a:avLst/>
                  <a:gdLst/>
                  <a:ahLst/>
                  <a:cxnLst>
                    <a:cxn ang="0">
                      <a:pos x="0" y="123"/>
                    </a:cxn>
                    <a:cxn ang="0">
                      <a:pos x="25" y="98"/>
                    </a:cxn>
                    <a:cxn ang="0">
                      <a:pos x="25" y="49"/>
                    </a:cxn>
                    <a:cxn ang="0">
                      <a:pos x="49" y="49"/>
                    </a:cxn>
                    <a:cxn ang="0">
                      <a:pos x="74" y="49"/>
                    </a:cxn>
                    <a:cxn ang="0">
                      <a:pos x="74" y="24"/>
                    </a:cxn>
                    <a:cxn ang="0">
                      <a:pos x="98" y="24"/>
                    </a:cxn>
                    <a:cxn ang="0">
                      <a:pos x="124" y="0"/>
                    </a:cxn>
                    <a:cxn ang="0">
                      <a:pos x="124" y="24"/>
                    </a:cxn>
                    <a:cxn ang="0">
                      <a:pos x="124" y="49"/>
                    </a:cxn>
                    <a:cxn ang="0">
                      <a:pos x="74" y="24"/>
                    </a:cxn>
                    <a:cxn ang="0">
                      <a:pos x="74" y="49"/>
                    </a:cxn>
                    <a:cxn ang="0">
                      <a:pos x="74" y="73"/>
                    </a:cxn>
                    <a:cxn ang="0">
                      <a:pos x="74" y="98"/>
                    </a:cxn>
                    <a:cxn ang="0">
                      <a:pos x="74" y="123"/>
                    </a:cxn>
                    <a:cxn ang="0">
                      <a:pos x="49" y="123"/>
                    </a:cxn>
                    <a:cxn ang="0">
                      <a:pos x="49" y="98"/>
                    </a:cxn>
                    <a:cxn ang="0">
                      <a:pos x="25" y="98"/>
                    </a:cxn>
                    <a:cxn ang="0">
                      <a:pos x="0" y="123"/>
                    </a:cxn>
                  </a:cxnLst>
                  <a:rect l="0" t="0" r="r" b="b"/>
                  <a:pathLst>
                    <a:path w="124" h="123">
                      <a:moveTo>
                        <a:pt x="0" y="123"/>
                      </a:moveTo>
                      <a:lnTo>
                        <a:pt x="25" y="98"/>
                      </a:lnTo>
                      <a:lnTo>
                        <a:pt x="25" y="49"/>
                      </a:lnTo>
                      <a:lnTo>
                        <a:pt x="49" y="49"/>
                      </a:lnTo>
                      <a:lnTo>
                        <a:pt x="74" y="49"/>
                      </a:lnTo>
                      <a:lnTo>
                        <a:pt x="74" y="24"/>
                      </a:lnTo>
                      <a:lnTo>
                        <a:pt x="98" y="24"/>
                      </a:lnTo>
                      <a:lnTo>
                        <a:pt x="124" y="0"/>
                      </a:lnTo>
                      <a:lnTo>
                        <a:pt x="124" y="24"/>
                      </a:lnTo>
                      <a:lnTo>
                        <a:pt x="124" y="49"/>
                      </a:lnTo>
                      <a:lnTo>
                        <a:pt x="74" y="24"/>
                      </a:lnTo>
                      <a:lnTo>
                        <a:pt x="74" y="49"/>
                      </a:lnTo>
                      <a:lnTo>
                        <a:pt x="74" y="73"/>
                      </a:lnTo>
                      <a:lnTo>
                        <a:pt x="74" y="98"/>
                      </a:lnTo>
                      <a:lnTo>
                        <a:pt x="74" y="123"/>
                      </a:lnTo>
                      <a:lnTo>
                        <a:pt x="49" y="123"/>
                      </a:lnTo>
                      <a:lnTo>
                        <a:pt x="49" y="98"/>
                      </a:lnTo>
                      <a:lnTo>
                        <a:pt x="25" y="98"/>
                      </a:lnTo>
                      <a:lnTo>
                        <a:pt x="0" y="123"/>
                      </a:lnTo>
                      <a:close/>
                    </a:path>
                  </a:pathLst>
                </a:custGeom>
                <a:solidFill>
                  <a:srgbClr val="84C5D7"/>
                </a:solidFill>
                <a:ln w="9525">
                  <a:solidFill>
                    <a:srgbClr val="1DB2FB"/>
                  </a:solidFill>
                  <a:round/>
                  <a:headEnd/>
                  <a:tailEnd/>
                </a:ln>
              </p:spPr>
              <p:txBody>
                <a:bodyPr/>
                <a:lstStyle/>
                <a:p>
                  <a:endParaRPr lang="en-US" dirty="0"/>
                </a:p>
              </p:txBody>
            </p:sp>
            <p:sp>
              <p:nvSpPr>
                <p:cNvPr id="647986" name="Freeform 818"/>
                <p:cNvSpPr>
                  <a:spLocks/>
                </p:cNvSpPr>
                <p:nvPr/>
              </p:nvSpPr>
              <p:spPr bwMode="auto">
                <a:xfrm>
                  <a:off x="1801" y="2989"/>
                  <a:ext cx="86" cy="68"/>
                </a:xfrm>
                <a:custGeom>
                  <a:avLst/>
                  <a:gdLst/>
                  <a:ahLst/>
                  <a:cxnLst>
                    <a:cxn ang="0">
                      <a:pos x="100" y="25"/>
                    </a:cxn>
                    <a:cxn ang="0">
                      <a:pos x="124" y="50"/>
                    </a:cxn>
                    <a:cxn ang="0">
                      <a:pos x="124" y="50"/>
                    </a:cxn>
                    <a:cxn ang="0">
                      <a:pos x="149" y="74"/>
                    </a:cxn>
                    <a:cxn ang="0">
                      <a:pos x="173" y="100"/>
                    </a:cxn>
                    <a:cxn ang="0">
                      <a:pos x="222" y="100"/>
                    </a:cxn>
                    <a:cxn ang="0">
                      <a:pos x="247" y="124"/>
                    </a:cxn>
                    <a:cxn ang="0">
                      <a:pos x="296" y="124"/>
                    </a:cxn>
                    <a:cxn ang="0">
                      <a:pos x="296" y="124"/>
                    </a:cxn>
                    <a:cxn ang="0">
                      <a:pos x="346" y="149"/>
                    </a:cxn>
                    <a:cxn ang="0">
                      <a:pos x="296" y="149"/>
                    </a:cxn>
                    <a:cxn ang="0">
                      <a:pos x="296" y="149"/>
                    </a:cxn>
                    <a:cxn ang="0">
                      <a:pos x="296" y="149"/>
                    </a:cxn>
                    <a:cxn ang="0">
                      <a:pos x="296" y="198"/>
                    </a:cxn>
                    <a:cxn ang="0">
                      <a:pos x="247" y="198"/>
                    </a:cxn>
                    <a:cxn ang="0">
                      <a:pos x="198" y="198"/>
                    </a:cxn>
                    <a:cxn ang="0">
                      <a:pos x="149" y="174"/>
                    </a:cxn>
                    <a:cxn ang="0">
                      <a:pos x="149" y="223"/>
                    </a:cxn>
                    <a:cxn ang="0">
                      <a:pos x="173" y="247"/>
                    </a:cxn>
                    <a:cxn ang="0">
                      <a:pos x="173" y="247"/>
                    </a:cxn>
                    <a:cxn ang="0">
                      <a:pos x="198" y="272"/>
                    </a:cxn>
                    <a:cxn ang="0">
                      <a:pos x="173" y="247"/>
                    </a:cxn>
                    <a:cxn ang="0">
                      <a:pos x="124" y="247"/>
                    </a:cxn>
                    <a:cxn ang="0">
                      <a:pos x="100" y="223"/>
                    </a:cxn>
                    <a:cxn ang="0">
                      <a:pos x="74" y="247"/>
                    </a:cxn>
                    <a:cxn ang="0">
                      <a:pos x="74" y="223"/>
                    </a:cxn>
                    <a:cxn ang="0">
                      <a:pos x="100" y="198"/>
                    </a:cxn>
                    <a:cxn ang="0">
                      <a:pos x="100" y="198"/>
                    </a:cxn>
                    <a:cxn ang="0">
                      <a:pos x="74" y="174"/>
                    </a:cxn>
                    <a:cxn ang="0">
                      <a:pos x="49" y="149"/>
                    </a:cxn>
                    <a:cxn ang="0">
                      <a:pos x="49" y="124"/>
                    </a:cxn>
                    <a:cxn ang="0">
                      <a:pos x="25" y="74"/>
                    </a:cxn>
                    <a:cxn ang="0">
                      <a:pos x="25" y="74"/>
                    </a:cxn>
                    <a:cxn ang="0">
                      <a:pos x="0" y="50"/>
                    </a:cxn>
                    <a:cxn ang="0">
                      <a:pos x="25" y="25"/>
                    </a:cxn>
                    <a:cxn ang="0">
                      <a:pos x="49" y="0"/>
                    </a:cxn>
                  </a:cxnLst>
                  <a:rect l="0" t="0" r="r" b="b"/>
                  <a:pathLst>
                    <a:path w="346" h="272">
                      <a:moveTo>
                        <a:pt x="74" y="0"/>
                      </a:moveTo>
                      <a:lnTo>
                        <a:pt x="100" y="25"/>
                      </a:lnTo>
                      <a:lnTo>
                        <a:pt x="124" y="25"/>
                      </a:lnTo>
                      <a:lnTo>
                        <a:pt x="124" y="50"/>
                      </a:lnTo>
                      <a:lnTo>
                        <a:pt x="100" y="50"/>
                      </a:lnTo>
                      <a:lnTo>
                        <a:pt x="124" y="50"/>
                      </a:lnTo>
                      <a:lnTo>
                        <a:pt x="124" y="74"/>
                      </a:lnTo>
                      <a:lnTo>
                        <a:pt x="149" y="74"/>
                      </a:lnTo>
                      <a:lnTo>
                        <a:pt x="149" y="100"/>
                      </a:lnTo>
                      <a:lnTo>
                        <a:pt x="173" y="100"/>
                      </a:lnTo>
                      <a:lnTo>
                        <a:pt x="198" y="100"/>
                      </a:lnTo>
                      <a:lnTo>
                        <a:pt x="222" y="100"/>
                      </a:lnTo>
                      <a:lnTo>
                        <a:pt x="222" y="124"/>
                      </a:lnTo>
                      <a:lnTo>
                        <a:pt x="247" y="124"/>
                      </a:lnTo>
                      <a:lnTo>
                        <a:pt x="272" y="124"/>
                      </a:lnTo>
                      <a:lnTo>
                        <a:pt x="296" y="124"/>
                      </a:lnTo>
                      <a:lnTo>
                        <a:pt x="272" y="124"/>
                      </a:lnTo>
                      <a:lnTo>
                        <a:pt x="296" y="124"/>
                      </a:lnTo>
                      <a:lnTo>
                        <a:pt x="321" y="149"/>
                      </a:lnTo>
                      <a:lnTo>
                        <a:pt x="346" y="149"/>
                      </a:lnTo>
                      <a:lnTo>
                        <a:pt x="321" y="149"/>
                      </a:lnTo>
                      <a:lnTo>
                        <a:pt x="296" y="149"/>
                      </a:lnTo>
                      <a:lnTo>
                        <a:pt x="272" y="149"/>
                      </a:lnTo>
                      <a:lnTo>
                        <a:pt x="296" y="149"/>
                      </a:lnTo>
                      <a:lnTo>
                        <a:pt x="296" y="174"/>
                      </a:lnTo>
                      <a:lnTo>
                        <a:pt x="296" y="149"/>
                      </a:lnTo>
                      <a:lnTo>
                        <a:pt x="296" y="174"/>
                      </a:lnTo>
                      <a:lnTo>
                        <a:pt x="296" y="198"/>
                      </a:lnTo>
                      <a:lnTo>
                        <a:pt x="272" y="198"/>
                      </a:lnTo>
                      <a:lnTo>
                        <a:pt x="247" y="198"/>
                      </a:lnTo>
                      <a:lnTo>
                        <a:pt x="222" y="198"/>
                      </a:lnTo>
                      <a:lnTo>
                        <a:pt x="198" y="198"/>
                      </a:lnTo>
                      <a:lnTo>
                        <a:pt x="173" y="198"/>
                      </a:lnTo>
                      <a:lnTo>
                        <a:pt x="149" y="174"/>
                      </a:lnTo>
                      <a:lnTo>
                        <a:pt x="149" y="198"/>
                      </a:lnTo>
                      <a:lnTo>
                        <a:pt x="149" y="223"/>
                      </a:lnTo>
                      <a:lnTo>
                        <a:pt x="173" y="223"/>
                      </a:lnTo>
                      <a:lnTo>
                        <a:pt x="173" y="247"/>
                      </a:lnTo>
                      <a:lnTo>
                        <a:pt x="198" y="247"/>
                      </a:lnTo>
                      <a:lnTo>
                        <a:pt x="173" y="247"/>
                      </a:lnTo>
                      <a:lnTo>
                        <a:pt x="198" y="247"/>
                      </a:lnTo>
                      <a:lnTo>
                        <a:pt x="198" y="272"/>
                      </a:lnTo>
                      <a:lnTo>
                        <a:pt x="173" y="272"/>
                      </a:lnTo>
                      <a:lnTo>
                        <a:pt x="173" y="247"/>
                      </a:lnTo>
                      <a:lnTo>
                        <a:pt x="149" y="247"/>
                      </a:lnTo>
                      <a:lnTo>
                        <a:pt x="124" y="247"/>
                      </a:lnTo>
                      <a:lnTo>
                        <a:pt x="124" y="223"/>
                      </a:lnTo>
                      <a:lnTo>
                        <a:pt x="100" y="223"/>
                      </a:lnTo>
                      <a:lnTo>
                        <a:pt x="74" y="223"/>
                      </a:lnTo>
                      <a:lnTo>
                        <a:pt x="74" y="247"/>
                      </a:lnTo>
                      <a:lnTo>
                        <a:pt x="49" y="247"/>
                      </a:lnTo>
                      <a:lnTo>
                        <a:pt x="74" y="223"/>
                      </a:lnTo>
                      <a:lnTo>
                        <a:pt x="100" y="223"/>
                      </a:lnTo>
                      <a:lnTo>
                        <a:pt x="100" y="198"/>
                      </a:lnTo>
                      <a:lnTo>
                        <a:pt x="100" y="223"/>
                      </a:lnTo>
                      <a:lnTo>
                        <a:pt x="100" y="198"/>
                      </a:lnTo>
                      <a:lnTo>
                        <a:pt x="100" y="174"/>
                      </a:lnTo>
                      <a:lnTo>
                        <a:pt x="74" y="174"/>
                      </a:lnTo>
                      <a:lnTo>
                        <a:pt x="74" y="149"/>
                      </a:lnTo>
                      <a:lnTo>
                        <a:pt x="49" y="149"/>
                      </a:lnTo>
                      <a:lnTo>
                        <a:pt x="25" y="124"/>
                      </a:lnTo>
                      <a:lnTo>
                        <a:pt x="49" y="124"/>
                      </a:lnTo>
                      <a:lnTo>
                        <a:pt x="25" y="100"/>
                      </a:lnTo>
                      <a:lnTo>
                        <a:pt x="25" y="74"/>
                      </a:lnTo>
                      <a:lnTo>
                        <a:pt x="0" y="74"/>
                      </a:lnTo>
                      <a:lnTo>
                        <a:pt x="25" y="74"/>
                      </a:lnTo>
                      <a:lnTo>
                        <a:pt x="25" y="50"/>
                      </a:lnTo>
                      <a:lnTo>
                        <a:pt x="0" y="50"/>
                      </a:lnTo>
                      <a:lnTo>
                        <a:pt x="0" y="25"/>
                      </a:lnTo>
                      <a:lnTo>
                        <a:pt x="25" y="25"/>
                      </a:lnTo>
                      <a:lnTo>
                        <a:pt x="25" y="0"/>
                      </a:lnTo>
                      <a:lnTo>
                        <a:pt x="49" y="0"/>
                      </a:lnTo>
                      <a:lnTo>
                        <a:pt x="74" y="0"/>
                      </a:lnTo>
                      <a:close/>
                    </a:path>
                  </a:pathLst>
                </a:custGeom>
                <a:noFill/>
                <a:ln w="3175">
                  <a:solidFill>
                    <a:schemeClr val="accent2"/>
                  </a:solidFill>
                  <a:prstDash val="solid"/>
                  <a:round/>
                  <a:headEnd/>
                  <a:tailEnd/>
                </a:ln>
              </p:spPr>
              <p:txBody>
                <a:bodyPr/>
                <a:lstStyle/>
                <a:p>
                  <a:endParaRPr lang="en-US" dirty="0"/>
                </a:p>
              </p:txBody>
            </p:sp>
            <p:grpSp>
              <p:nvGrpSpPr>
                <p:cNvPr id="18" name="Group 819"/>
                <p:cNvGrpSpPr>
                  <a:grpSpLocks/>
                </p:cNvGrpSpPr>
                <p:nvPr/>
              </p:nvGrpSpPr>
              <p:grpSpPr bwMode="auto">
                <a:xfrm>
                  <a:off x="800" y="1303"/>
                  <a:ext cx="3946" cy="2174"/>
                  <a:chOff x="800" y="1303"/>
                  <a:chExt cx="3946" cy="2174"/>
                </a:xfrm>
              </p:grpSpPr>
              <p:sp>
                <p:nvSpPr>
                  <p:cNvPr id="647988" name="Freeform 820"/>
                  <p:cNvSpPr>
                    <a:spLocks/>
                  </p:cNvSpPr>
                  <p:nvPr/>
                </p:nvSpPr>
                <p:spPr bwMode="auto">
                  <a:xfrm>
                    <a:off x="862" y="3180"/>
                    <a:ext cx="19" cy="25"/>
                  </a:xfrm>
                  <a:custGeom>
                    <a:avLst/>
                    <a:gdLst/>
                    <a:ahLst/>
                    <a:cxnLst>
                      <a:cxn ang="0">
                        <a:pos x="75" y="24"/>
                      </a:cxn>
                      <a:cxn ang="0">
                        <a:pos x="75" y="49"/>
                      </a:cxn>
                      <a:cxn ang="0">
                        <a:pos x="51" y="49"/>
                      </a:cxn>
                      <a:cxn ang="0">
                        <a:pos x="75" y="49"/>
                      </a:cxn>
                      <a:cxn ang="0">
                        <a:pos x="51" y="49"/>
                      </a:cxn>
                      <a:cxn ang="0">
                        <a:pos x="51" y="74"/>
                      </a:cxn>
                      <a:cxn ang="0">
                        <a:pos x="25" y="74"/>
                      </a:cxn>
                      <a:cxn ang="0">
                        <a:pos x="51" y="74"/>
                      </a:cxn>
                      <a:cxn ang="0">
                        <a:pos x="25" y="74"/>
                      </a:cxn>
                      <a:cxn ang="0">
                        <a:pos x="25" y="99"/>
                      </a:cxn>
                      <a:cxn ang="0">
                        <a:pos x="0" y="74"/>
                      </a:cxn>
                      <a:cxn ang="0">
                        <a:pos x="0" y="49"/>
                      </a:cxn>
                      <a:cxn ang="0">
                        <a:pos x="25" y="49"/>
                      </a:cxn>
                      <a:cxn ang="0">
                        <a:pos x="0" y="49"/>
                      </a:cxn>
                      <a:cxn ang="0">
                        <a:pos x="25" y="49"/>
                      </a:cxn>
                      <a:cxn ang="0">
                        <a:pos x="25" y="24"/>
                      </a:cxn>
                      <a:cxn ang="0">
                        <a:pos x="51" y="24"/>
                      </a:cxn>
                      <a:cxn ang="0">
                        <a:pos x="25" y="24"/>
                      </a:cxn>
                      <a:cxn ang="0">
                        <a:pos x="51" y="24"/>
                      </a:cxn>
                      <a:cxn ang="0">
                        <a:pos x="25" y="0"/>
                      </a:cxn>
                      <a:cxn ang="0">
                        <a:pos x="51" y="0"/>
                      </a:cxn>
                      <a:cxn ang="0">
                        <a:pos x="51" y="24"/>
                      </a:cxn>
                      <a:cxn ang="0">
                        <a:pos x="51" y="0"/>
                      </a:cxn>
                      <a:cxn ang="0">
                        <a:pos x="75" y="0"/>
                      </a:cxn>
                      <a:cxn ang="0">
                        <a:pos x="75" y="24"/>
                      </a:cxn>
                    </a:cxnLst>
                    <a:rect l="0" t="0" r="r" b="b"/>
                    <a:pathLst>
                      <a:path w="75" h="99">
                        <a:moveTo>
                          <a:pt x="75" y="24"/>
                        </a:moveTo>
                        <a:lnTo>
                          <a:pt x="75" y="49"/>
                        </a:lnTo>
                        <a:lnTo>
                          <a:pt x="51" y="49"/>
                        </a:lnTo>
                        <a:lnTo>
                          <a:pt x="75" y="49"/>
                        </a:lnTo>
                        <a:lnTo>
                          <a:pt x="51" y="49"/>
                        </a:lnTo>
                        <a:lnTo>
                          <a:pt x="51" y="74"/>
                        </a:lnTo>
                        <a:lnTo>
                          <a:pt x="25" y="74"/>
                        </a:lnTo>
                        <a:lnTo>
                          <a:pt x="51" y="74"/>
                        </a:lnTo>
                        <a:lnTo>
                          <a:pt x="25" y="74"/>
                        </a:lnTo>
                        <a:lnTo>
                          <a:pt x="25" y="99"/>
                        </a:lnTo>
                        <a:lnTo>
                          <a:pt x="0" y="74"/>
                        </a:lnTo>
                        <a:lnTo>
                          <a:pt x="0" y="49"/>
                        </a:lnTo>
                        <a:lnTo>
                          <a:pt x="25" y="49"/>
                        </a:lnTo>
                        <a:lnTo>
                          <a:pt x="0" y="49"/>
                        </a:lnTo>
                        <a:lnTo>
                          <a:pt x="25" y="49"/>
                        </a:lnTo>
                        <a:lnTo>
                          <a:pt x="25" y="24"/>
                        </a:lnTo>
                        <a:lnTo>
                          <a:pt x="51" y="24"/>
                        </a:lnTo>
                        <a:lnTo>
                          <a:pt x="25" y="24"/>
                        </a:lnTo>
                        <a:lnTo>
                          <a:pt x="51" y="24"/>
                        </a:lnTo>
                        <a:lnTo>
                          <a:pt x="25" y="0"/>
                        </a:lnTo>
                        <a:lnTo>
                          <a:pt x="51" y="0"/>
                        </a:lnTo>
                        <a:lnTo>
                          <a:pt x="51" y="24"/>
                        </a:lnTo>
                        <a:lnTo>
                          <a:pt x="51" y="0"/>
                        </a:lnTo>
                        <a:lnTo>
                          <a:pt x="75" y="0"/>
                        </a:lnTo>
                        <a:lnTo>
                          <a:pt x="75" y="24"/>
                        </a:lnTo>
                        <a:close/>
                      </a:path>
                    </a:pathLst>
                  </a:custGeom>
                  <a:solidFill>
                    <a:srgbClr val="1DB2FB"/>
                  </a:solidFill>
                  <a:ln w="9525">
                    <a:solidFill>
                      <a:srgbClr val="1DB2FB"/>
                    </a:solidFill>
                    <a:round/>
                    <a:headEnd/>
                    <a:tailEnd/>
                  </a:ln>
                </p:spPr>
                <p:txBody>
                  <a:bodyPr/>
                  <a:lstStyle/>
                  <a:p>
                    <a:endParaRPr lang="en-US" dirty="0"/>
                  </a:p>
                </p:txBody>
              </p:sp>
              <p:sp>
                <p:nvSpPr>
                  <p:cNvPr id="647989" name="Freeform 821"/>
                  <p:cNvSpPr>
                    <a:spLocks/>
                  </p:cNvSpPr>
                  <p:nvPr/>
                </p:nvSpPr>
                <p:spPr bwMode="auto">
                  <a:xfrm>
                    <a:off x="862" y="3180"/>
                    <a:ext cx="19" cy="25"/>
                  </a:xfrm>
                  <a:custGeom>
                    <a:avLst/>
                    <a:gdLst/>
                    <a:ahLst/>
                    <a:cxnLst>
                      <a:cxn ang="0">
                        <a:pos x="75" y="24"/>
                      </a:cxn>
                      <a:cxn ang="0">
                        <a:pos x="75" y="49"/>
                      </a:cxn>
                      <a:cxn ang="0">
                        <a:pos x="51" y="49"/>
                      </a:cxn>
                      <a:cxn ang="0">
                        <a:pos x="75" y="49"/>
                      </a:cxn>
                      <a:cxn ang="0">
                        <a:pos x="51" y="49"/>
                      </a:cxn>
                      <a:cxn ang="0">
                        <a:pos x="51" y="74"/>
                      </a:cxn>
                      <a:cxn ang="0">
                        <a:pos x="25" y="74"/>
                      </a:cxn>
                      <a:cxn ang="0">
                        <a:pos x="51" y="74"/>
                      </a:cxn>
                      <a:cxn ang="0">
                        <a:pos x="25" y="74"/>
                      </a:cxn>
                      <a:cxn ang="0">
                        <a:pos x="25" y="99"/>
                      </a:cxn>
                      <a:cxn ang="0">
                        <a:pos x="0" y="74"/>
                      </a:cxn>
                      <a:cxn ang="0">
                        <a:pos x="0" y="49"/>
                      </a:cxn>
                      <a:cxn ang="0">
                        <a:pos x="25" y="49"/>
                      </a:cxn>
                      <a:cxn ang="0">
                        <a:pos x="0" y="49"/>
                      </a:cxn>
                      <a:cxn ang="0">
                        <a:pos x="25" y="49"/>
                      </a:cxn>
                      <a:cxn ang="0">
                        <a:pos x="25" y="24"/>
                      </a:cxn>
                      <a:cxn ang="0">
                        <a:pos x="51" y="24"/>
                      </a:cxn>
                      <a:cxn ang="0">
                        <a:pos x="25" y="24"/>
                      </a:cxn>
                      <a:cxn ang="0">
                        <a:pos x="51" y="24"/>
                      </a:cxn>
                      <a:cxn ang="0">
                        <a:pos x="25" y="0"/>
                      </a:cxn>
                      <a:cxn ang="0">
                        <a:pos x="51" y="0"/>
                      </a:cxn>
                      <a:cxn ang="0">
                        <a:pos x="51" y="24"/>
                      </a:cxn>
                      <a:cxn ang="0">
                        <a:pos x="51" y="0"/>
                      </a:cxn>
                      <a:cxn ang="0">
                        <a:pos x="75" y="0"/>
                      </a:cxn>
                      <a:cxn ang="0">
                        <a:pos x="75" y="24"/>
                      </a:cxn>
                    </a:cxnLst>
                    <a:rect l="0" t="0" r="r" b="b"/>
                    <a:pathLst>
                      <a:path w="75" h="99">
                        <a:moveTo>
                          <a:pt x="75" y="24"/>
                        </a:moveTo>
                        <a:lnTo>
                          <a:pt x="75" y="49"/>
                        </a:lnTo>
                        <a:lnTo>
                          <a:pt x="51" y="49"/>
                        </a:lnTo>
                        <a:lnTo>
                          <a:pt x="75" y="49"/>
                        </a:lnTo>
                        <a:lnTo>
                          <a:pt x="51" y="49"/>
                        </a:lnTo>
                        <a:lnTo>
                          <a:pt x="51" y="74"/>
                        </a:lnTo>
                        <a:lnTo>
                          <a:pt x="25" y="74"/>
                        </a:lnTo>
                        <a:lnTo>
                          <a:pt x="51" y="74"/>
                        </a:lnTo>
                        <a:lnTo>
                          <a:pt x="25" y="74"/>
                        </a:lnTo>
                        <a:lnTo>
                          <a:pt x="25" y="99"/>
                        </a:lnTo>
                        <a:lnTo>
                          <a:pt x="0" y="74"/>
                        </a:lnTo>
                        <a:lnTo>
                          <a:pt x="0" y="49"/>
                        </a:lnTo>
                        <a:lnTo>
                          <a:pt x="25" y="49"/>
                        </a:lnTo>
                        <a:lnTo>
                          <a:pt x="0" y="49"/>
                        </a:lnTo>
                        <a:lnTo>
                          <a:pt x="25" y="49"/>
                        </a:lnTo>
                        <a:lnTo>
                          <a:pt x="25" y="24"/>
                        </a:lnTo>
                        <a:lnTo>
                          <a:pt x="51" y="24"/>
                        </a:lnTo>
                        <a:lnTo>
                          <a:pt x="25" y="24"/>
                        </a:lnTo>
                        <a:lnTo>
                          <a:pt x="51" y="24"/>
                        </a:lnTo>
                        <a:lnTo>
                          <a:pt x="25" y="0"/>
                        </a:lnTo>
                        <a:lnTo>
                          <a:pt x="51" y="0"/>
                        </a:lnTo>
                        <a:lnTo>
                          <a:pt x="51" y="24"/>
                        </a:lnTo>
                        <a:lnTo>
                          <a:pt x="51" y="0"/>
                        </a:lnTo>
                        <a:lnTo>
                          <a:pt x="75" y="0"/>
                        </a:lnTo>
                        <a:lnTo>
                          <a:pt x="75" y="24"/>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7990" name="Freeform 822"/>
                  <p:cNvSpPr>
                    <a:spLocks/>
                  </p:cNvSpPr>
                  <p:nvPr/>
                </p:nvSpPr>
                <p:spPr bwMode="auto">
                  <a:xfrm>
                    <a:off x="868" y="3199"/>
                    <a:ext cx="13" cy="25"/>
                  </a:xfrm>
                  <a:custGeom>
                    <a:avLst/>
                    <a:gdLst/>
                    <a:ahLst/>
                    <a:cxnLst>
                      <a:cxn ang="0">
                        <a:pos x="26" y="0"/>
                      </a:cxn>
                      <a:cxn ang="0">
                        <a:pos x="26" y="75"/>
                      </a:cxn>
                      <a:cxn ang="0">
                        <a:pos x="50" y="100"/>
                      </a:cxn>
                      <a:cxn ang="0">
                        <a:pos x="26" y="100"/>
                      </a:cxn>
                      <a:cxn ang="0">
                        <a:pos x="0" y="49"/>
                      </a:cxn>
                      <a:cxn ang="0">
                        <a:pos x="26" y="0"/>
                      </a:cxn>
                    </a:cxnLst>
                    <a:rect l="0" t="0" r="r" b="b"/>
                    <a:pathLst>
                      <a:path w="50" h="100">
                        <a:moveTo>
                          <a:pt x="26" y="0"/>
                        </a:moveTo>
                        <a:lnTo>
                          <a:pt x="26" y="75"/>
                        </a:lnTo>
                        <a:lnTo>
                          <a:pt x="50" y="100"/>
                        </a:lnTo>
                        <a:lnTo>
                          <a:pt x="26" y="100"/>
                        </a:lnTo>
                        <a:lnTo>
                          <a:pt x="0" y="49"/>
                        </a:lnTo>
                        <a:lnTo>
                          <a:pt x="26" y="0"/>
                        </a:lnTo>
                        <a:close/>
                      </a:path>
                    </a:pathLst>
                  </a:custGeom>
                  <a:solidFill>
                    <a:srgbClr val="1DB2FB"/>
                  </a:solidFill>
                  <a:ln w="9525">
                    <a:solidFill>
                      <a:srgbClr val="1DB2FB"/>
                    </a:solidFill>
                    <a:round/>
                    <a:headEnd/>
                    <a:tailEnd/>
                  </a:ln>
                </p:spPr>
                <p:txBody>
                  <a:bodyPr/>
                  <a:lstStyle/>
                  <a:p>
                    <a:endParaRPr lang="en-US" dirty="0"/>
                  </a:p>
                </p:txBody>
              </p:sp>
              <p:grpSp>
                <p:nvGrpSpPr>
                  <p:cNvPr id="19" name="Group 823"/>
                  <p:cNvGrpSpPr>
                    <a:grpSpLocks/>
                  </p:cNvGrpSpPr>
                  <p:nvPr/>
                </p:nvGrpSpPr>
                <p:grpSpPr bwMode="auto">
                  <a:xfrm>
                    <a:off x="868" y="1303"/>
                    <a:ext cx="3878" cy="2174"/>
                    <a:chOff x="868" y="1303"/>
                    <a:chExt cx="3878" cy="2174"/>
                  </a:xfrm>
                </p:grpSpPr>
                <p:grpSp>
                  <p:nvGrpSpPr>
                    <p:cNvPr id="20" name="Group 824"/>
                    <p:cNvGrpSpPr>
                      <a:grpSpLocks/>
                    </p:cNvGrpSpPr>
                    <p:nvPr/>
                  </p:nvGrpSpPr>
                  <p:grpSpPr bwMode="auto">
                    <a:xfrm>
                      <a:off x="1486" y="1303"/>
                      <a:ext cx="3260" cy="2174"/>
                      <a:chOff x="1486" y="1303"/>
                      <a:chExt cx="3260" cy="2174"/>
                    </a:xfrm>
                  </p:grpSpPr>
                  <p:sp>
                    <p:nvSpPr>
                      <p:cNvPr id="647993" name="Freeform 825"/>
                      <p:cNvSpPr>
                        <a:spLocks/>
                      </p:cNvSpPr>
                      <p:nvPr/>
                    </p:nvSpPr>
                    <p:spPr bwMode="auto">
                      <a:xfrm>
                        <a:off x="1572" y="2896"/>
                        <a:ext cx="31" cy="31"/>
                      </a:xfrm>
                      <a:custGeom>
                        <a:avLst/>
                        <a:gdLst/>
                        <a:ahLst/>
                        <a:cxnLst>
                          <a:cxn ang="0">
                            <a:pos x="0" y="123"/>
                          </a:cxn>
                          <a:cxn ang="0">
                            <a:pos x="25" y="98"/>
                          </a:cxn>
                          <a:cxn ang="0">
                            <a:pos x="25" y="49"/>
                          </a:cxn>
                          <a:cxn ang="0">
                            <a:pos x="49" y="49"/>
                          </a:cxn>
                          <a:cxn ang="0">
                            <a:pos x="74" y="49"/>
                          </a:cxn>
                          <a:cxn ang="0">
                            <a:pos x="74" y="24"/>
                          </a:cxn>
                          <a:cxn ang="0">
                            <a:pos x="98" y="24"/>
                          </a:cxn>
                          <a:cxn ang="0">
                            <a:pos x="124" y="0"/>
                          </a:cxn>
                          <a:cxn ang="0">
                            <a:pos x="124" y="24"/>
                          </a:cxn>
                          <a:cxn ang="0">
                            <a:pos x="124" y="49"/>
                          </a:cxn>
                          <a:cxn ang="0">
                            <a:pos x="74" y="24"/>
                          </a:cxn>
                          <a:cxn ang="0">
                            <a:pos x="74" y="49"/>
                          </a:cxn>
                          <a:cxn ang="0">
                            <a:pos x="74" y="73"/>
                          </a:cxn>
                          <a:cxn ang="0">
                            <a:pos x="74" y="98"/>
                          </a:cxn>
                          <a:cxn ang="0">
                            <a:pos x="74" y="123"/>
                          </a:cxn>
                          <a:cxn ang="0">
                            <a:pos x="49" y="123"/>
                          </a:cxn>
                          <a:cxn ang="0">
                            <a:pos x="49" y="98"/>
                          </a:cxn>
                          <a:cxn ang="0">
                            <a:pos x="25" y="98"/>
                          </a:cxn>
                          <a:cxn ang="0">
                            <a:pos x="0" y="123"/>
                          </a:cxn>
                        </a:cxnLst>
                        <a:rect l="0" t="0" r="r" b="b"/>
                        <a:pathLst>
                          <a:path w="124" h="123">
                            <a:moveTo>
                              <a:pt x="0" y="123"/>
                            </a:moveTo>
                            <a:lnTo>
                              <a:pt x="25" y="98"/>
                            </a:lnTo>
                            <a:lnTo>
                              <a:pt x="25" y="49"/>
                            </a:lnTo>
                            <a:lnTo>
                              <a:pt x="49" y="49"/>
                            </a:lnTo>
                            <a:lnTo>
                              <a:pt x="74" y="49"/>
                            </a:lnTo>
                            <a:lnTo>
                              <a:pt x="74" y="24"/>
                            </a:lnTo>
                            <a:lnTo>
                              <a:pt x="98" y="24"/>
                            </a:lnTo>
                            <a:lnTo>
                              <a:pt x="124" y="0"/>
                            </a:lnTo>
                            <a:lnTo>
                              <a:pt x="124" y="24"/>
                            </a:lnTo>
                            <a:lnTo>
                              <a:pt x="124" y="49"/>
                            </a:lnTo>
                            <a:lnTo>
                              <a:pt x="74" y="24"/>
                            </a:lnTo>
                            <a:lnTo>
                              <a:pt x="74" y="49"/>
                            </a:lnTo>
                            <a:lnTo>
                              <a:pt x="74" y="73"/>
                            </a:lnTo>
                            <a:lnTo>
                              <a:pt x="74" y="98"/>
                            </a:lnTo>
                            <a:lnTo>
                              <a:pt x="74" y="123"/>
                            </a:lnTo>
                            <a:lnTo>
                              <a:pt x="49" y="123"/>
                            </a:lnTo>
                            <a:lnTo>
                              <a:pt x="49" y="98"/>
                            </a:lnTo>
                            <a:lnTo>
                              <a:pt x="25" y="98"/>
                            </a:lnTo>
                            <a:lnTo>
                              <a:pt x="0" y="123"/>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7994" name="Freeform 826"/>
                      <p:cNvSpPr>
                        <a:spLocks/>
                      </p:cNvSpPr>
                      <p:nvPr/>
                    </p:nvSpPr>
                    <p:spPr bwMode="auto">
                      <a:xfrm>
                        <a:off x="1801" y="2989"/>
                        <a:ext cx="86" cy="68"/>
                      </a:xfrm>
                      <a:custGeom>
                        <a:avLst/>
                        <a:gdLst/>
                        <a:ahLst/>
                        <a:cxnLst>
                          <a:cxn ang="0">
                            <a:pos x="100" y="25"/>
                          </a:cxn>
                          <a:cxn ang="0">
                            <a:pos x="124" y="50"/>
                          </a:cxn>
                          <a:cxn ang="0">
                            <a:pos x="124" y="50"/>
                          </a:cxn>
                          <a:cxn ang="0">
                            <a:pos x="149" y="74"/>
                          </a:cxn>
                          <a:cxn ang="0">
                            <a:pos x="173" y="100"/>
                          </a:cxn>
                          <a:cxn ang="0">
                            <a:pos x="222" y="100"/>
                          </a:cxn>
                          <a:cxn ang="0">
                            <a:pos x="247" y="124"/>
                          </a:cxn>
                          <a:cxn ang="0">
                            <a:pos x="296" y="124"/>
                          </a:cxn>
                          <a:cxn ang="0">
                            <a:pos x="296" y="124"/>
                          </a:cxn>
                          <a:cxn ang="0">
                            <a:pos x="346" y="149"/>
                          </a:cxn>
                          <a:cxn ang="0">
                            <a:pos x="296" y="149"/>
                          </a:cxn>
                          <a:cxn ang="0">
                            <a:pos x="296" y="149"/>
                          </a:cxn>
                          <a:cxn ang="0">
                            <a:pos x="296" y="149"/>
                          </a:cxn>
                          <a:cxn ang="0">
                            <a:pos x="296" y="198"/>
                          </a:cxn>
                          <a:cxn ang="0">
                            <a:pos x="247" y="198"/>
                          </a:cxn>
                          <a:cxn ang="0">
                            <a:pos x="198" y="198"/>
                          </a:cxn>
                          <a:cxn ang="0">
                            <a:pos x="149" y="174"/>
                          </a:cxn>
                          <a:cxn ang="0">
                            <a:pos x="149" y="223"/>
                          </a:cxn>
                          <a:cxn ang="0">
                            <a:pos x="173" y="247"/>
                          </a:cxn>
                          <a:cxn ang="0">
                            <a:pos x="173" y="247"/>
                          </a:cxn>
                          <a:cxn ang="0">
                            <a:pos x="198" y="272"/>
                          </a:cxn>
                          <a:cxn ang="0">
                            <a:pos x="173" y="247"/>
                          </a:cxn>
                          <a:cxn ang="0">
                            <a:pos x="124" y="247"/>
                          </a:cxn>
                          <a:cxn ang="0">
                            <a:pos x="100" y="223"/>
                          </a:cxn>
                          <a:cxn ang="0">
                            <a:pos x="74" y="247"/>
                          </a:cxn>
                          <a:cxn ang="0">
                            <a:pos x="74" y="223"/>
                          </a:cxn>
                          <a:cxn ang="0">
                            <a:pos x="100" y="198"/>
                          </a:cxn>
                          <a:cxn ang="0">
                            <a:pos x="100" y="198"/>
                          </a:cxn>
                          <a:cxn ang="0">
                            <a:pos x="74" y="174"/>
                          </a:cxn>
                          <a:cxn ang="0">
                            <a:pos x="49" y="149"/>
                          </a:cxn>
                          <a:cxn ang="0">
                            <a:pos x="49" y="124"/>
                          </a:cxn>
                          <a:cxn ang="0">
                            <a:pos x="25" y="74"/>
                          </a:cxn>
                          <a:cxn ang="0">
                            <a:pos x="25" y="74"/>
                          </a:cxn>
                          <a:cxn ang="0">
                            <a:pos x="0" y="50"/>
                          </a:cxn>
                          <a:cxn ang="0">
                            <a:pos x="25" y="25"/>
                          </a:cxn>
                          <a:cxn ang="0">
                            <a:pos x="49" y="0"/>
                          </a:cxn>
                        </a:cxnLst>
                        <a:rect l="0" t="0" r="r" b="b"/>
                        <a:pathLst>
                          <a:path w="346" h="272">
                            <a:moveTo>
                              <a:pt x="74" y="0"/>
                            </a:moveTo>
                            <a:lnTo>
                              <a:pt x="100" y="25"/>
                            </a:lnTo>
                            <a:lnTo>
                              <a:pt x="124" y="25"/>
                            </a:lnTo>
                            <a:lnTo>
                              <a:pt x="124" y="50"/>
                            </a:lnTo>
                            <a:lnTo>
                              <a:pt x="100" y="50"/>
                            </a:lnTo>
                            <a:lnTo>
                              <a:pt x="124" y="50"/>
                            </a:lnTo>
                            <a:lnTo>
                              <a:pt x="124" y="74"/>
                            </a:lnTo>
                            <a:lnTo>
                              <a:pt x="149" y="74"/>
                            </a:lnTo>
                            <a:lnTo>
                              <a:pt x="149" y="100"/>
                            </a:lnTo>
                            <a:lnTo>
                              <a:pt x="173" y="100"/>
                            </a:lnTo>
                            <a:lnTo>
                              <a:pt x="198" y="100"/>
                            </a:lnTo>
                            <a:lnTo>
                              <a:pt x="222" y="100"/>
                            </a:lnTo>
                            <a:lnTo>
                              <a:pt x="222" y="124"/>
                            </a:lnTo>
                            <a:lnTo>
                              <a:pt x="247" y="124"/>
                            </a:lnTo>
                            <a:lnTo>
                              <a:pt x="272" y="124"/>
                            </a:lnTo>
                            <a:lnTo>
                              <a:pt x="296" y="124"/>
                            </a:lnTo>
                            <a:lnTo>
                              <a:pt x="272" y="124"/>
                            </a:lnTo>
                            <a:lnTo>
                              <a:pt x="296" y="124"/>
                            </a:lnTo>
                            <a:lnTo>
                              <a:pt x="321" y="149"/>
                            </a:lnTo>
                            <a:lnTo>
                              <a:pt x="346" y="149"/>
                            </a:lnTo>
                            <a:lnTo>
                              <a:pt x="321" y="149"/>
                            </a:lnTo>
                            <a:lnTo>
                              <a:pt x="296" y="149"/>
                            </a:lnTo>
                            <a:lnTo>
                              <a:pt x="272" y="149"/>
                            </a:lnTo>
                            <a:lnTo>
                              <a:pt x="296" y="149"/>
                            </a:lnTo>
                            <a:lnTo>
                              <a:pt x="296" y="174"/>
                            </a:lnTo>
                            <a:lnTo>
                              <a:pt x="296" y="149"/>
                            </a:lnTo>
                            <a:lnTo>
                              <a:pt x="296" y="174"/>
                            </a:lnTo>
                            <a:lnTo>
                              <a:pt x="296" y="198"/>
                            </a:lnTo>
                            <a:lnTo>
                              <a:pt x="272" y="198"/>
                            </a:lnTo>
                            <a:lnTo>
                              <a:pt x="247" y="198"/>
                            </a:lnTo>
                            <a:lnTo>
                              <a:pt x="222" y="198"/>
                            </a:lnTo>
                            <a:lnTo>
                              <a:pt x="198" y="198"/>
                            </a:lnTo>
                            <a:lnTo>
                              <a:pt x="173" y="198"/>
                            </a:lnTo>
                            <a:lnTo>
                              <a:pt x="149" y="174"/>
                            </a:lnTo>
                            <a:lnTo>
                              <a:pt x="149" y="198"/>
                            </a:lnTo>
                            <a:lnTo>
                              <a:pt x="149" y="223"/>
                            </a:lnTo>
                            <a:lnTo>
                              <a:pt x="173" y="223"/>
                            </a:lnTo>
                            <a:lnTo>
                              <a:pt x="173" y="247"/>
                            </a:lnTo>
                            <a:lnTo>
                              <a:pt x="198" y="247"/>
                            </a:lnTo>
                            <a:lnTo>
                              <a:pt x="173" y="247"/>
                            </a:lnTo>
                            <a:lnTo>
                              <a:pt x="198" y="247"/>
                            </a:lnTo>
                            <a:lnTo>
                              <a:pt x="198" y="272"/>
                            </a:lnTo>
                            <a:lnTo>
                              <a:pt x="173" y="272"/>
                            </a:lnTo>
                            <a:lnTo>
                              <a:pt x="173" y="247"/>
                            </a:lnTo>
                            <a:lnTo>
                              <a:pt x="149" y="247"/>
                            </a:lnTo>
                            <a:lnTo>
                              <a:pt x="124" y="247"/>
                            </a:lnTo>
                            <a:lnTo>
                              <a:pt x="124" y="223"/>
                            </a:lnTo>
                            <a:lnTo>
                              <a:pt x="100" y="223"/>
                            </a:lnTo>
                            <a:lnTo>
                              <a:pt x="74" y="223"/>
                            </a:lnTo>
                            <a:lnTo>
                              <a:pt x="74" y="247"/>
                            </a:lnTo>
                            <a:lnTo>
                              <a:pt x="49" y="247"/>
                            </a:lnTo>
                            <a:lnTo>
                              <a:pt x="74" y="223"/>
                            </a:lnTo>
                            <a:lnTo>
                              <a:pt x="100" y="223"/>
                            </a:lnTo>
                            <a:lnTo>
                              <a:pt x="100" y="198"/>
                            </a:lnTo>
                            <a:lnTo>
                              <a:pt x="100" y="223"/>
                            </a:lnTo>
                            <a:lnTo>
                              <a:pt x="100" y="198"/>
                            </a:lnTo>
                            <a:lnTo>
                              <a:pt x="100" y="174"/>
                            </a:lnTo>
                            <a:lnTo>
                              <a:pt x="74" y="174"/>
                            </a:lnTo>
                            <a:lnTo>
                              <a:pt x="74" y="149"/>
                            </a:lnTo>
                            <a:lnTo>
                              <a:pt x="49" y="149"/>
                            </a:lnTo>
                            <a:lnTo>
                              <a:pt x="25" y="124"/>
                            </a:lnTo>
                            <a:lnTo>
                              <a:pt x="49" y="124"/>
                            </a:lnTo>
                            <a:lnTo>
                              <a:pt x="25" y="100"/>
                            </a:lnTo>
                            <a:lnTo>
                              <a:pt x="25" y="74"/>
                            </a:lnTo>
                            <a:lnTo>
                              <a:pt x="0" y="74"/>
                            </a:lnTo>
                            <a:lnTo>
                              <a:pt x="25" y="74"/>
                            </a:lnTo>
                            <a:lnTo>
                              <a:pt x="25" y="50"/>
                            </a:lnTo>
                            <a:lnTo>
                              <a:pt x="0" y="50"/>
                            </a:lnTo>
                            <a:lnTo>
                              <a:pt x="0" y="25"/>
                            </a:lnTo>
                            <a:lnTo>
                              <a:pt x="25" y="25"/>
                            </a:lnTo>
                            <a:lnTo>
                              <a:pt x="25" y="0"/>
                            </a:lnTo>
                            <a:lnTo>
                              <a:pt x="49" y="0"/>
                            </a:lnTo>
                            <a:lnTo>
                              <a:pt x="74" y="0"/>
                            </a:lnTo>
                            <a:close/>
                          </a:path>
                        </a:pathLst>
                      </a:custGeom>
                      <a:solidFill>
                        <a:srgbClr val="1DB2FB"/>
                      </a:solidFill>
                      <a:ln w="9525">
                        <a:solidFill>
                          <a:srgbClr val="1DB2FB"/>
                        </a:solidFill>
                        <a:round/>
                        <a:headEnd/>
                        <a:tailEnd/>
                      </a:ln>
                    </p:spPr>
                    <p:txBody>
                      <a:bodyPr/>
                      <a:lstStyle/>
                      <a:p>
                        <a:endParaRPr lang="en-US" dirty="0"/>
                      </a:p>
                    </p:txBody>
                  </p:sp>
                  <p:grpSp>
                    <p:nvGrpSpPr>
                      <p:cNvPr id="21" name="Group 827"/>
                      <p:cNvGrpSpPr>
                        <a:grpSpLocks/>
                      </p:cNvGrpSpPr>
                      <p:nvPr/>
                    </p:nvGrpSpPr>
                    <p:grpSpPr bwMode="auto">
                      <a:xfrm>
                        <a:off x="1486" y="1303"/>
                        <a:ext cx="3260" cy="2174"/>
                        <a:chOff x="1486" y="1303"/>
                        <a:chExt cx="3260" cy="2174"/>
                      </a:xfrm>
                    </p:grpSpPr>
                    <p:sp>
                      <p:nvSpPr>
                        <p:cNvPr id="647996" name="Freeform 828"/>
                        <p:cNvSpPr>
                          <a:spLocks/>
                        </p:cNvSpPr>
                        <p:nvPr/>
                      </p:nvSpPr>
                      <p:spPr bwMode="auto">
                        <a:xfrm>
                          <a:off x="3085" y="3217"/>
                          <a:ext cx="37" cy="75"/>
                        </a:xfrm>
                        <a:custGeom>
                          <a:avLst/>
                          <a:gdLst/>
                          <a:ahLst/>
                          <a:cxnLst>
                            <a:cxn ang="0">
                              <a:pos x="75" y="149"/>
                            </a:cxn>
                            <a:cxn ang="0">
                              <a:pos x="75" y="173"/>
                            </a:cxn>
                            <a:cxn ang="0">
                              <a:pos x="50" y="173"/>
                            </a:cxn>
                            <a:cxn ang="0">
                              <a:pos x="50" y="198"/>
                            </a:cxn>
                            <a:cxn ang="0">
                              <a:pos x="25" y="198"/>
                            </a:cxn>
                            <a:cxn ang="0">
                              <a:pos x="25" y="222"/>
                            </a:cxn>
                            <a:cxn ang="0">
                              <a:pos x="50" y="247"/>
                            </a:cxn>
                            <a:cxn ang="0">
                              <a:pos x="50" y="272"/>
                            </a:cxn>
                            <a:cxn ang="0">
                              <a:pos x="50" y="296"/>
                            </a:cxn>
                            <a:cxn ang="0">
                              <a:pos x="25" y="296"/>
                            </a:cxn>
                            <a:cxn ang="0">
                              <a:pos x="0" y="296"/>
                            </a:cxn>
                            <a:cxn ang="0">
                              <a:pos x="0" y="272"/>
                            </a:cxn>
                            <a:cxn ang="0">
                              <a:pos x="25" y="272"/>
                            </a:cxn>
                            <a:cxn ang="0">
                              <a:pos x="25" y="247"/>
                            </a:cxn>
                            <a:cxn ang="0">
                              <a:pos x="25" y="222"/>
                            </a:cxn>
                            <a:cxn ang="0">
                              <a:pos x="25" y="198"/>
                            </a:cxn>
                            <a:cxn ang="0">
                              <a:pos x="50" y="173"/>
                            </a:cxn>
                            <a:cxn ang="0">
                              <a:pos x="50" y="149"/>
                            </a:cxn>
                            <a:cxn ang="0">
                              <a:pos x="75" y="149"/>
                            </a:cxn>
                            <a:cxn ang="0">
                              <a:pos x="75" y="123"/>
                            </a:cxn>
                            <a:cxn ang="0">
                              <a:pos x="99" y="98"/>
                            </a:cxn>
                            <a:cxn ang="0">
                              <a:pos x="75" y="98"/>
                            </a:cxn>
                            <a:cxn ang="0">
                              <a:pos x="75" y="74"/>
                            </a:cxn>
                            <a:cxn ang="0">
                              <a:pos x="99" y="49"/>
                            </a:cxn>
                            <a:cxn ang="0">
                              <a:pos x="124" y="25"/>
                            </a:cxn>
                            <a:cxn ang="0">
                              <a:pos x="148" y="0"/>
                            </a:cxn>
                            <a:cxn ang="0">
                              <a:pos x="148" y="25"/>
                            </a:cxn>
                            <a:cxn ang="0">
                              <a:pos x="124" y="25"/>
                            </a:cxn>
                            <a:cxn ang="0">
                              <a:pos x="124" y="49"/>
                            </a:cxn>
                            <a:cxn ang="0">
                              <a:pos x="99" y="49"/>
                            </a:cxn>
                            <a:cxn ang="0">
                              <a:pos x="99" y="74"/>
                            </a:cxn>
                            <a:cxn ang="0">
                              <a:pos x="99" y="98"/>
                            </a:cxn>
                            <a:cxn ang="0">
                              <a:pos x="99" y="123"/>
                            </a:cxn>
                            <a:cxn ang="0">
                              <a:pos x="99" y="149"/>
                            </a:cxn>
                            <a:cxn ang="0">
                              <a:pos x="75" y="149"/>
                            </a:cxn>
                          </a:cxnLst>
                          <a:rect l="0" t="0" r="r" b="b"/>
                          <a:pathLst>
                            <a:path w="148" h="296">
                              <a:moveTo>
                                <a:pt x="75" y="149"/>
                              </a:moveTo>
                              <a:lnTo>
                                <a:pt x="75" y="173"/>
                              </a:lnTo>
                              <a:lnTo>
                                <a:pt x="50" y="173"/>
                              </a:lnTo>
                              <a:lnTo>
                                <a:pt x="50" y="198"/>
                              </a:lnTo>
                              <a:lnTo>
                                <a:pt x="25" y="198"/>
                              </a:lnTo>
                              <a:lnTo>
                                <a:pt x="25" y="222"/>
                              </a:lnTo>
                              <a:lnTo>
                                <a:pt x="50" y="247"/>
                              </a:lnTo>
                              <a:lnTo>
                                <a:pt x="50" y="272"/>
                              </a:lnTo>
                              <a:lnTo>
                                <a:pt x="50" y="296"/>
                              </a:lnTo>
                              <a:lnTo>
                                <a:pt x="25" y="296"/>
                              </a:lnTo>
                              <a:lnTo>
                                <a:pt x="0" y="296"/>
                              </a:lnTo>
                              <a:lnTo>
                                <a:pt x="0" y="272"/>
                              </a:lnTo>
                              <a:lnTo>
                                <a:pt x="25" y="272"/>
                              </a:lnTo>
                              <a:lnTo>
                                <a:pt x="25" y="247"/>
                              </a:lnTo>
                              <a:lnTo>
                                <a:pt x="25" y="222"/>
                              </a:lnTo>
                              <a:lnTo>
                                <a:pt x="25" y="198"/>
                              </a:lnTo>
                              <a:lnTo>
                                <a:pt x="50" y="173"/>
                              </a:lnTo>
                              <a:lnTo>
                                <a:pt x="50" y="149"/>
                              </a:lnTo>
                              <a:lnTo>
                                <a:pt x="75" y="149"/>
                              </a:lnTo>
                              <a:lnTo>
                                <a:pt x="75" y="123"/>
                              </a:lnTo>
                              <a:lnTo>
                                <a:pt x="99" y="98"/>
                              </a:lnTo>
                              <a:lnTo>
                                <a:pt x="75" y="98"/>
                              </a:lnTo>
                              <a:lnTo>
                                <a:pt x="75" y="74"/>
                              </a:lnTo>
                              <a:lnTo>
                                <a:pt x="99" y="49"/>
                              </a:lnTo>
                              <a:lnTo>
                                <a:pt x="124" y="25"/>
                              </a:lnTo>
                              <a:lnTo>
                                <a:pt x="148" y="0"/>
                              </a:lnTo>
                              <a:lnTo>
                                <a:pt x="148" y="25"/>
                              </a:lnTo>
                              <a:lnTo>
                                <a:pt x="124" y="25"/>
                              </a:lnTo>
                              <a:lnTo>
                                <a:pt x="124" y="49"/>
                              </a:lnTo>
                              <a:lnTo>
                                <a:pt x="99" y="49"/>
                              </a:lnTo>
                              <a:lnTo>
                                <a:pt x="99" y="74"/>
                              </a:lnTo>
                              <a:lnTo>
                                <a:pt x="99" y="98"/>
                              </a:lnTo>
                              <a:lnTo>
                                <a:pt x="99" y="123"/>
                              </a:lnTo>
                              <a:lnTo>
                                <a:pt x="99" y="149"/>
                              </a:lnTo>
                              <a:lnTo>
                                <a:pt x="75" y="149"/>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7997" name="Freeform 829"/>
                        <p:cNvSpPr>
                          <a:spLocks/>
                        </p:cNvSpPr>
                        <p:nvPr/>
                      </p:nvSpPr>
                      <p:spPr bwMode="auto">
                        <a:xfrm>
                          <a:off x="3097" y="3341"/>
                          <a:ext cx="87" cy="19"/>
                        </a:xfrm>
                        <a:custGeom>
                          <a:avLst/>
                          <a:gdLst/>
                          <a:ahLst/>
                          <a:cxnLst>
                            <a:cxn ang="0">
                              <a:pos x="172" y="49"/>
                            </a:cxn>
                            <a:cxn ang="0">
                              <a:pos x="197" y="49"/>
                            </a:cxn>
                            <a:cxn ang="0">
                              <a:pos x="197" y="24"/>
                            </a:cxn>
                            <a:cxn ang="0">
                              <a:pos x="172" y="0"/>
                            </a:cxn>
                            <a:cxn ang="0">
                              <a:pos x="197" y="0"/>
                            </a:cxn>
                            <a:cxn ang="0">
                              <a:pos x="197" y="24"/>
                            </a:cxn>
                            <a:cxn ang="0">
                              <a:pos x="221" y="24"/>
                            </a:cxn>
                            <a:cxn ang="0">
                              <a:pos x="221" y="0"/>
                            </a:cxn>
                            <a:cxn ang="0">
                              <a:pos x="247" y="24"/>
                            </a:cxn>
                            <a:cxn ang="0">
                              <a:pos x="221" y="24"/>
                            </a:cxn>
                            <a:cxn ang="0">
                              <a:pos x="247" y="24"/>
                            </a:cxn>
                            <a:cxn ang="0">
                              <a:pos x="247" y="0"/>
                            </a:cxn>
                            <a:cxn ang="0">
                              <a:pos x="271" y="0"/>
                            </a:cxn>
                            <a:cxn ang="0">
                              <a:pos x="271" y="24"/>
                            </a:cxn>
                            <a:cxn ang="0">
                              <a:pos x="296" y="24"/>
                            </a:cxn>
                            <a:cxn ang="0">
                              <a:pos x="296" y="0"/>
                            </a:cxn>
                            <a:cxn ang="0">
                              <a:pos x="296" y="24"/>
                            </a:cxn>
                            <a:cxn ang="0">
                              <a:pos x="321" y="24"/>
                            </a:cxn>
                            <a:cxn ang="0">
                              <a:pos x="296" y="24"/>
                            </a:cxn>
                            <a:cxn ang="0">
                              <a:pos x="321" y="24"/>
                            </a:cxn>
                            <a:cxn ang="0">
                              <a:pos x="321" y="49"/>
                            </a:cxn>
                            <a:cxn ang="0">
                              <a:pos x="345" y="49"/>
                            </a:cxn>
                            <a:cxn ang="0">
                              <a:pos x="345" y="74"/>
                            </a:cxn>
                            <a:cxn ang="0">
                              <a:pos x="321" y="49"/>
                            </a:cxn>
                            <a:cxn ang="0">
                              <a:pos x="296" y="49"/>
                            </a:cxn>
                            <a:cxn ang="0">
                              <a:pos x="271" y="24"/>
                            </a:cxn>
                            <a:cxn ang="0">
                              <a:pos x="271" y="49"/>
                            </a:cxn>
                            <a:cxn ang="0">
                              <a:pos x="247" y="24"/>
                            </a:cxn>
                            <a:cxn ang="0">
                              <a:pos x="247" y="49"/>
                            </a:cxn>
                            <a:cxn ang="0">
                              <a:pos x="221" y="49"/>
                            </a:cxn>
                            <a:cxn ang="0">
                              <a:pos x="197" y="49"/>
                            </a:cxn>
                            <a:cxn ang="0">
                              <a:pos x="172" y="49"/>
                            </a:cxn>
                            <a:cxn ang="0">
                              <a:pos x="148" y="49"/>
                            </a:cxn>
                            <a:cxn ang="0">
                              <a:pos x="123" y="49"/>
                            </a:cxn>
                            <a:cxn ang="0">
                              <a:pos x="98" y="49"/>
                            </a:cxn>
                            <a:cxn ang="0">
                              <a:pos x="98" y="24"/>
                            </a:cxn>
                            <a:cxn ang="0">
                              <a:pos x="74" y="24"/>
                            </a:cxn>
                            <a:cxn ang="0">
                              <a:pos x="49" y="24"/>
                            </a:cxn>
                            <a:cxn ang="0">
                              <a:pos x="74" y="49"/>
                            </a:cxn>
                            <a:cxn ang="0">
                              <a:pos x="49" y="49"/>
                            </a:cxn>
                            <a:cxn ang="0">
                              <a:pos x="25" y="49"/>
                            </a:cxn>
                            <a:cxn ang="0">
                              <a:pos x="0" y="49"/>
                            </a:cxn>
                            <a:cxn ang="0">
                              <a:pos x="0" y="24"/>
                            </a:cxn>
                            <a:cxn ang="0">
                              <a:pos x="0" y="0"/>
                            </a:cxn>
                            <a:cxn ang="0">
                              <a:pos x="25" y="24"/>
                            </a:cxn>
                            <a:cxn ang="0">
                              <a:pos x="49" y="24"/>
                            </a:cxn>
                            <a:cxn ang="0">
                              <a:pos x="49" y="0"/>
                            </a:cxn>
                            <a:cxn ang="0">
                              <a:pos x="49" y="24"/>
                            </a:cxn>
                            <a:cxn ang="0">
                              <a:pos x="49" y="0"/>
                            </a:cxn>
                            <a:cxn ang="0">
                              <a:pos x="74" y="0"/>
                            </a:cxn>
                            <a:cxn ang="0">
                              <a:pos x="74" y="24"/>
                            </a:cxn>
                            <a:cxn ang="0">
                              <a:pos x="98" y="24"/>
                            </a:cxn>
                            <a:cxn ang="0">
                              <a:pos x="123" y="24"/>
                            </a:cxn>
                            <a:cxn ang="0">
                              <a:pos x="148" y="24"/>
                            </a:cxn>
                            <a:cxn ang="0">
                              <a:pos x="148" y="49"/>
                            </a:cxn>
                            <a:cxn ang="0">
                              <a:pos x="172" y="49"/>
                            </a:cxn>
                            <a:cxn ang="0">
                              <a:pos x="172" y="24"/>
                            </a:cxn>
                            <a:cxn ang="0">
                              <a:pos x="172" y="49"/>
                            </a:cxn>
                          </a:cxnLst>
                          <a:rect l="0" t="0" r="r" b="b"/>
                          <a:pathLst>
                            <a:path w="345" h="74">
                              <a:moveTo>
                                <a:pt x="172" y="49"/>
                              </a:moveTo>
                              <a:lnTo>
                                <a:pt x="197" y="49"/>
                              </a:lnTo>
                              <a:lnTo>
                                <a:pt x="197" y="24"/>
                              </a:lnTo>
                              <a:lnTo>
                                <a:pt x="172" y="0"/>
                              </a:lnTo>
                              <a:lnTo>
                                <a:pt x="197" y="0"/>
                              </a:lnTo>
                              <a:lnTo>
                                <a:pt x="197" y="24"/>
                              </a:lnTo>
                              <a:lnTo>
                                <a:pt x="221" y="24"/>
                              </a:lnTo>
                              <a:lnTo>
                                <a:pt x="221" y="0"/>
                              </a:lnTo>
                              <a:lnTo>
                                <a:pt x="247" y="24"/>
                              </a:lnTo>
                              <a:lnTo>
                                <a:pt x="221" y="24"/>
                              </a:lnTo>
                              <a:lnTo>
                                <a:pt x="247" y="24"/>
                              </a:lnTo>
                              <a:lnTo>
                                <a:pt x="247" y="0"/>
                              </a:lnTo>
                              <a:lnTo>
                                <a:pt x="271" y="0"/>
                              </a:lnTo>
                              <a:lnTo>
                                <a:pt x="271" y="24"/>
                              </a:lnTo>
                              <a:lnTo>
                                <a:pt x="296" y="24"/>
                              </a:lnTo>
                              <a:lnTo>
                                <a:pt x="296" y="0"/>
                              </a:lnTo>
                              <a:lnTo>
                                <a:pt x="296" y="24"/>
                              </a:lnTo>
                              <a:lnTo>
                                <a:pt x="321" y="24"/>
                              </a:lnTo>
                              <a:lnTo>
                                <a:pt x="296" y="24"/>
                              </a:lnTo>
                              <a:lnTo>
                                <a:pt x="321" y="24"/>
                              </a:lnTo>
                              <a:lnTo>
                                <a:pt x="321" y="49"/>
                              </a:lnTo>
                              <a:lnTo>
                                <a:pt x="345" y="49"/>
                              </a:lnTo>
                              <a:lnTo>
                                <a:pt x="345" y="74"/>
                              </a:lnTo>
                              <a:lnTo>
                                <a:pt x="321" y="49"/>
                              </a:lnTo>
                              <a:lnTo>
                                <a:pt x="296" y="49"/>
                              </a:lnTo>
                              <a:lnTo>
                                <a:pt x="271" y="24"/>
                              </a:lnTo>
                              <a:lnTo>
                                <a:pt x="271" y="49"/>
                              </a:lnTo>
                              <a:lnTo>
                                <a:pt x="247" y="24"/>
                              </a:lnTo>
                              <a:lnTo>
                                <a:pt x="247" y="49"/>
                              </a:lnTo>
                              <a:lnTo>
                                <a:pt x="221" y="49"/>
                              </a:lnTo>
                              <a:lnTo>
                                <a:pt x="197" y="49"/>
                              </a:lnTo>
                              <a:lnTo>
                                <a:pt x="172" y="49"/>
                              </a:lnTo>
                              <a:lnTo>
                                <a:pt x="148" y="49"/>
                              </a:lnTo>
                              <a:lnTo>
                                <a:pt x="123" y="49"/>
                              </a:lnTo>
                              <a:lnTo>
                                <a:pt x="98" y="49"/>
                              </a:lnTo>
                              <a:lnTo>
                                <a:pt x="98" y="24"/>
                              </a:lnTo>
                              <a:lnTo>
                                <a:pt x="74" y="24"/>
                              </a:lnTo>
                              <a:lnTo>
                                <a:pt x="49" y="24"/>
                              </a:lnTo>
                              <a:lnTo>
                                <a:pt x="74" y="49"/>
                              </a:lnTo>
                              <a:lnTo>
                                <a:pt x="49" y="49"/>
                              </a:lnTo>
                              <a:lnTo>
                                <a:pt x="25" y="49"/>
                              </a:lnTo>
                              <a:lnTo>
                                <a:pt x="0" y="49"/>
                              </a:lnTo>
                              <a:lnTo>
                                <a:pt x="0" y="24"/>
                              </a:lnTo>
                              <a:lnTo>
                                <a:pt x="0" y="0"/>
                              </a:lnTo>
                              <a:lnTo>
                                <a:pt x="25" y="24"/>
                              </a:lnTo>
                              <a:lnTo>
                                <a:pt x="49" y="24"/>
                              </a:lnTo>
                              <a:lnTo>
                                <a:pt x="49" y="0"/>
                              </a:lnTo>
                              <a:lnTo>
                                <a:pt x="49" y="24"/>
                              </a:lnTo>
                              <a:lnTo>
                                <a:pt x="49" y="0"/>
                              </a:lnTo>
                              <a:lnTo>
                                <a:pt x="74" y="0"/>
                              </a:lnTo>
                              <a:lnTo>
                                <a:pt x="74" y="24"/>
                              </a:lnTo>
                              <a:lnTo>
                                <a:pt x="98" y="24"/>
                              </a:lnTo>
                              <a:lnTo>
                                <a:pt x="123" y="24"/>
                              </a:lnTo>
                              <a:lnTo>
                                <a:pt x="148" y="24"/>
                              </a:lnTo>
                              <a:lnTo>
                                <a:pt x="148" y="49"/>
                              </a:lnTo>
                              <a:lnTo>
                                <a:pt x="172" y="49"/>
                              </a:lnTo>
                              <a:lnTo>
                                <a:pt x="172" y="24"/>
                              </a:lnTo>
                              <a:lnTo>
                                <a:pt x="172" y="49"/>
                              </a:lnTo>
                              <a:close/>
                            </a:path>
                          </a:pathLst>
                        </a:custGeom>
                        <a:solidFill>
                          <a:srgbClr val="1DB2FB"/>
                        </a:solidFill>
                        <a:ln w="3175">
                          <a:solidFill>
                            <a:srgbClr val="1DB2FB"/>
                          </a:solidFill>
                          <a:prstDash val="solid"/>
                          <a:round/>
                          <a:headEnd/>
                          <a:tailEnd/>
                        </a:ln>
                      </p:spPr>
                      <p:txBody>
                        <a:bodyPr/>
                        <a:lstStyle/>
                        <a:p>
                          <a:endParaRPr lang="en-US" dirty="0"/>
                        </a:p>
                      </p:txBody>
                    </p:sp>
                    <p:grpSp>
                      <p:nvGrpSpPr>
                        <p:cNvPr id="22" name="Group 830"/>
                        <p:cNvGrpSpPr>
                          <a:grpSpLocks/>
                        </p:cNvGrpSpPr>
                        <p:nvPr/>
                      </p:nvGrpSpPr>
                      <p:grpSpPr bwMode="auto">
                        <a:xfrm>
                          <a:off x="1486" y="1303"/>
                          <a:ext cx="3260" cy="2174"/>
                          <a:chOff x="1486" y="1303"/>
                          <a:chExt cx="3260" cy="2174"/>
                        </a:xfrm>
                      </p:grpSpPr>
                      <p:sp>
                        <p:nvSpPr>
                          <p:cNvPr id="647999" name="Freeform 831"/>
                          <p:cNvSpPr>
                            <a:spLocks/>
                          </p:cNvSpPr>
                          <p:nvPr/>
                        </p:nvSpPr>
                        <p:spPr bwMode="auto">
                          <a:xfrm>
                            <a:off x="3844" y="2940"/>
                            <a:ext cx="25" cy="24"/>
                          </a:xfrm>
                          <a:custGeom>
                            <a:avLst/>
                            <a:gdLst/>
                            <a:ahLst/>
                            <a:cxnLst>
                              <a:cxn ang="0">
                                <a:pos x="26" y="24"/>
                              </a:cxn>
                              <a:cxn ang="0">
                                <a:pos x="50" y="0"/>
                              </a:cxn>
                              <a:cxn ang="0">
                                <a:pos x="75" y="0"/>
                              </a:cxn>
                              <a:cxn ang="0">
                                <a:pos x="100" y="24"/>
                              </a:cxn>
                              <a:cxn ang="0">
                                <a:pos x="100" y="50"/>
                              </a:cxn>
                              <a:cxn ang="0">
                                <a:pos x="100" y="99"/>
                              </a:cxn>
                              <a:cxn ang="0">
                                <a:pos x="75" y="99"/>
                              </a:cxn>
                              <a:cxn ang="0">
                                <a:pos x="50" y="99"/>
                              </a:cxn>
                              <a:cxn ang="0">
                                <a:pos x="26" y="99"/>
                              </a:cxn>
                              <a:cxn ang="0">
                                <a:pos x="0" y="99"/>
                              </a:cxn>
                              <a:cxn ang="0">
                                <a:pos x="0" y="75"/>
                              </a:cxn>
                              <a:cxn ang="0">
                                <a:pos x="0" y="50"/>
                              </a:cxn>
                              <a:cxn ang="0">
                                <a:pos x="26" y="24"/>
                              </a:cxn>
                            </a:cxnLst>
                            <a:rect l="0" t="0" r="r" b="b"/>
                            <a:pathLst>
                              <a:path w="100" h="99">
                                <a:moveTo>
                                  <a:pt x="26" y="24"/>
                                </a:moveTo>
                                <a:lnTo>
                                  <a:pt x="50" y="0"/>
                                </a:lnTo>
                                <a:lnTo>
                                  <a:pt x="75" y="0"/>
                                </a:lnTo>
                                <a:lnTo>
                                  <a:pt x="100" y="24"/>
                                </a:lnTo>
                                <a:lnTo>
                                  <a:pt x="100" y="50"/>
                                </a:lnTo>
                                <a:lnTo>
                                  <a:pt x="100" y="99"/>
                                </a:lnTo>
                                <a:lnTo>
                                  <a:pt x="75" y="99"/>
                                </a:lnTo>
                                <a:lnTo>
                                  <a:pt x="50" y="99"/>
                                </a:lnTo>
                                <a:lnTo>
                                  <a:pt x="26" y="99"/>
                                </a:lnTo>
                                <a:lnTo>
                                  <a:pt x="0" y="99"/>
                                </a:lnTo>
                                <a:lnTo>
                                  <a:pt x="0" y="75"/>
                                </a:lnTo>
                                <a:lnTo>
                                  <a:pt x="0" y="50"/>
                                </a:lnTo>
                                <a:lnTo>
                                  <a:pt x="26" y="24"/>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00" name="Freeform 832"/>
                          <p:cNvSpPr>
                            <a:spLocks/>
                          </p:cNvSpPr>
                          <p:nvPr/>
                        </p:nvSpPr>
                        <p:spPr bwMode="auto">
                          <a:xfrm>
                            <a:off x="4666" y="3384"/>
                            <a:ext cx="80" cy="31"/>
                          </a:xfrm>
                          <a:custGeom>
                            <a:avLst/>
                            <a:gdLst/>
                            <a:ahLst/>
                            <a:cxnLst>
                              <a:cxn ang="0">
                                <a:pos x="25" y="74"/>
                              </a:cxn>
                              <a:cxn ang="0">
                                <a:pos x="25" y="49"/>
                              </a:cxn>
                              <a:cxn ang="0">
                                <a:pos x="49" y="74"/>
                              </a:cxn>
                              <a:cxn ang="0">
                                <a:pos x="49" y="49"/>
                              </a:cxn>
                              <a:cxn ang="0">
                                <a:pos x="74" y="49"/>
                              </a:cxn>
                              <a:cxn ang="0">
                                <a:pos x="98" y="24"/>
                              </a:cxn>
                              <a:cxn ang="0">
                                <a:pos x="123" y="24"/>
                              </a:cxn>
                              <a:cxn ang="0">
                                <a:pos x="149" y="24"/>
                              </a:cxn>
                              <a:cxn ang="0">
                                <a:pos x="173" y="24"/>
                              </a:cxn>
                              <a:cxn ang="0">
                                <a:pos x="199" y="24"/>
                              </a:cxn>
                              <a:cxn ang="0">
                                <a:pos x="223" y="24"/>
                              </a:cxn>
                              <a:cxn ang="0">
                                <a:pos x="248" y="24"/>
                              </a:cxn>
                              <a:cxn ang="0">
                                <a:pos x="248" y="0"/>
                              </a:cxn>
                              <a:cxn ang="0">
                                <a:pos x="272" y="0"/>
                              </a:cxn>
                              <a:cxn ang="0">
                                <a:pos x="297" y="24"/>
                              </a:cxn>
                              <a:cxn ang="0">
                                <a:pos x="272" y="24"/>
                              </a:cxn>
                              <a:cxn ang="0">
                                <a:pos x="272" y="49"/>
                              </a:cxn>
                              <a:cxn ang="0">
                                <a:pos x="297" y="49"/>
                              </a:cxn>
                              <a:cxn ang="0">
                                <a:pos x="297" y="24"/>
                              </a:cxn>
                              <a:cxn ang="0">
                                <a:pos x="322" y="24"/>
                              </a:cxn>
                              <a:cxn ang="0">
                                <a:pos x="322" y="49"/>
                              </a:cxn>
                              <a:cxn ang="0">
                                <a:pos x="297" y="49"/>
                              </a:cxn>
                              <a:cxn ang="0">
                                <a:pos x="297" y="74"/>
                              </a:cxn>
                              <a:cxn ang="0">
                                <a:pos x="297" y="98"/>
                              </a:cxn>
                              <a:cxn ang="0">
                                <a:pos x="272" y="74"/>
                              </a:cxn>
                              <a:cxn ang="0">
                                <a:pos x="248" y="74"/>
                              </a:cxn>
                              <a:cxn ang="0">
                                <a:pos x="248" y="98"/>
                              </a:cxn>
                              <a:cxn ang="0">
                                <a:pos x="223" y="98"/>
                              </a:cxn>
                              <a:cxn ang="0">
                                <a:pos x="199" y="98"/>
                              </a:cxn>
                              <a:cxn ang="0">
                                <a:pos x="173" y="98"/>
                              </a:cxn>
                              <a:cxn ang="0">
                                <a:pos x="173" y="74"/>
                              </a:cxn>
                              <a:cxn ang="0">
                                <a:pos x="149" y="74"/>
                              </a:cxn>
                              <a:cxn ang="0">
                                <a:pos x="123" y="74"/>
                              </a:cxn>
                              <a:cxn ang="0">
                                <a:pos x="123" y="98"/>
                              </a:cxn>
                              <a:cxn ang="0">
                                <a:pos x="98" y="98"/>
                              </a:cxn>
                              <a:cxn ang="0">
                                <a:pos x="74" y="98"/>
                              </a:cxn>
                              <a:cxn ang="0">
                                <a:pos x="49" y="98"/>
                              </a:cxn>
                              <a:cxn ang="0">
                                <a:pos x="49" y="123"/>
                              </a:cxn>
                              <a:cxn ang="0">
                                <a:pos x="25" y="123"/>
                              </a:cxn>
                              <a:cxn ang="0">
                                <a:pos x="0" y="123"/>
                              </a:cxn>
                              <a:cxn ang="0">
                                <a:pos x="0" y="98"/>
                              </a:cxn>
                              <a:cxn ang="0">
                                <a:pos x="0" y="74"/>
                              </a:cxn>
                              <a:cxn ang="0">
                                <a:pos x="25" y="74"/>
                              </a:cxn>
                            </a:cxnLst>
                            <a:rect l="0" t="0" r="r" b="b"/>
                            <a:pathLst>
                              <a:path w="322" h="123">
                                <a:moveTo>
                                  <a:pt x="25" y="74"/>
                                </a:moveTo>
                                <a:lnTo>
                                  <a:pt x="25" y="49"/>
                                </a:lnTo>
                                <a:lnTo>
                                  <a:pt x="49" y="74"/>
                                </a:lnTo>
                                <a:lnTo>
                                  <a:pt x="49" y="49"/>
                                </a:lnTo>
                                <a:lnTo>
                                  <a:pt x="74" y="49"/>
                                </a:lnTo>
                                <a:lnTo>
                                  <a:pt x="98" y="24"/>
                                </a:lnTo>
                                <a:lnTo>
                                  <a:pt x="123" y="24"/>
                                </a:lnTo>
                                <a:lnTo>
                                  <a:pt x="149" y="24"/>
                                </a:lnTo>
                                <a:lnTo>
                                  <a:pt x="173" y="24"/>
                                </a:lnTo>
                                <a:lnTo>
                                  <a:pt x="199" y="24"/>
                                </a:lnTo>
                                <a:lnTo>
                                  <a:pt x="223" y="24"/>
                                </a:lnTo>
                                <a:lnTo>
                                  <a:pt x="248" y="24"/>
                                </a:lnTo>
                                <a:lnTo>
                                  <a:pt x="248" y="0"/>
                                </a:lnTo>
                                <a:lnTo>
                                  <a:pt x="272" y="0"/>
                                </a:lnTo>
                                <a:lnTo>
                                  <a:pt x="297" y="24"/>
                                </a:lnTo>
                                <a:lnTo>
                                  <a:pt x="272" y="24"/>
                                </a:lnTo>
                                <a:lnTo>
                                  <a:pt x="272" y="49"/>
                                </a:lnTo>
                                <a:lnTo>
                                  <a:pt x="297" y="49"/>
                                </a:lnTo>
                                <a:lnTo>
                                  <a:pt x="297" y="24"/>
                                </a:lnTo>
                                <a:lnTo>
                                  <a:pt x="322" y="24"/>
                                </a:lnTo>
                                <a:lnTo>
                                  <a:pt x="322" y="49"/>
                                </a:lnTo>
                                <a:lnTo>
                                  <a:pt x="297" y="49"/>
                                </a:lnTo>
                                <a:lnTo>
                                  <a:pt x="297" y="74"/>
                                </a:lnTo>
                                <a:lnTo>
                                  <a:pt x="297" y="98"/>
                                </a:lnTo>
                                <a:lnTo>
                                  <a:pt x="272" y="74"/>
                                </a:lnTo>
                                <a:lnTo>
                                  <a:pt x="248" y="74"/>
                                </a:lnTo>
                                <a:lnTo>
                                  <a:pt x="248" y="98"/>
                                </a:lnTo>
                                <a:lnTo>
                                  <a:pt x="223" y="98"/>
                                </a:lnTo>
                                <a:lnTo>
                                  <a:pt x="199" y="98"/>
                                </a:lnTo>
                                <a:lnTo>
                                  <a:pt x="173" y="98"/>
                                </a:lnTo>
                                <a:lnTo>
                                  <a:pt x="173" y="74"/>
                                </a:lnTo>
                                <a:lnTo>
                                  <a:pt x="149" y="74"/>
                                </a:lnTo>
                                <a:lnTo>
                                  <a:pt x="123" y="74"/>
                                </a:lnTo>
                                <a:lnTo>
                                  <a:pt x="123" y="98"/>
                                </a:lnTo>
                                <a:lnTo>
                                  <a:pt x="98" y="98"/>
                                </a:lnTo>
                                <a:lnTo>
                                  <a:pt x="74" y="98"/>
                                </a:lnTo>
                                <a:lnTo>
                                  <a:pt x="49" y="98"/>
                                </a:lnTo>
                                <a:lnTo>
                                  <a:pt x="49" y="123"/>
                                </a:lnTo>
                                <a:lnTo>
                                  <a:pt x="25" y="123"/>
                                </a:lnTo>
                                <a:lnTo>
                                  <a:pt x="0" y="123"/>
                                </a:lnTo>
                                <a:lnTo>
                                  <a:pt x="0" y="98"/>
                                </a:lnTo>
                                <a:lnTo>
                                  <a:pt x="0" y="74"/>
                                </a:lnTo>
                                <a:lnTo>
                                  <a:pt x="25" y="74"/>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01" name="Freeform 833"/>
                          <p:cNvSpPr>
                            <a:spLocks/>
                          </p:cNvSpPr>
                          <p:nvPr/>
                        </p:nvSpPr>
                        <p:spPr bwMode="auto">
                          <a:xfrm>
                            <a:off x="3060" y="3292"/>
                            <a:ext cx="56" cy="74"/>
                          </a:xfrm>
                          <a:custGeom>
                            <a:avLst/>
                            <a:gdLst/>
                            <a:ahLst/>
                            <a:cxnLst>
                              <a:cxn ang="0">
                                <a:pos x="222" y="49"/>
                              </a:cxn>
                              <a:cxn ang="0">
                                <a:pos x="222" y="74"/>
                              </a:cxn>
                              <a:cxn ang="0">
                                <a:pos x="197" y="74"/>
                              </a:cxn>
                              <a:cxn ang="0">
                                <a:pos x="197" y="98"/>
                              </a:cxn>
                              <a:cxn ang="0">
                                <a:pos x="173" y="98"/>
                              </a:cxn>
                              <a:cxn ang="0">
                                <a:pos x="173" y="124"/>
                              </a:cxn>
                              <a:cxn ang="0">
                                <a:pos x="173" y="98"/>
                              </a:cxn>
                              <a:cxn ang="0">
                                <a:pos x="148" y="124"/>
                              </a:cxn>
                              <a:cxn ang="0">
                                <a:pos x="148" y="149"/>
                              </a:cxn>
                              <a:cxn ang="0">
                                <a:pos x="123" y="149"/>
                              </a:cxn>
                              <a:cxn ang="0">
                                <a:pos x="148" y="149"/>
                              </a:cxn>
                              <a:cxn ang="0">
                                <a:pos x="173" y="149"/>
                              </a:cxn>
                              <a:cxn ang="0">
                                <a:pos x="173" y="173"/>
                              </a:cxn>
                              <a:cxn ang="0">
                                <a:pos x="173" y="149"/>
                              </a:cxn>
                              <a:cxn ang="0">
                                <a:pos x="148" y="149"/>
                              </a:cxn>
                              <a:cxn ang="0">
                                <a:pos x="148" y="173"/>
                              </a:cxn>
                              <a:cxn ang="0">
                                <a:pos x="123" y="149"/>
                              </a:cxn>
                              <a:cxn ang="0">
                                <a:pos x="123" y="173"/>
                              </a:cxn>
                              <a:cxn ang="0">
                                <a:pos x="98" y="173"/>
                              </a:cxn>
                              <a:cxn ang="0">
                                <a:pos x="98" y="198"/>
                              </a:cxn>
                              <a:cxn ang="0">
                                <a:pos x="123" y="198"/>
                              </a:cxn>
                              <a:cxn ang="0">
                                <a:pos x="148" y="198"/>
                              </a:cxn>
                              <a:cxn ang="0">
                                <a:pos x="123" y="198"/>
                              </a:cxn>
                              <a:cxn ang="0">
                                <a:pos x="123" y="222"/>
                              </a:cxn>
                              <a:cxn ang="0">
                                <a:pos x="98" y="222"/>
                              </a:cxn>
                              <a:cxn ang="0">
                                <a:pos x="73" y="222"/>
                              </a:cxn>
                              <a:cxn ang="0">
                                <a:pos x="73" y="247"/>
                              </a:cxn>
                              <a:cxn ang="0">
                                <a:pos x="73" y="272"/>
                              </a:cxn>
                              <a:cxn ang="0">
                                <a:pos x="73" y="296"/>
                              </a:cxn>
                              <a:cxn ang="0">
                                <a:pos x="49" y="296"/>
                              </a:cxn>
                              <a:cxn ang="0">
                                <a:pos x="49" y="272"/>
                              </a:cxn>
                              <a:cxn ang="0">
                                <a:pos x="49" y="247"/>
                              </a:cxn>
                              <a:cxn ang="0">
                                <a:pos x="24" y="247"/>
                              </a:cxn>
                              <a:cxn ang="0">
                                <a:pos x="24" y="222"/>
                              </a:cxn>
                              <a:cxn ang="0">
                                <a:pos x="24" y="198"/>
                              </a:cxn>
                              <a:cxn ang="0">
                                <a:pos x="0" y="222"/>
                              </a:cxn>
                              <a:cxn ang="0">
                                <a:pos x="0" y="198"/>
                              </a:cxn>
                              <a:cxn ang="0">
                                <a:pos x="24" y="198"/>
                              </a:cxn>
                              <a:cxn ang="0">
                                <a:pos x="49" y="198"/>
                              </a:cxn>
                              <a:cxn ang="0">
                                <a:pos x="73" y="198"/>
                              </a:cxn>
                              <a:cxn ang="0">
                                <a:pos x="73" y="173"/>
                              </a:cxn>
                              <a:cxn ang="0">
                                <a:pos x="73" y="149"/>
                              </a:cxn>
                              <a:cxn ang="0">
                                <a:pos x="98" y="149"/>
                              </a:cxn>
                              <a:cxn ang="0">
                                <a:pos x="98" y="124"/>
                              </a:cxn>
                              <a:cxn ang="0">
                                <a:pos x="123" y="124"/>
                              </a:cxn>
                              <a:cxn ang="0">
                                <a:pos x="123" y="98"/>
                              </a:cxn>
                              <a:cxn ang="0">
                                <a:pos x="98" y="98"/>
                              </a:cxn>
                              <a:cxn ang="0">
                                <a:pos x="123" y="98"/>
                              </a:cxn>
                              <a:cxn ang="0">
                                <a:pos x="123" y="74"/>
                              </a:cxn>
                              <a:cxn ang="0">
                                <a:pos x="98" y="74"/>
                              </a:cxn>
                              <a:cxn ang="0">
                                <a:pos x="123" y="49"/>
                              </a:cxn>
                              <a:cxn ang="0">
                                <a:pos x="123" y="25"/>
                              </a:cxn>
                              <a:cxn ang="0">
                                <a:pos x="123" y="0"/>
                              </a:cxn>
                              <a:cxn ang="0">
                                <a:pos x="148" y="0"/>
                              </a:cxn>
                              <a:cxn ang="0">
                                <a:pos x="148" y="25"/>
                              </a:cxn>
                              <a:cxn ang="0">
                                <a:pos x="148" y="49"/>
                              </a:cxn>
                              <a:cxn ang="0">
                                <a:pos x="148" y="74"/>
                              </a:cxn>
                              <a:cxn ang="0">
                                <a:pos x="173" y="74"/>
                              </a:cxn>
                              <a:cxn ang="0">
                                <a:pos x="197" y="74"/>
                              </a:cxn>
                              <a:cxn ang="0">
                                <a:pos x="197" y="49"/>
                              </a:cxn>
                              <a:cxn ang="0">
                                <a:pos x="222" y="49"/>
                              </a:cxn>
                            </a:cxnLst>
                            <a:rect l="0" t="0" r="r" b="b"/>
                            <a:pathLst>
                              <a:path w="222" h="296">
                                <a:moveTo>
                                  <a:pt x="222" y="49"/>
                                </a:moveTo>
                                <a:lnTo>
                                  <a:pt x="222" y="74"/>
                                </a:lnTo>
                                <a:lnTo>
                                  <a:pt x="197" y="74"/>
                                </a:lnTo>
                                <a:lnTo>
                                  <a:pt x="197" y="98"/>
                                </a:lnTo>
                                <a:lnTo>
                                  <a:pt x="173" y="98"/>
                                </a:lnTo>
                                <a:lnTo>
                                  <a:pt x="173" y="124"/>
                                </a:lnTo>
                                <a:lnTo>
                                  <a:pt x="173" y="98"/>
                                </a:lnTo>
                                <a:lnTo>
                                  <a:pt x="148" y="124"/>
                                </a:lnTo>
                                <a:lnTo>
                                  <a:pt x="148" y="149"/>
                                </a:lnTo>
                                <a:lnTo>
                                  <a:pt x="123" y="149"/>
                                </a:lnTo>
                                <a:lnTo>
                                  <a:pt x="148" y="149"/>
                                </a:lnTo>
                                <a:lnTo>
                                  <a:pt x="173" y="149"/>
                                </a:lnTo>
                                <a:lnTo>
                                  <a:pt x="173" y="173"/>
                                </a:lnTo>
                                <a:lnTo>
                                  <a:pt x="173" y="149"/>
                                </a:lnTo>
                                <a:lnTo>
                                  <a:pt x="148" y="149"/>
                                </a:lnTo>
                                <a:lnTo>
                                  <a:pt x="148" y="173"/>
                                </a:lnTo>
                                <a:lnTo>
                                  <a:pt x="123" y="149"/>
                                </a:lnTo>
                                <a:lnTo>
                                  <a:pt x="123" y="173"/>
                                </a:lnTo>
                                <a:lnTo>
                                  <a:pt x="98" y="173"/>
                                </a:lnTo>
                                <a:lnTo>
                                  <a:pt x="98" y="198"/>
                                </a:lnTo>
                                <a:lnTo>
                                  <a:pt x="123" y="198"/>
                                </a:lnTo>
                                <a:lnTo>
                                  <a:pt x="148" y="198"/>
                                </a:lnTo>
                                <a:lnTo>
                                  <a:pt x="123" y="198"/>
                                </a:lnTo>
                                <a:lnTo>
                                  <a:pt x="123" y="222"/>
                                </a:lnTo>
                                <a:lnTo>
                                  <a:pt x="98" y="222"/>
                                </a:lnTo>
                                <a:lnTo>
                                  <a:pt x="73" y="222"/>
                                </a:lnTo>
                                <a:lnTo>
                                  <a:pt x="73" y="247"/>
                                </a:lnTo>
                                <a:lnTo>
                                  <a:pt x="73" y="272"/>
                                </a:lnTo>
                                <a:lnTo>
                                  <a:pt x="73" y="296"/>
                                </a:lnTo>
                                <a:lnTo>
                                  <a:pt x="49" y="296"/>
                                </a:lnTo>
                                <a:lnTo>
                                  <a:pt x="49" y="272"/>
                                </a:lnTo>
                                <a:lnTo>
                                  <a:pt x="49" y="247"/>
                                </a:lnTo>
                                <a:lnTo>
                                  <a:pt x="24" y="247"/>
                                </a:lnTo>
                                <a:lnTo>
                                  <a:pt x="24" y="222"/>
                                </a:lnTo>
                                <a:lnTo>
                                  <a:pt x="24" y="198"/>
                                </a:lnTo>
                                <a:lnTo>
                                  <a:pt x="0" y="222"/>
                                </a:lnTo>
                                <a:lnTo>
                                  <a:pt x="0" y="198"/>
                                </a:lnTo>
                                <a:lnTo>
                                  <a:pt x="24" y="198"/>
                                </a:lnTo>
                                <a:lnTo>
                                  <a:pt x="49" y="198"/>
                                </a:lnTo>
                                <a:lnTo>
                                  <a:pt x="73" y="198"/>
                                </a:lnTo>
                                <a:lnTo>
                                  <a:pt x="73" y="173"/>
                                </a:lnTo>
                                <a:lnTo>
                                  <a:pt x="73" y="149"/>
                                </a:lnTo>
                                <a:lnTo>
                                  <a:pt x="98" y="149"/>
                                </a:lnTo>
                                <a:lnTo>
                                  <a:pt x="98" y="124"/>
                                </a:lnTo>
                                <a:lnTo>
                                  <a:pt x="123" y="124"/>
                                </a:lnTo>
                                <a:lnTo>
                                  <a:pt x="123" y="98"/>
                                </a:lnTo>
                                <a:lnTo>
                                  <a:pt x="98" y="98"/>
                                </a:lnTo>
                                <a:lnTo>
                                  <a:pt x="123" y="98"/>
                                </a:lnTo>
                                <a:lnTo>
                                  <a:pt x="123" y="74"/>
                                </a:lnTo>
                                <a:lnTo>
                                  <a:pt x="98" y="74"/>
                                </a:lnTo>
                                <a:lnTo>
                                  <a:pt x="123" y="49"/>
                                </a:lnTo>
                                <a:lnTo>
                                  <a:pt x="123" y="25"/>
                                </a:lnTo>
                                <a:lnTo>
                                  <a:pt x="123" y="0"/>
                                </a:lnTo>
                                <a:lnTo>
                                  <a:pt x="148" y="0"/>
                                </a:lnTo>
                                <a:lnTo>
                                  <a:pt x="148" y="25"/>
                                </a:lnTo>
                                <a:lnTo>
                                  <a:pt x="148" y="49"/>
                                </a:lnTo>
                                <a:lnTo>
                                  <a:pt x="148" y="74"/>
                                </a:lnTo>
                                <a:lnTo>
                                  <a:pt x="173" y="74"/>
                                </a:lnTo>
                                <a:lnTo>
                                  <a:pt x="197" y="74"/>
                                </a:lnTo>
                                <a:lnTo>
                                  <a:pt x="197" y="49"/>
                                </a:lnTo>
                                <a:lnTo>
                                  <a:pt x="222" y="49"/>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02" name="Freeform 834"/>
                          <p:cNvSpPr>
                            <a:spLocks/>
                          </p:cNvSpPr>
                          <p:nvPr/>
                        </p:nvSpPr>
                        <p:spPr bwMode="auto">
                          <a:xfrm>
                            <a:off x="2782" y="3353"/>
                            <a:ext cx="130" cy="124"/>
                          </a:xfrm>
                          <a:custGeom>
                            <a:avLst/>
                            <a:gdLst/>
                            <a:ahLst/>
                            <a:cxnLst>
                              <a:cxn ang="0">
                                <a:pos x="372" y="98"/>
                              </a:cxn>
                              <a:cxn ang="0">
                                <a:pos x="421" y="124"/>
                              </a:cxn>
                              <a:cxn ang="0">
                                <a:pos x="470" y="173"/>
                              </a:cxn>
                              <a:cxn ang="0">
                                <a:pos x="494" y="198"/>
                              </a:cxn>
                              <a:cxn ang="0">
                                <a:pos x="519" y="222"/>
                              </a:cxn>
                              <a:cxn ang="0">
                                <a:pos x="519" y="271"/>
                              </a:cxn>
                              <a:cxn ang="0">
                                <a:pos x="494" y="296"/>
                              </a:cxn>
                              <a:cxn ang="0">
                                <a:pos x="494" y="296"/>
                              </a:cxn>
                              <a:cxn ang="0">
                                <a:pos x="519" y="345"/>
                              </a:cxn>
                              <a:cxn ang="0">
                                <a:pos x="519" y="395"/>
                              </a:cxn>
                              <a:cxn ang="0">
                                <a:pos x="494" y="420"/>
                              </a:cxn>
                              <a:cxn ang="0">
                                <a:pos x="445" y="420"/>
                              </a:cxn>
                              <a:cxn ang="0">
                                <a:pos x="470" y="444"/>
                              </a:cxn>
                              <a:cxn ang="0">
                                <a:pos x="470" y="494"/>
                              </a:cxn>
                              <a:cxn ang="0">
                                <a:pos x="421" y="494"/>
                              </a:cxn>
                              <a:cxn ang="0">
                                <a:pos x="372" y="469"/>
                              </a:cxn>
                              <a:cxn ang="0">
                                <a:pos x="321" y="469"/>
                              </a:cxn>
                              <a:cxn ang="0">
                                <a:pos x="297" y="444"/>
                              </a:cxn>
                              <a:cxn ang="0">
                                <a:pos x="272" y="420"/>
                              </a:cxn>
                              <a:cxn ang="0">
                                <a:pos x="248" y="395"/>
                              </a:cxn>
                              <a:cxn ang="0">
                                <a:pos x="223" y="371"/>
                              </a:cxn>
                              <a:cxn ang="0">
                                <a:pos x="174" y="345"/>
                              </a:cxn>
                              <a:cxn ang="0">
                                <a:pos x="149" y="321"/>
                              </a:cxn>
                              <a:cxn ang="0">
                                <a:pos x="125" y="296"/>
                              </a:cxn>
                              <a:cxn ang="0">
                                <a:pos x="99" y="271"/>
                              </a:cxn>
                              <a:cxn ang="0">
                                <a:pos x="50" y="222"/>
                              </a:cxn>
                              <a:cxn ang="0">
                                <a:pos x="26" y="173"/>
                              </a:cxn>
                              <a:cxn ang="0">
                                <a:pos x="26" y="173"/>
                              </a:cxn>
                              <a:cxn ang="0">
                                <a:pos x="75" y="148"/>
                              </a:cxn>
                              <a:cxn ang="0">
                                <a:pos x="99" y="124"/>
                              </a:cxn>
                              <a:cxn ang="0">
                                <a:pos x="125" y="98"/>
                              </a:cxn>
                              <a:cxn ang="0">
                                <a:pos x="125" y="98"/>
                              </a:cxn>
                              <a:cxn ang="0">
                                <a:pos x="125" y="98"/>
                              </a:cxn>
                              <a:cxn ang="0">
                                <a:pos x="174" y="74"/>
                              </a:cxn>
                              <a:cxn ang="0">
                                <a:pos x="174" y="25"/>
                              </a:cxn>
                              <a:cxn ang="0">
                                <a:pos x="223" y="0"/>
                              </a:cxn>
                              <a:cxn ang="0">
                                <a:pos x="272" y="25"/>
                              </a:cxn>
                              <a:cxn ang="0">
                                <a:pos x="297" y="49"/>
                              </a:cxn>
                              <a:cxn ang="0">
                                <a:pos x="372" y="74"/>
                              </a:cxn>
                            </a:cxnLst>
                            <a:rect l="0" t="0" r="r" b="b"/>
                            <a:pathLst>
                              <a:path w="519" h="494">
                                <a:moveTo>
                                  <a:pt x="372" y="74"/>
                                </a:moveTo>
                                <a:lnTo>
                                  <a:pt x="372" y="98"/>
                                </a:lnTo>
                                <a:lnTo>
                                  <a:pt x="396" y="98"/>
                                </a:lnTo>
                                <a:lnTo>
                                  <a:pt x="421" y="124"/>
                                </a:lnTo>
                                <a:lnTo>
                                  <a:pt x="445" y="148"/>
                                </a:lnTo>
                                <a:lnTo>
                                  <a:pt x="470" y="173"/>
                                </a:lnTo>
                                <a:lnTo>
                                  <a:pt x="470" y="198"/>
                                </a:lnTo>
                                <a:lnTo>
                                  <a:pt x="494" y="198"/>
                                </a:lnTo>
                                <a:lnTo>
                                  <a:pt x="494" y="222"/>
                                </a:lnTo>
                                <a:lnTo>
                                  <a:pt x="519" y="222"/>
                                </a:lnTo>
                                <a:lnTo>
                                  <a:pt x="519" y="247"/>
                                </a:lnTo>
                                <a:lnTo>
                                  <a:pt x="519" y="271"/>
                                </a:lnTo>
                                <a:lnTo>
                                  <a:pt x="519" y="296"/>
                                </a:lnTo>
                                <a:lnTo>
                                  <a:pt x="494" y="296"/>
                                </a:lnTo>
                                <a:lnTo>
                                  <a:pt x="519" y="296"/>
                                </a:lnTo>
                                <a:lnTo>
                                  <a:pt x="494" y="296"/>
                                </a:lnTo>
                                <a:lnTo>
                                  <a:pt x="519" y="321"/>
                                </a:lnTo>
                                <a:lnTo>
                                  <a:pt x="519" y="345"/>
                                </a:lnTo>
                                <a:lnTo>
                                  <a:pt x="519" y="371"/>
                                </a:lnTo>
                                <a:lnTo>
                                  <a:pt x="519" y="395"/>
                                </a:lnTo>
                                <a:lnTo>
                                  <a:pt x="494" y="395"/>
                                </a:lnTo>
                                <a:lnTo>
                                  <a:pt x="494" y="420"/>
                                </a:lnTo>
                                <a:lnTo>
                                  <a:pt x="470" y="420"/>
                                </a:lnTo>
                                <a:lnTo>
                                  <a:pt x="445" y="420"/>
                                </a:lnTo>
                                <a:lnTo>
                                  <a:pt x="445" y="444"/>
                                </a:lnTo>
                                <a:lnTo>
                                  <a:pt x="470" y="444"/>
                                </a:lnTo>
                                <a:lnTo>
                                  <a:pt x="470" y="469"/>
                                </a:lnTo>
                                <a:lnTo>
                                  <a:pt x="470" y="494"/>
                                </a:lnTo>
                                <a:lnTo>
                                  <a:pt x="445" y="494"/>
                                </a:lnTo>
                                <a:lnTo>
                                  <a:pt x="421" y="494"/>
                                </a:lnTo>
                                <a:lnTo>
                                  <a:pt x="396" y="494"/>
                                </a:lnTo>
                                <a:lnTo>
                                  <a:pt x="372" y="469"/>
                                </a:lnTo>
                                <a:lnTo>
                                  <a:pt x="347" y="469"/>
                                </a:lnTo>
                                <a:lnTo>
                                  <a:pt x="321" y="469"/>
                                </a:lnTo>
                                <a:lnTo>
                                  <a:pt x="321" y="444"/>
                                </a:lnTo>
                                <a:lnTo>
                                  <a:pt x="297" y="444"/>
                                </a:lnTo>
                                <a:lnTo>
                                  <a:pt x="272" y="444"/>
                                </a:lnTo>
                                <a:lnTo>
                                  <a:pt x="272" y="420"/>
                                </a:lnTo>
                                <a:lnTo>
                                  <a:pt x="248" y="420"/>
                                </a:lnTo>
                                <a:lnTo>
                                  <a:pt x="248" y="395"/>
                                </a:lnTo>
                                <a:lnTo>
                                  <a:pt x="223" y="395"/>
                                </a:lnTo>
                                <a:lnTo>
                                  <a:pt x="223" y="371"/>
                                </a:lnTo>
                                <a:lnTo>
                                  <a:pt x="199" y="371"/>
                                </a:lnTo>
                                <a:lnTo>
                                  <a:pt x="174" y="345"/>
                                </a:lnTo>
                                <a:lnTo>
                                  <a:pt x="149" y="345"/>
                                </a:lnTo>
                                <a:lnTo>
                                  <a:pt x="149" y="321"/>
                                </a:lnTo>
                                <a:lnTo>
                                  <a:pt x="149" y="296"/>
                                </a:lnTo>
                                <a:lnTo>
                                  <a:pt x="125" y="296"/>
                                </a:lnTo>
                                <a:lnTo>
                                  <a:pt x="125" y="271"/>
                                </a:lnTo>
                                <a:lnTo>
                                  <a:pt x="99" y="271"/>
                                </a:lnTo>
                                <a:lnTo>
                                  <a:pt x="75" y="247"/>
                                </a:lnTo>
                                <a:lnTo>
                                  <a:pt x="50" y="222"/>
                                </a:lnTo>
                                <a:lnTo>
                                  <a:pt x="50" y="198"/>
                                </a:lnTo>
                                <a:lnTo>
                                  <a:pt x="26" y="173"/>
                                </a:lnTo>
                                <a:lnTo>
                                  <a:pt x="0" y="173"/>
                                </a:lnTo>
                                <a:lnTo>
                                  <a:pt x="26" y="173"/>
                                </a:lnTo>
                                <a:lnTo>
                                  <a:pt x="50" y="173"/>
                                </a:lnTo>
                                <a:lnTo>
                                  <a:pt x="75" y="148"/>
                                </a:lnTo>
                                <a:lnTo>
                                  <a:pt x="75" y="124"/>
                                </a:lnTo>
                                <a:lnTo>
                                  <a:pt x="99" y="124"/>
                                </a:lnTo>
                                <a:lnTo>
                                  <a:pt x="125" y="124"/>
                                </a:lnTo>
                                <a:lnTo>
                                  <a:pt x="125" y="98"/>
                                </a:lnTo>
                                <a:lnTo>
                                  <a:pt x="99" y="98"/>
                                </a:lnTo>
                                <a:lnTo>
                                  <a:pt x="125" y="98"/>
                                </a:lnTo>
                                <a:lnTo>
                                  <a:pt x="125" y="74"/>
                                </a:lnTo>
                                <a:lnTo>
                                  <a:pt x="125" y="98"/>
                                </a:lnTo>
                                <a:lnTo>
                                  <a:pt x="149" y="74"/>
                                </a:lnTo>
                                <a:lnTo>
                                  <a:pt x="174" y="74"/>
                                </a:lnTo>
                                <a:lnTo>
                                  <a:pt x="174" y="49"/>
                                </a:lnTo>
                                <a:lnTo>
                                  <a:pt x="174" y="25"/>
                                </a:lnTo>
                                <a:lnTo>
                                  <a:pt x="199" y="25"/>
                                </a:lnTo>
                                <a:lnTo>
                                  <a:pt x="223" y="0"/>
                                </a:lnTo>
                                <a:lnTo>
                                  <a:pt x="248" y="0"/>
                                </a:lnTo>
                                <a:lnTo>
                                  <a:pt x="272" y="25"/>
                                </a:lnTo>
                                <a:lnTo>
                                  <a:pt x="297" y="25"/>
                                </a:lnTo>
                                <a:lnTo>
                                  <a:pt x="297" y="49"/>
                                </a:lnTo>
                                <a:lnTo>
                                  <a:pt x="321" y="49"/>
                                </a:lnTo>
                                <a:lnTo>
                                  <a:pt x="372" y="74"/>
                                </a:lnTo>
                                <a:close/>
                              </a:path>
                            </a:pathLst>
                          </a:custGeom>
                          <a:solidFill>
                            <a:srgbClr val="1DB2FB"/>
                          </a:solidFill>
                          <a:ln w="9525">
                            <a:solidFill>
                              <a:srgbClr val="1DB2FB"/>
                            </a:solidFill>
                            <a:round/>
                            <a:headEnd/>
                            <a:tailEnd/>
                          </a:ln>
                        </p:spPr>
                        <p:txBody>
                          <a:bodyPr/>
                          <a:lstStyle/>
                          <a:p>
                            <a:endParaRPr lang="en-US" dirty="0"/>
                          </a:p>
                        </p:txBody>
                      </p:sp>
                      <p:sp>
                        <p:nvSpPr>
                          <p:cNvPr id="648003" name="Freeform 835"/>
                          <p:cNvSpPr>
                            <a:spLocks/>
                          </p:cNvSpPr>
                          <p:nvPr/>
                        </p:nvSpPr>
                        <p:spPr bwMode="auto">
                          <a:xfrm>
                            <a:off x="2597" y="3119"/>
                            <a:ext cx="31" cy="18"/>
                          </a:xfrm>
                          <a:custGeom>
                            <a:avLst/>
                            <a:gdLst/>
                            <a:ahLst/>
                            <a:cxnLst>
                              <a:cxn ang="0">
                                <a:pos x="98" y="24"/>
                              </a:cxn>
                              <a:cxn ang="0">
                                <a:pos x="98" y="49"/>
                              </a:cxn>
                              <a:cxn ang="0">
                                <a:pos x="123" y="49"/>
                              </a:cxn>
                              <a:cxn ang="0">
                                <a:pos x="98" y="75"/>
                              </a:cxn>
                              <a:cxn ang="0">
                                <a:pos x="74" y="75"/>
                              </a:cxn>
                              <a:cxn ang="0">
                                <a:pos x="74" y="49"/>
                              </a:cxn>
                              <a:cxn ang="0">
                                <a:pos x="49" y="49"/>
                              </a:cxn>
                              <a:cxn ang="0">
                                <a:pos x="24" y="24"/>
                              </a:cxn>
                              <a:cxn ang="0">
                                <a:pos x="0" y="0"/>
                              </a:cxn>
                              <a:cxn ang="0">
                                <a:pos x="24" y="0"/>
                              </a:cxn>
                              <a:cxn ang="0">
                                <a:pos x="49" y="0"/>
                              </a:cxn>
                              <a:cxn ang="0">
                                <a:pos x="98" y="24"/>
                              </a:cxn>
                            </a:cxnLst>
                            <a:rect l="0" t="0" r="r" b="b"/>
                            <a:pathLst>
                              <a:path w="123" h="75">
                                <a:moveTo>
                                  <a:pt x="98" y="24"/>
                                </a:moveTo>
                                <a:lnTo>
                                  <a:pt x="98" y="49"/>
                                </a:lnTo>
                                <a:lnTo>
                                  <a:pt x="123" y="49"/>
                                </a:lnTo>
                                <a:lnTo>
                                  <a:pt x="98" y="75"/>
                                </a:lnTo>
                                <a:lnTo>
                                  <a:pt x="74" y="75"/>
                                </a:lnTo>
                                <a:lnTo>
                                  <a:pt x="74" y="49"/>
                                </a:lnTo>
                                <a:lnTo>
                                  <a:pt x="49" y="49"/>
                                </a:lnTo>
                                <a:lnTo>
                                  <a:pt x="24" y="24"/>
                                </a:lnTo>
                                <a:lnTo>
                                  <a:pt x="0" y="0"/>
                                </a:lnTo>
                                <a:lnTo>
                                  <a:pt x="24" y="0"/>
                                </a:lnTo>
                                <a:lnTo>
                                  <a:pt x="49" y="0"/>
                                </a:lnTo>
                                <a:lnTo>
                                  <a:pt x="98" y="24"/>
                                </a:lnTo>
                                <a:close/>
                              </a:path>
                            </a:pathLst>
                          </a:custGeom>
                          <a:solidFill>
                            <a:srgbClr val="1DB2FB"/>
                          </a:solidFill>
                          <a:ln w="3175">
                            <a:solidFill>
                              <a:srgbClr val="1DB2FB"/>
                            </a:solidFill>
                            <a:prstDash val="solid"/>
                            <a:round/>
                            <a:headEnd/>
                            <a:tailEnd/>
                          </a:ln>
                        </p:spPr>
                        <p:txBody>
                          <a:bodyPr/>
                          <a:lstStyle/>
                          <a:p>
                            <a:endParaRPr lang="en-US" dirty="0"/>
                          </a:p>
                        </p:txBody>
                      </p:sp>
                      <p:grpSp>
                        <p:nvGrpSpPr>
                          <p:cNvPr id="23" name="Group 836"/>
                          <p:cNvGrpSpPr>
                            <a:grpSpLocks/>
                          </p:cNvGrpSpPr>
                          <p:nvPr/>
                        </p:nvGrpSpPr>
                        <p:grpSpPr bwMode="auto">
                          <a:xfrm>
                            <a:off x="1486" y="1303"/>
                            <a:ext cx="2933" cy="1655"/>
                            <a:chOff x="1486" y="1303"/>
                            <a:chExt cx="2933" cy="1655"/>
                          </a:xfrm>
                        </p:grpSpPr>
                        <p:sp>
                          <p:nvSpPr>
                            <p:cNvPr id="648005" name="Freeform 837"/>
                            <p:cNvSpPr>
                              <a:spLocks/>
                            </p:cNvSpPr>
                            <p:nvPr/>
                          </p:nvSpPr>
                          <p:spPr bwMode="auto">
                            <a:xfrm>
                              <a:off x="4166" y="1389"/>
                              <a:ext cx="55" cy="25"/>
                            </a:xfrm>
                            <a:custGeom>
                              <a:avLst/>
                              <a:gdLst/>
                              <a:ahLst/>
                              <a:cxnLst>
                                <a:cxn ang="0">
                                  <a:pos x="98" y="25"/>
                                </a:cxn>
                                <a:cxn ang="0">
                                  <a:pos x="124" y="25"/>
                                </a:cxn>
                                <a:cxn ang="0">
                                  <a:pos x="148" y="25"/>
                                </a:cxn>
                                <a:cxn ang="0">
                                  <a:pos x="148" y="0"/>
                                </a:cxn>
                                <a:cxn ang="0">
                                  <a:pos x="173" y="0"/>
                                </a:cxn>
                                <a:cxn ang="0">
                                  <a:pos x="198" y="0"/>
                                </a:cxn>
                                <a:cxn ang="0">
                                  <a:pos x="222" y="0"/>
                                </a:cxn>
                                <a:cxn ang="0">
                                  <a:pos x="222" y="25"/>
                                </a:cxn>
                                <a:cxn ang="0">
                                  <a:pos x="198" y="25"/>
                                </a:cxn>
                                <a:cxn ang="0">
                                  <a:pos x="173" y="25"/>
                                </a:cxn>
                                <a:cxn ang="0">
                                  <a:pos x="173" y="50"/>
                                </a:cxn>
                                <a:cxn ang="0">
                                  <a:pos x="173" y="74"/>
                                </a:cxn>
                                <a:cxn ang="0">
                                  <a:pos x="148" y="74"/>
                                </a:cxn>
                                <a:cxn ang="0">
                                  <a:pos x="124" y="74"/>
                                </a:cxn>
                                <a:cxn ang="0">
                                  <a:pos x="98" y="74"/>
                                </a:cxn>
                                <a:cxn ang="0">
                                  <a:pos x="74" y="74"/>
                                </a:cxn>
                                <a:cxn ang="0">
                                  <a:pos x="49" y="74"/>
                                </a:cxn>
                                <a:cxn ang="0">
                                  <a:pos x="49" y="99"/>
                                </a:cxn>
                                <a:cxn ang="0">
                                  <a:pos x="25" y="99"/>
                                </a:cxn>
                                <a:cxn ang="0">
                                  <a:pos x="25" y="74"/>
                                </a:cxn>
                                <a:cxn ang="0">
                                  <a:pos x="0" y="74"/>
                                </a:cxn>
                                <a:cxn ang="0">
                                  <a:pos x="25" y="74"/>
                                </a:cxn>
                                <a:cxn ang="0">
                                  <a:pos x="49" y="50"/>
                                </a:cxn>
                                <a:cxn ang="0">
                                  <a:pos x="74" y="25"/>
                                </a:cxn>
                                <a:cxn ang="0">
                                  <a:pos x="98" y="25"/>
                                </a:cxn>
                              </a:cxnLst>
                              <a:rect l="0" t="0" r="r" b="b"/>
                              <a:pathLst>
                                <a:path w="222" h="99">
                                  <a:moveTo>
                                    <a:pt x="98" y="25"/>
                                  </a:moveTo>
                                  <a:lnTo>
                                    <a:pt x="124" y="25"/>
                                  </a:lnTo>
                                  <a:lnTo>
                                    <a:pt x="148" y="25"/>
                                  </a:lnTo>
                                  <a:lnTo>
                                    <a:pt x="148" y="0"/>
                                  </a:lnTo>
                                  <a:lnTo>
                                    <a:pt x="173" y="0"/>
                                  </a:lnTo>
                                  <a:lnTo>
                                    <a:pt x="198" y="0"/>
                                  </a:lnTo>
                                  <a:lnTo>
                                    <a:pt x="222" y="0"/>
                                  </a:lnTo>
                                  <a:lnTo>
                                    <a:pt x="222" y="25"/>
                                  </a:lnTo>
                                  <a:lnTo>
                                    <a:pt x="198" y="25"/>
                                  </a:lnTo>
                                  <a:lnTo>
                                    <a:pt x="173" y="25"/>
                                  </a:lnTo>
                                  <a:lnTo>
                                    <a:pt x="173" y="50"/>
                                  </a:lnTo>
                                  <a:lnTo>
                                    <a:pt x="173" y="74"/>
                                  </a:lnTo>
                                  <a:lnTo>
                                    <a:pt x="148" y="74"/>
                                  </a:lnTo>
                                  <a:lnTo>
                                    <a:pt x="124" y="74"/>
                                  </a:lnTo>
                                  <a:lnTo>
                                    <a:pt x="98" y="74"/>
                                  </a:lnTo>
                                  <a:lnTo>
                                    <a:pt x="74" y="74"/>
                                  </a:lnTo>
                                  <a:lnTo>
                                    <a:pt x="49" y="74"/>
                                  </a:lnTo>
                                  <a:lnTo>
                                    <a:pt x="49" y="99"/>
                                  </a:lnTo>
                                  <a:lnTo>
                                    <a:pt x="25" y="99"/>
                                  </a:lnTo>
                                  <a:lnTo>
                                    <a:pt x="25" y="74"/>
                                  </a:lnTo>
                                  <a:lnTo>
                                    <a:pt x="0" y="74"/>
                                  </a:lnTo>
                                  <a:lnTo>
                                    <a:pt x="25" y="74"/>
                                  </a:lnTo>
                                  <a:lnTo>
                                    <a:pt x="49" y="50"/>
                                  </a:lnTo>
                                  <a:lnTo>
                                    <a:pt x="74" y="25"/>
                                  </a:lnTo>
                                  <a:lnTo>
                                    <a:pt x="98" y="25"/>
                                  </a:lnTo>
                                  <a:close/>
                                </a:path>
                              </a:pathLst>
                            </a:custGeom>
                            <a:solidFill>
                              <a:srgbClr val="1DB2FB"/>
                            </a:solidFill>
                            <a:ln w="3175">
                              <a:solidFill>
                                <a:srgbClr val="1DB2FB"/>
                              </a:solidFill>
                              <a:prstDash val="solid"/>
                              <a:round/>
                              <a:headEnd/>
                              <a:tailEnd/>
                            </a:ln>
                          </p:spPr>
                          <p:txBody>
                            <a:bodyPr/>
                            <a:lstStyle/>
                            <a:p>
                              <a:endParaRPr lang="en-US" dirty="0"/>
                            </a:p>
                          </p:txBody>
                        </p:sp>
                        <p:grpSp>
                          <p:nvGrpSpPr>
                            <p:cNvPr id="24" name="Group 838"/>
                            <p:cNvGrpSpPr>
                              <a:grpSpLocks/>
                            </p:cNvGrpSpPr>
                            <p:nvPr/>
                          </p:nvGrpSpPr>
                          <p:grpSpPr bwMode="auto">
                            <a:xfrm>
                              <a:off x="1486" y="1303"/>
                              <a:ext cx="2933" cy="1655"/>
                              <a:chOff x="1486" y="1303"/>
                              <a:chExt cx="2933" cy="1655"/>
                            </a:xfrm>
                          </p:grpSpPr>
                          <p:sp>
                            <p:nvSpPr>
                              <p:cNvPr id="648007" name="Freeform 839"/>
                              <p:cNvSpPr>
                                <a:spLocks/>
                              </p:cNvSpPr>
                              <p:nvPr/>
                            </p:nvSpPr>
                            <p:spPr bwMode="auto">
                              <a:xfrm>
                                <a:off x="4314" y="1303"/>
                                <a:ext cx="105" cy="99"/>
                              </a:xfrm>
                              <a:custGeom>
                                <a:avLst/>
                                <a:gdLst/>
                                <a:ahLst/>
                                <a:cxnLst>
                                  <a:cxn ang="0">
                                    <a:pos x="98" y="273"/>
                                  </a:cxn>
                                  <a:cxn ang="0">
                                    <a:pos x="123" y="297"/>
                                  </a:cxn>
                                  <a:cxn ang="0">
                                    <a:pos x="123" y="322"/>
                                  </a:cxn>
                                  <a:cxn ang="0">
                                    <a:pos x="73" y="371"/>
                                  </a:cxn>
                                  <a:cxn ang="0">
                                    <a:pos x="49" y="322"/>
                                  </a:cxn>
                                  <a:cxn ang="0">
                                    <a:pos x="49" y="322"/>
                                  </a:cxn>
                                  <a:cxn ang="0">
                                    <a:pos x="24" y="297"/>
                                  </a:cxn>
                                  <a:cxn ang="0">
                                    <a:pos x="24" y="273"/>
                                  </a:cxn>
                                  <a:cxn ang="0">
                                    <a:pos x="24" y="248"/>
                                  </a:cxn>
                                  <a:cxn ang="0">
                                    <a:pos x="73" y="248"/>
                                  </a:cxn>
                                  <a:cxn ang="0">
                                    <a:pos x="147" y="222"/>
                                  </a:cxn>
                                  <a:cxn ang="0">
                                    <a:pos x="196" y="198"/>
                                  </a:cxn>
                                  <a:cxn ang="0">
                                    <a:pos x="196" y="149"/>
                                  </a:cxn>
                                  <a:cxn ang="0">
                                    <a:pos x="172" y="100"/>
                                  </a:cxn>
                                  <a:cxn ang="0">
                                    <a:pos x="147" y="26"/>
                                  </a:cxn>
                                  <a:cxn ang="0">
                                    <a:pos x="147" y="26"/>
                                  </a:cxn>
                                  <a:cxn ang="0">
                                    <a:pos x="196" y="0"/>
                                  </a:cxn>
                                  <a:cxn ang="0">
                                    <a:pos x="246" y="50"/>
                                  </a:cxn>
                                  <a:cxn ang="0">
                                    <a:pos x="271" y="75"/>
                                  </a:cxn>
                                  <a:cxn ang="0">
                                    <a:pos x="296" y="124"/>
                                  </a:cxn>
                                  <a:cxn ang="0">
                                    <a:pos x="345" y="173"/>
                                  </a:cxn>
                                  <a:cxn ang="0">
                                    <a:pos x="369" y="222"/>
                                  </a:cxn>
                                  <a:cxn ang="0">
                                    <a:pos x="394" y="273"/>
                                  </a:cxn>
                                  <a:cxn ang="0">
                                    <a:pos x="418" y="297"/>
                                  </a:cxn>
                                  <a:cxn ang="0">
                                    <a:pos x="418" y="346"/>
                                  </a:cxn>
                                  <a:cxn ang="0">
                                    <a:pos x="418" y="396"/>
                                  </a:cxn>
                                  <a:cxn ang="0">
                                    <a:pos x="369" y="371"/>
                                  </a:cxn>
                                  <a:cxn ang="0">
                                    <a:pos x="320" y="346"/>
                                  </a:cxn>
                                  <a:cxn ang="0">
                                    <a:pos x="296" y="322"/>
                                  </a:cxn>
                                  <a:cxn ang="0">
                                    <a:pos x="271" y="297"/>
                                  </a:cxn>
                                  <a:cxn ang="0">
                                    <a:pos x="221" y="273"/>
                                  </a:cxn>
                                  <a:cxn ang="0">
                                    <a:pos x="196" y="248"/>
                                  </a:cxn>
                                  <a:cxn ang="0">
                                    <a:pos x="98" y="248"/>
                                  </a:cxn>
                                  <a:cxn ang="0">
                                    <a:pos x="73" y="273"/>
                                  </a:cxn>
                                </a:cxnLst>
                                <a:rect l="0" t="0" r="r" b="b"/>
                                <a:pathLst>
                                  <a:path w="418" h="396">
                                    <a:moveTo>
                                      <a:pt x="73" y="273"/>
                                    </a:moveTo>
                                    <a:lnTo>
                                      <a:pt x="98" y="273"/>
                                    </a:lnTo>
                                    <a:lnTo>
                                      <a:pt x="98" y="297"/>
                                    </a:lnTo>
                                    <a:lnTo>
                                      <a:pt x="123" y="297"/>
                                    </a:lnTo>
                                    <a:lnTo>
                                      <a:pt x="147" y="297"/>
                                    </a:lnTo>
                                    <a:lnTo>
                                      <a:pt x="123" y="322"/>
                                    </a:lnTo>
                                    <a:lnTo>
                                      <a:pt x="98" y="346"/>
                                    </a:lnTo>
                                    <a:lnTo>
                                      <a:pt x="73" y="371"/>
                                    </a:lnTo>
                                    <a:lnTo>
                                      <a:pt x="49" y="346"/>
                                    </a:lnTo>
                                    <a:lnTo>
                                      <a:pt x="49" y="322"/>
                                    </a:lnTo>
                                    <a:lnTo>
                                      <a:pt x="24" y="322"/>
                                    </a:lnTo>
                                    <a:lnTo>
                                      <a:pt x="49" y="322"/>
                                    </a:lnTo>
                                    <a:lnTo>
                                      <a:pt x="24" y="322"/>
                                    </a:lnTo>
                                    <a:lnTo>
                                      <a:pt x="24" y="297"/>
                                    </a:lnTo>
                                    <a:lnTo>
                                      <a:pt x="0" y="273"/>
                                    </a:lnTo>
                                    <a:lnTo>
                                      <a:pt x="24" y="273"/>
                                    </a:lnTo>
                                    <a:lnTo>
                                      <a:pt x="0" y="248"/>
                                    </a:lnTo>
                                    <a:lnTo>
                                      <a:pt x="24" y="248"/>
                                    </a:lnTo>
                                    <a:lnTo>
                                      <a:pt x="49" y="248"/>
                                    </a:lnTo>
                                    <a:lnTo>
                                      <a:pt x="73" y="248"/>
                                    </a:lnTo>
                                    <a:lnTo>
                                      <a:pt x="123" y="248"/>
                                    </a:lnTo>
                                    <a:lnTo>
                                      <a:pt x="147" y="222"/>
                                    </a:lnTo>
                                    <a:lnTo>
                                      <a:pt x="172" y="222"/>
                                    </a:lnTo>
                                    <a:lnTo>
                                      <a:pt x="196" y="198"/>
                                    </a:lnTo>
                                    <a:lnTo>
                                      <a:pt x="196" y="173"/>
                                    </a:lnTo>
                                    <a:lnTo>
                                      <a:pt x="196" y="149"/>
                                    </a:lnTo>
                                    <a:lnTo>
                                      <a:pt x="196" y="124"/>
                                    </a:lnTo>
                                    <a:lnTo>
                                      <a:pt x="172" y="100"/>
                                    </a:lnTo>
                                    <a:lnTo>
                                      <a:pt x="147" y="75"/>
                                    </a:lnTo>
                                    <a:lnTo>
                                      <a:pt x="147" y="26"/>
                                    </a:lnTo>
                                    <a:lnTo>
                                      <a:pt x="123" y="26"/>
                                    </a:lnTo>
                                    <a:lnTo>
                                      <a:pt x="147" y="26"/>
                                    </a:lnTo>
                                    <a:lnTo>
                                      <a:pt x="172" y="0"/>
                                    </a:lnTo>
                                    <a:lnTo>
                                      <a:pt x="196" y="0"/>
                                    </a:lnTo>
                                    <a:lnTo>
                                      <a:pt x="221" y="26"/>
                                    </a:lnTo>
                                    <a:lnTo>
                                      <a:pt x="246" y="50"/>
                                    </a:lnTo>
                                    <a:lnTo>
                                      <a:pt x="246" y="75"/>
                                    </a:lnTo>
                                    <a:lnTo>
                                      <a:pt x="271" y="75"/>
                                    </a:lnTo>
                                    <a:lnTo>
                                      <a:pt x="296" y="100"/>
                                    </a:lnTo>
                                    <a:lnTo>
                                      <a:pt x="296" y="124"/>
                                    </a:lnTo>
                                    <a:lnTo>
                                      <a:pt x="320" y="149"/>
                                    </a:lnTo>
                                    <a:lnTo>
                                      <a:pt x="345" y="173"/>
                                    </a:lnTo>
                                    <a:lnTo>
                                      <a:pt x="369" y="198"/>
                                    </a:lnTo>
                                    <a:lnTo>
                                      <a:pt x="369" y="222"/>
                                    </a:lnTo>
                                    <a:lnTo>
                                      <a:pt x="394" y="248"/>
                                    </a:lnTo>
                                    <a:lnTo>
                                      <a:pt x="394" y="273"/>
                                    </a:lnTo>
                                    <a:lnTo>
                                      <a:pt x="418" y="273"/>
                                    </a:lnTo>
                                    <a:lnTo>
                                      <a:pt x="418" y="297"/>
                                    </a:lnTo>
                                    <a:lnTo>
                                      <a:pt x="418" y="322"/>
                                    </a:lnTo>
                                    <a:lnTo>
                                      <a:pt x="418" y="346"/>
                                    </a:lnTo>
                                    <a:lnTo>
                                      <a:pt x="418" y="371"/>
                                    </a:lnTo>
                                    <a:lnTo>
                                      <a:pt x="418" y="396"/>
                                    </a:lnTo>
                                    <a:lnTo>
                                      <a:pt x="394" y="371"/>
                                    </a:lnTo>
                                    <a:lnTo>
                                      <a:pt x="369" y="371"/>
                                    </a:lnTo>
                                    <a:lnTo>
                                      <a:pt x="320" y="371"/>
                                    </a:lnTo>
                                    <a:lnTo>
                                      <a:pt x="320" y="346"/>
                                    </a:lnTo>
                                    <a:lnTo>
                                      <a:pt x="296" y="346"/>
                                    </a:lnTo>
                                    <a:lnTo>
                                      <a:pt x="296" y="322"/>
                                    </a:lnTo>
                                    <a:lnTo>
                                      <a:pt x="296" y="297"/>
                                    </a:lnTo>
                                    <a:lnTo>
                                      <a:pt x="271" y="297"/>
                                    </a:lnTo>
                                    <a:lnTo>
                                      <a:pt x="246" y="273"/>
                                    </a:lnTo>
                                    <a:lnTo>
                                      <a:pt x="221" y="273"/>
                                    </a:lnTo>
                                    <a:lnTo>
                                      <a:pt x="196" y="273"/>
                                    </a:lnTo>
                                    <a:lnTo>
                                      <a:pt x="196" y="248"/>
                                    </a:lnTo>
                                    <a:lnTo>
                                      <a:pt x="147" y="248"/>
                                    </a:lnTo>
                                    <a:lnTo>
                                      <a:pt x="98" y="248"/>
                                    </a:lnTo>
                                    <a:lnTo>
                                      <a:pt x="98" y="273"/>
                                    </a:lnTo>
                                    <a:lnTo>
                                      <a:pt x="73" y="273"/>
                                    </a:lnTo>
                                    <a:close/>
                                  </a:path>
                                </a:pathLst>
                              </a:custGeom>
                              <a:solidFill>
                                <a:srgbClr val="1DB2FB"/>
                              </a:solidFill>
                              <a:ln w="9525">
                                <a:solidFill>
                                  <a:srgbClr val="1DB2FB"/>
                                </a:solidFill>
                                <a:round/>
                                <a:headEnd/>
                                <a:tailEnd/>
                              </a:ln>
                            </p:spPr>
                            <p:txBody>
                              <a:bodyPr/>
                              <a:lstStyle/>
                              <a:p>
                                <a:endParaRPr lang="en-US" dirty="0"/>
                              </a:p>
                            </p:txBody>
                          </p:sp>
                          <p:sp>
                            <p:nvSpPr>
                              <p:cNvPr id="648008" name="Freeform 840"/>
                              <p:cNvSpPr>
                                <a:spLocks/>
                              </p:cNvSpPr>
                              <p:nvPr/>
                            </p:nvSpPr>
                            <p:spPr bwMode="auto">
                              <a:xfrm>
                                <a:off x="3906" y="1383"/>
                                <a:ext cx="266" cy="99"/>
                              </a:xfrm>
                              <a:custGeom>
                                <a:avLst/>
                                <a:gdLst/>
                                <a:ahLst/>
                                <a:cxnLst>
                                  <a:cxn ang="0">
                                    <a:pos x="394" y="24"/>
                                  </a:cxn>
                                  <a:cxn ang="0">
                                    <a:pos x="419" y="24"/>
                                  </a:cxn>
                                  <a:cxn ang="0">
                                    <a:pos x="469" y="49"/>
                                  </a:cxn>
                                  <a:cxn ang="0">
                                    <a:pos x="518" y="49"/>
                                  </a:cxn>
                                  <a:cxn ang="0">
                                    <a:pos x="567" y="74"/>
                                  </a:cxn>
                                  <a:cxn ang="0">
                                    <a:pos x="616" y="98"/>
                                  </a:cxn>
                                  <a:cxn ang="0">
                                    <a:pos x="690" y="98"/>
                                  </a:cxn>
                                  <a:cxn ang="0">
                                    <a:pos x="765" y="98"/>
                                  </a:cxn>
                                  <a:cxn ang="0">
                                    <a:pos x="814" y="74"/>
                                  </a:cxn>
                                  <a:cxn ang="0">
                                    <a:pos x="888" y="74"/>
                                  </a:cxn>
                                  <a:cxn ang="0">
                                    <a:pos x="962" y="49"/>
                                  </a:cxn>
                                  <a:cxn ang="0">
                                    <a:pos x="1012" y="74"/>
                                  </a:cxn>
                                  <a:cxn ang="0">
                                    <a:pos x="1062" y="123"/>
                                  </a:cxn>
                                  <a:cxn ang="0">
                                    <a:pos x="1012" y="147"/>
                                  </a:cxn>
                                  <a:cxn ang="0">
                                    <a:pos x="962" y="173"/>
                                  </a:cxn>
                                  <a:cxn ang="0">
                                    <a:pos x="912" y="197"/>
                                  </a:cxn>
                                  <a:cxn ang="0">
                                    <a:pos x="863" y="173"/>
                                  </a:cxn>
                                  <a:cxn ang="0">
                                    <a:pos x="814" y="197"/>
                                  </a:cxn>
                                  <a:cxn ang="0">
                                    <a:pos x="863" y="247"/>
                                  </a:cxn>
                                  <a:cxn ang="0">
                                    <a:pos x="789" y="271"/>
                                  </a:cxn>
                                  <a:cxn ang="0">
                                    <a:pos x="740" y="296"/>
                                  </a:cxn>
                                  <a:cxn ang="0">
                                    <a:pos x="716" y="296"/>
                                  </a:cxn>
                                  <a:cxn ang="0">
                                    <a:pos x="641" y="320"/>
                                  </a:cxn>
                                  <a:cxn ang="0">
                                    <a:pos x="641" y="271"/>
                                  </a:cxn>
                                  <a:cxn ang="0">
                                    <a:pos x="592" y="271"/>
                                  </a:cxn>
                                  <a:cxn ang="0">
                                    <a:pos x="592" y="222"/>
                                  </a:cxn>
                                  <a:cxn ang="0">
                                    <a:pos x="518" y="222"/>
                                  </a:cxn>
                                  <a:cxn ang="0">
                                    <a:pos x="543" y="247"/>
                                  </a:cxn>
                                  <a:cxn ang="0">
                                    <a:pos x="518" y="222"/>
                                  </a:cxn>
                                  <a:cxn ang="0">
                                    <a:pos x="443" y="197"/>
                                  </a:cxn>
                                  <a:cxn ang="0">
                                    <a:pos x="394" y="222"/>
                                  </a:cxn>
                                  <a:cxn ang="0">
                                    <a:pos x="443" y="247"/>
                                  </a:cxn>
                                  <a:cxn ang="0">
                                    <a:pos x="469" y="296"/>
                                  </a:cxn>
                                  <a:cxn ang="0">
                                    <a:pos x="469" y="320"/>
                                  </a:cxn>
                                  <a:cxn ang="0">
                                    <a:pos x="469" y="345"/>
                                  </a:cxn>
                                  <a:cxn ang="0">
                                    <a:pos x="419" y="345"/>
                                  </a:cxn>
                                  <a:cxn ang="0">
                                    <a:pos x="419" y="320"/>
                                  </a:cxn>
                                  <a:cxn ang="0">
                                    <a:pos x="394" y="271"/>
                                  </a:cxn>
                                  <a:cxn ang="0">
                                    <a:pos x="320" y="271"/>
                                  </a:cxn>
                                  <a:cxn ang="0">
                                    <a:pos x="271" y="296"/>
                                  </a:cxn>
                                  <a:cxn ang="0">
                                    <a:pos x="247" y="296"/>
                                  </a:cxn>
                                  <a:cxn ang="0">
                                    <a:pos x="296" y="345"/>
                                  </a:cxn>
                                  <a:cxn ang="0">
                                    <a:pos x="296" y="370"/>
                                  </a:cxn>
                                  <a:cxn ang="0">
                                    <a:pos x="271" y="394"/>
                                  </a:cxn>
                                  <a:cxn ang="0">
                                    <a:pos x="271" y="370"/>
                                  </a:cxn>
                                  <a:cxn ang="0">
                                    <a:pos x="247" y="370"/>
                                  </a:cxn>
                                  <a:cxn ang="0">
                                    <a:pos x="197" y="320"/>
                                  </a:cxn>
                                  <a:cxn ang="0">
                                    <a:pos x="172" y="370"/>
                                  </a:cxn>
                                  <a:cxn ang="0">
                                    <a:pos x="123" y="345"/>
                                  </a:cxn>
                                  <a:cxn ang="0">
                                    <a:pos x="98" y="345"/>
                                  </a:cxn>
                                  <a:cxn ang="0">
                                    <a:pos x="49" y="320"/>
                                  </a:cxn>
                                  <a:cxn ang="0">
                                    <a:pos x="25" y="320"/>
                                  </a:cxn>
                                  <a:cxn ang="0">
                                    <a:pos x="49" y="320"/>
                                  </a:cxn>
                                  <a:cxn ang="0">
                                    <a:pos x="98" y="271"/>
                                  </a:cxn>
                                  <a:cxn ang="0">
                                    <a:pos x="147" y="247"/>
                                  </a:cxn>
                                  <a:cxn ang="0">
                                    <a:pos x="221" y="173"/>
                                  </a:cxn>
                                  <a:cxn ang="0">
                                    <a:pos x="271" y="123"/>
                                  </a:cxn>
                                  <a:cxn ang="0">
                                    <a:pos x="370" y="123"/>
                                  </a:cxn>
                                  <a:cxn ang="0">
                                    <a:pos x="394" y="74"/>
                                  </a:cxn>
                                  <a:cxn ang="0">
                                    <a:pos x="345" y="49"/>
                                  </a:cxn>
                                  <a:cxn ang="0">
                                    <a:pos x="370" y="0"/>
                                  </a:cxn>
                                </a:cxnLst>
                                <a:rect l="0" t="0" r="r" b="b"/>
                                <a:pathLst>
                                  <a:path w="1062" h="394">
                                    <a:moveTo>
                                      <a:pt x="370" y="0"/>
                                    </a:moveTo>
                                    <a:lnTo>
                                      <a:pt x="394" y="0"/>
                                    </a:lnTo>
                                    <a:lnTo>
                                      <a:pt x="394" y="24"/>
                                    </a:lnTo>
                                    <a:lnTo>
                                      <a:pt x="394" y="0"/>
                                    </a:lnTo>
                                    <a:lnTo>
                                      <a:pt x="419" y="0"/>
                                    </a:lnTo>
                                    <a:lnTo>
                                      <a:pt x="419" y="24"/>
                                    </a:lnTo>
                                    <a:lnTo>
                                      <a:pt x="443" y="24"/>
                                    </a:lnTo>
                                    <a:lnTo>
                                      <a:pt x="443" y="49"/>
                                    </a:lnTo>
                                    <a:lnTo>
                                      <a:pt x="469" y="49"/>
                                    </a:lnTo>
                                    <a:lnTo>
                                      <a:pt x="493" y="49"/>
                                    </a:lnTo>
                                    <a:lnTo>
                                      <a:pt x="518" y="74"/>
                                    </a:lnTo>
                                    <a:lnTo>
                                      <a:pt x="518" y="49"/>
                                    </a:lnTo>
                                    <a:lnTo>
                                      <a:pt x="543" y="49"/>
                                    </a:lnTo>
                                    <a:lnTo>
                                      <a:pt x="543" y="74"/>
                                    </a:lnTo>
                                    <a:lnTo>
                                      <a:pt x="567" y="74"/>
                                    </a:lnTo>
                                    <a:lnTo>
                                      <a:pt x="592" y="74"/>
                                    </a:lnTo>
                                    <a:lnTo>
                                      <a:pt x="616" y="74"/>
                                    </a:lnTo>
                                    <a:lnTo>
                                      <a:pt x="616" y="98"/>
                                    </a:lnTo>
                                    <a:lnTo>
                                      <a:pt x="665" y="74"/>
                                    </a:lnTo>
                                    <a:lnTo>
                                      <a:pt x="665" y="98"/>
                                    </a:lnTo>
                                    <a:lnTo>
                                      <a:pt x="690" y="98"/>
                                    </a:lnTo>
                                    <a:lnTo>
                                      <a:pt x="716" y="98"/>
                                    </a:lnTo>
                                    <a:lnTo>
                                      <a:pt x="740" y="98"/>
                                    </a:lnTo>
                                    <a:lnTo>
                                      <a:pt x="765" y="98"/>
                                    </a:lnTo>
                                    <a:lnTo>
                                      <a:pt x="789" y="98"/>
                                    </a:lnTo>
                                    <a:lnTo>
                                      <a:pt x="789" y="74"/>
                                    </a:lnTo>
                                    <a:lnTo>
                                      <a:pt x="814" y="74"/>
                                    </a:lnTo>
                                    <a:lnTo>
                                      <a:pt x="814" y="98"/>
                                    </a:lnTo>
                                    <a:lnTo>
                                      <a:pt x="863" y="98"/>
                                    </a:lnTo>
                                    <a:lnTo>
                                      <a:pt x="888" y="74"/>
                                    </a:lnTo>
                                    <a:lnTo>
                                      <a:pt x="912" y="49"/>
                                    </a:lnTo>
                                    <a:lnTo>
                                      <a:pt x="938" y="74"/>
                                    </a:lnTo>
                                    <a:lnTo>
                                      <a:pt x="962" y="49"/>
                                    </a:lnTo>
                                    <a:lnTo>
                                      <a:pt x="988" y="49"/>
                                    </a:lnTo>
                                    <a:lnTo>
                                      <a:pt x="988" y="74"/>
                                    </a:lnTo>
                                    <a:lnTo>
                                      <a:pt x="1012" y="74"/>
                                    </a:lnTo>
                                    <a:lnTo>
                                      <a:pt x="1037" y="98"/>
                                    </a:lnTo>
                                    <a:lnTo>
                                      <a:pt x="1037" y="123"/>
                                    </a:lnTo>
                                    <a:lnTo>
                                      <a:pt x="1062" y="123"/>
                                    </a:lnTo>
                                    <a:lnTo>
                                      <a:pt x="1037" y="123"/>
                                    </a:lnTo>
                                    <a:lnTo>
                                      <a:pt x="1037" y="147"/>
                                    </a:lnTo>
                                    <a:lnTo>
                                      <a:pt x="1012" y="147"/>
                                    </a:lnTo>
                                    <a:lnTo>
                                      <a:pt x="988" y="147"/>
                                    </a:lnTo>
                                    <a:lnTo>
                                      <a:pt x="988" y="173"/>
                                    </a:lnTo>
                                    <a:lnTo>
                                      <a:pt x="962" y="173"/>
                                    </a:lnTo>
                                    <a:lnTo>
                                      <a:pt x="938" y="173"/>
                                    </a:lnTo>
                                    <a:lnTo>
                                      <a:pt x="912" y="173"/>
                                    </a:lnTo>
                                    <a:lnTo>
                                      <a:pt x="912" y="197"/>
                                    </a:lnTo>
                                    <a:lnTo>
                                      <a:pt x="888" y="197"/>
                                    </a:lnTo>
                                    <a:lnTo>
                                      <a:pt x="863" y="197"/>
                                    </a:lnTo>
                                    <a:lnTo>
                                      <a:pt x="863" y="173"/>
                                    </a:lnTo>
                                    <a:lnTo>
                                      <a:pt x="838" y="173"/>
                                    </a:lnTo>
                                    <a:lnTo>
                                      <a:pt x="814" y="173"/>
                                    </a:lnTo>
                                    <a:lnTo>
                                      <a:pt x="814" y="197"/>
                                    </a:lnTo>
                                    <a:lnTo>
                                      <a:pt x="838" y="197"/>
                                    </a:lnTo>
                                    <a:lnTo>
                                      <a:pt x="838" y="222"/>
                                    </a:lnTo>
                                    <a:lnTo>
                                      <a:pt x="863" y="247"/>
                                    </a:lnTo>
                                    <a:lnTo>
                                      <a:pt x="814" y="247"/>
                                    </a:lnTo>
                                    <a:lnTo>
                                      <a:pt x="814" y="271"/>
                                    </a:lnTo>
                                    <a:lnTo>
                                      <a:pt x="789" y="271"/>
                                    </a:lnTo>
                                    <a:lnTo>
                                      <a:pt x="765" y="271"/>
                                    </a:lnTo>
                                    <a:lnTo>
                                      <a:pt x="765" y="296"/>
                                    </a:lnTo>
                                    <a:lnTo>
                                      <a:pt x="740" y="296"/>
                                    </a:lnTo>
                                    <a:lnTo>
                                      <a:pt x="740" y="271"/>
                                    </a:lnTo>
                                    <a:lnTo>
                                      <a:pt x="740" y="296"/>
                                    </a:lnTo>
                                    <a:lnTo>
                                      <a:pt x="716" y="296"/>
                                    </a:lnTo>
                                    <a:lnTo>
                                      <a:pt x="690" y="296"/>
                                    </a:lnTo>
                                    <a:lnTo>
                                      <a:pt x="665" y="320"/>
                                    </a:lnTo>
                                    <a:lnTo>
                                      <a:pt x="641" y="320"/>
                                    </a:lnTo>
                                    <a:lnTo>
                                      <a:pt x="641" y="296"/>
                                    </a:lnTo>
                                    <a:lnTo>
                                      <a:pt x="616" y="296"/>
                                    </a:lnTo>
                                    <a:lnTo>
                                      <a:pt x="641" y="271"/>
                                    </a:lnTo>
                                    <a:lnTo>
                                      <a:pt x="616" y="271"/>
                                    </a:lnTo>
                                    <a:lnTo>
                                      <a:pt x="616" y="296"/>
                                    </a:lnTo>
                                    <a:lnTo>
                                      <a:pt x="592" y="271"/>
                                    </a:lnTo>
                                    <a:lnTo>
                                      <a:pt x="592" y="247"/>
                                    </a:lnTo>
                                    <a:lnTo>
                                      <a:pt x="567" y="247"/>
                                    </a:lnTo>
                                    <a:lnTo>
                                      <a:pt x="592" y="222"/>
                                    </a:lnTo>
                                    <a:lnTo>
                                      <a:pt x="567" y="222"/>
                                    </a:lnTo>
                                    <a:lnTo>
                                      <a:pt x="543" y="222"/>
                                    </a:lnTo>
                                    <a:lnTo>
                                      <a:pt x="518" y="222"/>
                                    </a:lnTo>
                                    <a:lnTo>
                                      <a:pt x="543" y="247"/>
                                    </a:lnTo>
                                    <a:lnTo>
                                      <a:pt x="567" y="247"/>
                                    </a:lnTo>
                                    <a:lnTo>
                                      <a:pt x="543" y="247"/>
                                    </a:lnTo>
                                    <a:lnTo>
                                      <a:pt x="518" y="222"/>
                                    </a:lnTo>
                                    <a:lnTo>
                                      <a:pt x="518" y="247"/>
                                    </a:lnTo>
                                    <a:lnTo>
                                      <a:pt x="518" y="222"/>
                                    </a:lnTo>
                                    <a:lnTo>
                                      <a:pt x="469" y="222"/>
                                    </a:lnTo>
                                    <a:lnTo>
                                      <a:pt x="443" y="222"/>
                                    </a:lnTo>
                                    <a:lnTo>
                                      <a:pt x="443" y="197"/>
                                    </a:lnTo>
                                    <a:lnTo>
                                      <a:pt x="419" y="197"/>
                                    </a:lnTo>
                                    <a:lnTo>
                                      <a:pt x="419" y="222"/>
                                    </a:lnTo>
                                    <a:lnTo>
                                      <a:pt x="394" y="222"/>
                                    </a:lnTo>
                                    <a:lnTo>
                                      <a:pt x="419" y="222"/>
                                    </a:lnTo>
                                    <a:lnTo>
                                      <a:pt x="419" y="247"/>
                                    </a:lnTo>
                                    <a:lnTo>
                                      <a:pt x="443" y="247"/>
                                    </a:lnTo>
                                    <a:lnTo>
                                      <a:pt x="443" y="271"/>
                                    </a:lnTo>
                                    <a:lnTo>
                                      <a:pt x="469" y="271"/>
                                    </a:lnTo>
                                    <a:lnTo>
                                      <a:pt x="469" y="296"/>
                                    </a:lnTo>
                                    <a:lnTo>
                                      <a:pt x="493" y="296"/>
                                    </a:lnTo>
                                    <a:lnTo>
                                      <a:pt x="493" y="320"/>
                                    </a:lnTo>
                                    <a:lnTo>
                                      <a:pt x="469" y="320"/>
                                    </a:lnTo>
                                    <a:lnTo>
                                      <a:pt x="493" y="320"/>
                                    </a:lnTo>
                                    <a:lnTo>
                                      <a:pt x="469" y="320"/>
                                    </a:lnTo>
                                    <a:lnTo>
                                      <a:pt x="469" y="345"/>
                                    </a:lnTo>
                                    <a:lnTo>
                                      <a:pt x="443" y="345"/>
                                    </a:lnTo>
                                    <a:lnTo>
                                      <a:pt x="419" y="370"/>
                                    </a:lnTo>
                                    <a:lnTo>
                                      <a:pt x="419" y="345"/>
                                    </a:lnTo>
                                    <a:lnTo>
                                      <a:pt x="394" y="345"/>
                                    </a:lnTo>
                                    <a:lnTo>
                                      <a:pt x="419" y="345"/>
                                    </a:lnTo>
                                    <a:lnTo>
                                      <a:pt x="419" y="320"/>
                                    </a:lnTo>
                                    <a:lnTo>
                                      <a:pt x="394" y="320"/>
                                    </a:lnTo>
                                    <a:lnTo>
                                      <a:pt x="394" y="296"/>
                                    </a:lnTo>
                                    <a:lnTo>
                                      <a:pt x="394" y="271"/>
                                    </a:lnTo>
                                    <a:lnTo>
                                      <a:pt x="370" y="271"/>
                                    </a:lnTo>
                                    <a:lnTo>
                                      <a:pt x="345" y="271"/>
                                    </a:lnTo>
                                    <a:lnTo>
                                      <a:pt x="320" y="271"/>
                                    </a:lnTo>
                                    <a:lnTo>
                                      <a:pt x="320" y="296"/>
                                    </a:lnTo>
                                    <a:lnTo>
                                      <a:pt x="296" y="296"/>
                                    </a:lnTo>
                                    <a:lnTo>
                                      <a:pt x="271" y="296"/>
                                    </a:lnTo>
                                    <a:lnTo>
                                      <a:pt x="271" y="271"/>
                                    </a:lnTo>
                                    <a:lnTo>
                                      <a:pt x="247" y="271"/>
                                    </a:lnTo>
                                    <a:lnTo>
                                      <a:pt x="247" y="296"/>
                                    </a:lnTo>
                                    <a:lnTo>
                                      <a:pt x="271" y="320"/>
                                    </a:lnTo>
                                    <a:lnTo>
                                      <a:pt x="271" y="345"/>
                                    </a:lnTo>
                                    <a:lnTo>
                                      <a:pt x="296" y="345"/>
                                    </a:lnTo>
                                    <a:lnTo>
                                      <a:pt x="320" y="345"/>
                                    </a:lnTo>
                                    <a:lnTo>
                                      <a:pt x="320" y="370"/>
                                    </a:lnTo>
                                    <a:lnTo>
                                      <a:pt x="296" y="370"/>
                                    </a:lnTo>
                                    <a:lnTo>
                                      <a:pt x="320" y="370"/>
                                    </a:lnTo>
                                    <a:lnTo>
                                      <a:pt x="296" y="394"/>
                                    </a:lnTo>
                                    <a:lnTo>
                                      <a:pt x="271" y="394"/>
                                    </a:lnTo>
                                    <a:lnTo>
                                      <a:pt x="296" y="394"/>
                                    </a:lnTo>
                                    <a:lnTo>
                                      <a:pt x="296" y="370"/>
                                    </a:lnTo>
                                    <a:lnTo>
                                      <a:pt x="271" y="370"/>
                                    </a:lnTo>
                                    <a:lnTo>
                                      <a:pt x="271" y="394"/>
                                    </a:lnTo>
                                    <a:lnTo>
                                      <a:pt x="271" y="370"/>
                                    </a:lnTo>
                                    <a:lnTo>
                                      <a:pt x="247" y="370"/>
                                    </a:lnTo>
                                    <a:lnTo>
                                      <a:pt x="247" y="345"/>
                                    </a:lnTo>
                                    <a:lnTo>
                                      <a:pt x="221" y="345"/>
                                    </a:lnTo>
                                    <a:lnTo>
                                      <a:pt x="197" y="320"/>
                                    </a:lnTo>
                                    <a:lnTo>
                                      <a:pt x="197" y="345"/>
                                    </a:lnTo>
                                    <a:lnTo>
                                      <a:pt x="197" y="370"/>
                                    </a:lnTo>
                                    <a:lnTo>
                                      <a:pt x="172" y="370"/>
                                    </a:lnTo>
                                    <a:lnTo>
                                      <a:pt x="147" y="370"/>
                                    </a:lnTo>
                                    <a:lnTo>
                                      <a:pt x="147" y="345"/>
                                    </a:lnTo>
                                    <a:lnTo>
                                      <a:pt x="123" y="345"/>
                                    </a:lnTo>
                                    <a:lnTo>
                                      <a:pt x="98" y="345"/>
                                    </a:lnTo>
                                    <a:lnTo>
                                      <a:pt x="98" y="320"/>
                                    </a:lnTo>
                                    <a:lnTo>
                                      <a:pt x="98" y="345"/>
                                    </a:lnTo>
                                    <a:lnTo>
                                      <a:pt x="74" y="345"/>
                                    </a:lnTo>
                                    <a:lnTo>
                                      <a:pt x="74" y="320"/>
                                    </a:lnTo>
                                    <a:lnTo>
                                      <a:pt x="49" y="320"/>
                                    </a:lnTo>
                                    <a:lnTo>
                                      <a:pt x="25" y="320"/>
                                    </a:lnTo>
                                    <a:lnTo>
                                      <a:pt x="0" y="320"/>
                                    </a:lnTo>
                                    <a:lnTo>
                                      <a:pt x="25" y="320"/>
                                    </a:lnTo>
                                    <a:lnTo>
                                      <a:pt x="49" y="320"/>
                                    </a:lnTo>
                                    <a:lnTo>
                                      <a:pt x="49" y="296"/>
                                    </a:lnTo>
                                    <a:lnTo>
                                      <a:pt x="49" y="320"/>
                                    </a:lnTo>
                                    <a:lnTo>
                                      <a:pt x="49" y="296"/>
                                    </a:lnTo>
                                    <a:lnTo>
                                      <a:pt x="74" y="271"/>
                                    </a:lnTo>
                                    <a:lnTo>
                                      <a:pt x="98" y="271"/>
                                    </a:lnTo>
                                    <a:lnTo>
                                      <a:pt x="98" y="247"/>
                                    </a:lnTo>
                                    <a:lnTo>
                                      <a:pt x="123" y="247"/>
                                    </a:lnTo>
                                    <a:lnTo>
                                      <a:pt x="147" y="247"/>
                                    </a:lnTo>
                                    <a:lnTo>
                                      <a:pt x="172" y="222"/>
                                    </a:lnTo>
                                    <a:lnTo>
                                      <a:pt x="197" y="197"/>
                                    </a:lnTo>
                                    <a:lnTo>
                                      <a:pt x="221" y="173"/>
                                    </a:lnTo>
                                    <a:lnTo>
                                      <a:pt x="247" y="173"/>
                                    </a:lnTo>
                                    <a:lnTo>
                                      <a:pt x="247" y="147"/>
                                    </a:lnTo>
                                    <a:lnTo>
                                      <a:pt x="271" y="123"/>
                                    </a:lnTo>
                                    <a:lnTo>
                                      <a:pt x="296" y="123"/>
                                    </a:lnTo>
                                    <a:lnTo>
                                      <a:pt x="320" y="123"/>
                                    </a:lnTo>
                                    <a:lnTo>
                                      <a:pt x="370" y="123"/>
                                    </a:lnTo>
                                    <a:lnTo>
                                      <a:pt x="394" y="123"/>
                                    </a:lnTo>
                                    <a:lnTo>
                                      <a:pt x="394" y="98"/>
                                    </a:lnTo>
                                    <a:lnTo>
                                      <a:pt x="394" y="74"/>
                                    </a:lnTo>
                                    <a:lnTo>
                                      <a:pt x="370" y="74"/>
                                    </a:lnTo>
                                    <a:lnTo>
                                      <a:pt x="370" y="49"/>
                                    </a:lnTo>
                                    <a:lnTo>
                                      <a:pt x="345" y="49"/>
                                    </a:lnTo>
                                    <a:lnTo>
                                      <a:pt x="345" y="24"/>
                                    </a:lnTo>
                                    <a:lnTo>
                                      <a:pt x="345" y="0"/>
                                    </a:lnTo>
                                    <a:lnTo>
                                      <a:pt x="370" y="0"/>
                                    </a:lnTo>
                                    <a:close/>
                                  </a:path>
                                </a:pathLst>
                              </a:custGeom>
                              <a:solidFill>
                                <a:srgbClr val="1DB2FB"/>
                              </a:solidFill>
                              <a:ln w="9525">
                                <a:solidFill>
                                  <a:srgbClr val="1DB2FB"/>
                                </a:solidFill>
                                <a:round/>
                                <a:headEnd/>
                                <a:tailEnd/>
                              </a:ln>
                            </p:spPr>
                            <p:txBody>
                              <a:bodyPr/>
                              <a:lstStyle/>
                              <a:p>
                                <a:endParaRPr lang="en-US" dirty="0"/>
                              </a:p>
                            </p:txBody>
                          </p:sp>
                          <p:grpSp>
                            <p:nvGrpSpPr>
                              <p:cNvPr id="25" name="Group 841"/>
                              <p:cNvGrpSpPr>
                                <a:grpSpLocks/>
                              </p:cNvGrpSpPr>
                              <p:nvPr/>
                            </p:nvGrpSpPr>
                            <p:grpSpPr bwMode="auto">
                              <a:xfrm>
                                <a:off x="1486" y="1710"/>
                                <a:ext cx="1994" cy="1248"/>
                                <a:chOff x="1486" y="1710"/>
                                <a:chExt cx="1994" cy="1248"/>
                              </a:xfrm>
                            </p:grpSpPr>
                            <p:sp>
                              <p:nvSpPr>
                                <p:cNvPr id="648010" name="Freeform 842"/>
                                <p:cNvSpPr>
                                  <a:spLocks/>
                                </p:cNvSpPr>
                                <p:nvPr/>
                              </p:nvSpPr>
                              <p:spPr bwMode="auto">
                                <a:xfrm>
                                  <a:off x="2134" y="2519"/>
                                  <a:ext cx="6" cy="13"/>
                                </a:xfrm>
                                <a:custGeom>
                                  <a:avLst/>
                                  <a:gdLst/>
                                  <a:ahLst/>
                                  <a:cxnLst>
                                    <a:cxn ang="0">
                                      <a:pos x="0" y="50"/>
                                    </a:cxn>
                                    <a:cxn ang="0">
                                      <a:pos x="0" y="26"/>
                                    </a:cxn>
                                    <a:cxn ang="0">
                                      <a:pos x="25" y="0"/>
                                    </a:cxn>
                                    <a:cxn ang="0">
                                      <a:pos x="25" y="26"/>
                                    </a:cxn>
                                    <a:cxn ang="0">
                                      <a:pos x="0" y="50"/>
                                    </a:cxn>
                                  </a:cxnLst>
                                  <a:rect l="0" t="0" r="r" b="b"/>
                                  <a:pathLst>
                                    <a:path w="25" h="50">
                                      <a:moveTo>
                                        <a:pt x="0" y="50"/>
                                      </a:moveTo>
                                      <a:lnTo>
                                        <a:pt x="0" y="26"/>
                                      </a:lnTo>
                                      <a:lnTo>
                                        <a:pt x="25" y="0"/>
                                      </a:lnTo>
                                      <a:lnTo>
                                        <a:pt x="25" y="26"/>
                                      </a:lnTo>
                                      <a:lnTo>
                                        <a:pt x="0" y="50"/>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11" name="Freeform 843"/>
                                <p:cNvSpPr>
                                  <a:spLocks/>
                                </p:cNvSpPr>
                                <p:nvPr/>
                              </p:nvSpPr>
                              <p:spPr bwMode="auto">
                                <a:xfrm>
                                  <a:off x="2239" y="2519"/>
                                  <a:ext cx="18" cy="19"/>
                                </a:xfrm>
                                <a:custGeom>
                                  <a:avLst/>
                                  <a:gdLst/>
                                  <a:ahLst/>
                                  <a:cxnLst>
                                    <a:cxn ang="0">
                                      <a:pos x="0" y="26"/>
                                    </a:cxn>
                                    <a:cxn ang="0">
                                      <a:pos x="25" y="26"/>
                                    </a:cxn>
                                    <a:cxn ang="0">
                                      <a:pos x="50" y="0"/>
                                    </a:cxn>
                                    <a:cxn ang="0">
                                      <a:pos x="50" y="26"/>
                                    </a:cxn>
                                    <a:cxn ang="0">
                                      <a:pos x="74" y="26"/>
                                    </a:cxn>
                                    <a:cxn ang="0">
                                      <a:pos x="50" y="26"/>
                                    </a:cxn>
                                    <a:cxn ang="0">
                                      <a:pos x="74" y="26"/>
                                    </a:cxn>
                                    <a:cxn ang="0">
                                      <a:pos x="74" y="50"/>
                                    </a:cxn>
                                    <a:cxn ang="0">
                                      <a:pos x="50" y="50"/>
                                    </a:cxn>
                                    <a:cxn ang="0">
                                      <a:pos x="50" y="75"/>
                                    </a:cxn>
                                    <a:cxn ang="0">
                                      <a:pos x="25" y="75"/>
                                    </a:cxn>
                                    <a:cxn ang="0">
                                      <a:pos x="25" y="50"/>
                                    </a:cxn>
                                    <a:cxn ang="0">
                                      <a:pos x="0" y="50"/>
                                    </a:cxn>
                                    <a:cxn ang="0">
                                      <a:pos x="0" y="26"/>
                                    </a:cxn>
                                  </a:cxnLst>
                                  <a:rect l="0" t="0" r="r" b="b"/>
                                  <a:pathLst>
                                    <a:path w="74" h="75">
                                      <a:moveTo>
                                        <a:pt x="0" y="26"/>
                                      </a:moveTo>
                                      <a:lnTo>
                                        <a:pt x="25" y="26"/>
                                      </a:lnTo>
                                      <a:lnTo>
                                        <a:pt x="50" y="0"/>
                                      </a:lnTo>
                                      <a:lnTo>
                                        <a:pt x="50" y="26"/>
                                      </a:lnTo>
                                      <a:lnTo>
                                        <a:pt x="74" y="26"/>
                                      </a:lnTo>
                                      <a:lnTo>
                                        <a:pt x="50" y="26"/>
                                      </a:lnTo>
                                      <a:lnTo>
                                        <a:pt x="74" y="26"/>
                                      </a:lnTo>
                                      <a:lnTo>
                                        <a:pt x="74" y="50"/>
                                      </a:lnTo>
                                      <a:lnTo>
                                        <a:pt x="50" y="50"/>
                                      </a:lnTo>
                                      <a:lnTo>
                                        <a:pt x="50" y="75"/>
                                      </a:lnTo>
                                      <a:lnTo>
                                        <a:pt x="25" y="75"/>
                                      </a:lnTo>
                                      <a:lnTo>
                                        <a:pt x="25" y="50"/>
                                      </a:lnTo>
                                      <a:lnTo>
                                        <a:pt x="0" y="50"/>
                                      </a:lnTo>
                                      <a:lnTo>
                                        <a:pt x="0" y="26"/>
                                      </a:lnTo>
                                      <a:close/>
                                    </a:path>
                                  </a:pathLst>
                                </a:custGeom>
                                <a:solidFill>
                                  <a:srgbClr val="1DB2FB"/>
                                </a:solidFill>
                                <a:ln w="3175">
                                  <a:solidFill>
                                    <a:srgbClr val="1DB2FB"/>
                                  </a:solidFill>
                                  <a:prstDash val="solid"/>
                                  <a:round/>
                                  <a:headEnd/>
                                  <a:tailEnd/>
                                </a:ln>
                              </p:spPr>
                              <p:txBody>
                                <a:bodyPr/>
                                <a:lstStyle/>
                                <a:p>
                                  <a:endParaRPr lang="en-US" dirty="0"/>
                                </a:p>
                              </p:txBody>
                            </p:sp>
                            <p:grpSp>
                              <p:nvGrpSpPr>
                                <p:cNvPr id="26" name="Group 844"/>
                                <p:cNvGrpSpPr>
                                  <a:grpSpLocks/>
                                </p:cNvGrpSpPr>
                                <p:nvPr/>
                              </p:nvGrpSpPr>
                              <p:grpSpPr bwMode="auto">
                                <a:xfrm>
                                  <a:off x="1486" y="1710"/>
                                  <a:ext cx="1994" cy="1248"/>
                                  <a:chOff x="1486" y="1710"/>
                                  <a:chExt cx="1994" cy="1248"/>
                                </a:xfrm>
                              </p:grpSpPr>
                              <p:sp>
                                <p:nvSpPr>
                                  <p:cNvPr id="648013" name="Freeform 845"/>
                                  <p:cNvSpPr>
                                    <a:spLocks noEditPoints="1"/>
                                  </p:cNvSpPr>
                                  <p:nvPr/>
                                </p:nvSpPr>
                                <p:spPr bwMode="auto">
                                  <a:xfrm>
                                    <a:off x="3295" y="2699"/>
                                    <a:ext cx="117" cy="117"/>
                                  </a:xfrm>
                                  <a:custGeom>
                                    <a:avLst/>
                                    <a:gdLst/>
                                    <a:ahLst/>
                                    <a:cxnLst>
                                      <a:cxn ang="0">
                                        <a:pos x="174" y="99"/>
                                      </a:cxn>
                                      <a:cxn ang="0">
                                        <a:pos x="199" y="124"/>
                                      </a:cxn>
                                      <a:cxn ang="0">
                                        <a:pos x="199" y="124"/>
                                      </a:cxn>
                                      <a:cxn ang="0">
                                        <a:pos x="224" y="99"/>
                                      </a:cxn>
                                      <a:cxn ang="0">
                                        <a:pos x="273" y="75"/>
                                      </a:cxn>
                                      <a:cxn ang="0">
                                        <a:pos x="322" y="75"/>
                                      </a:cxn>
                                      <a:cxn ang="0">
                                        <a:pos x="346" y="75"/>
                                      </a:cxn>
                                      <a:cxn ang="0">
                                        <a:pos x="346" y="50"/>
                                      </a:cxn>
                                      <a:cxn ang="0">
                                        <a:pos x="372" y="26"/>
                                      </a:cxn>
                                      <a:cxn ang="0">
                                        <a:pos x="397" y="0"/>
                                      </a:cxn>
                                      <a:cxn ang="0">
                                        <a:pos x="446" y="0"/>
                                      </a:cxn>
                                      <a:cxn ang="0">
                                        <a:pos x="470" y="26"/>
                                      </a:cxn>
                                      <a:cxn ang="0">
                                        <a:pos x="446" y="50"/>
                                      </a:cxn>
                                      <a:cxn ang="0">
                                        <a:pos x="421" y="75"/>
                                      </a:cxn>
                                      <a:cxn ang="0">
                                        <a:pos x="470" y="99"/>
                                      </a:cxn>
                                      <a:cxn ang="0">
                                        <a:pos x="470" y="149"/>
                                      </a:cxn>
                                      <a:cxn ang="0">
                                        <a:pos x="470" y="198"/>
                                      </a:cxn>
                                      <a:cxn ang="0">
                                        <a:pos x="446" y="222"/>
                                      </a:cxn>
                                      <a:cxn ang="0">
                                        <a:pos x="421" y="247"/>
                                      </a:cxn>
                                      <a:cxn ang="0">
                                        <a:pos x="397" y="271"/>
                                      </a:cxn>
                                      <a:cxn ang="0">
                                        <a:pos x="372" y="297"/>
                                      </a:cxn>
                                      <a:cxn ang="0">
                                        <a:pos x="346" y="322"/>
                                      </a:cxn>
                                      <a:cxn ang="0">
                                        <a:pos x="322" y="346"/>
                                      </a:cxn>
                                      <a:cxn ang="0">
                                        <a:pos x="322" y="395"/>
                                      </a:cxn>
                                      <a:cxn ang="0">
                                        <a:pos x="322" y="445"/>
                                      </a:cxn>
                                      <a:cxn ang="0">
                                        <a:pos x="273" y="445"/>
                                      </a:cxn>
                                      <a:cxn ang="0">
                                        <a:pos x="224" y="469"/>
                                      </a:cxn>
                                      <a:cxn ang="0">
                                        <a:pos x="50" y="297"/>
                                      </a:cxn>
                                      <a:cxn ang="0">
                                        <a:pos x="0" y="173"/>
                                      </a:cxn>
                                      <a:cxn ang="0">
                                        <a:pos x="50" y="173"/>
                                      </a:cxn>
                                      <a:cxn ang="0">
                                        <a:pos x="99" y="173"/>
                                      </a:cxn>
                                      <a:cxn ang="0">
                                        <a:pos x="123" y="149"/>
                                      </a:cxn>
                                      <a:cxn ang="0">
                                        <a:pos x="174" y="149"/>
                                      </a:cxn>
                                      <a:cxn ang="0">
                                        <a:pos x="346" y="222"/>
                                      </a:cxn>
                                      <a:cxn ang="0">
                                        <a:pos x="372" y="198"/>
                                      </a:cxn>
                                      <a:cxn ang="0">
                                        <a:pos x="372" y="149"/>
                                      </a:cxn>
                                      <a:cxn ang="0">
                                        <a:pos x="346" y="124"/>
                                      </a:cxn>
                                      <a:cxn ang="0">
                                        <a:pos x="297" y="149"/>
                                      </a:cxn>
                                      <a:cxn ang="0">
                                        <a:pos x="297" y="173"/>
                                      </a:cxn>
                                      <a:cxn ang="0">
                                        <a:pos x="322" y="198"/>
                                      </a:cxn>
                                      <a:cxn ang="0">
                                        <a:pos x="346" y="222"/>
                                      </a:cxn>
                                    </a:cxnLst>
                                    <a:rect l="0" t="0" r="r" b="b"/>
                                    <a:pathLst>
                                      <a:path w="470" h="469">
                                        <a:moveTo>
                                          <a:pt x="174" y="124"/>
                                        </a:moveTo>
                                        <a:lnTo>
                                          <a:pt x="174" y="99"/>
                                        </a:lnTo>
                                        <a:lnTo>
                                          <a:pt x="174" y="124"/>
                                        </a:lnTo>
                                        <a:lnTo>
                                          <a:pt x="199" y="124"/>
                                        </a:lnTo>
                                        <a:lnTo>
                                          <a:pt x="224" y="124"/>
                                        </a:lnTo>
                                        <a:lnTo>
                                          <a:pt x="199" y="124"/>
                                        </a:lnTo>
                                        <a:lnTo>
                                          <a:pt x="199" y="99"/>
                                        </a:lnTo>
                                        <a:lnTo>
                                          <a:pt x="224" y="99"/>
                                        </a:lnTo>
                                        <a:lnTo>
                                          <a:pt x="248" y="99"/>
                                        </a:lnTo>
                                        <a:lnTo>
                                          <a:pt x="273" y="75"/>
                                        </a:lnTo>
                                        <a:lnTo>
                                          <a:pt x="297" y="75"/>
                                        </a:lnTo>
                                        <a:lnTo>
                                          <a:pt x="322" y="75"/>
                                        </a:lnTo>
                                        <a:lnTo>
                                          <a:pt x="322" y="99"/>
                                        </a:lnTo>
                                        <a:lnTo>
                                          <a:pt x="346" y="75"/>
                                        </a:lnTo>
                                        <a:lnTo>
                                          <a:pt x="322" y="50"/>
                                        </a:lnTo>
                                        <a:lnTo>
                                          <a:pt x="346" y="50"/>
                                        </a:lnTo>
                                        <a:lnTo>
                                          <a:pt x="372" y="50"/>
                                        </a:lnTo>
                                        <a:lnTo>
                                          <a:pt x="372" y="26"/>
                                        </a:lnTo>
                                        <a:lnTo>
                                          <a:pt x="397" y="26"/>
                                        </a:lnTo>
                                        <a:lnTo>
                                          <a:pt x="397" y="0"/>
                                        </a:lnTo>
                                        <a:lnTo>
                                          <a:pt x="421" y="0"/>
                                        </a:lnTo>
                                        <a:lnTo>
                                          <a:pt x="446" y="0"/>
                                        </a:lnTo>
                                        <a:lnTo>
                                          <a:pt x="470" y="0"/>
                                        </a:lnTo>
                                        <a:lnTo>
                                          <a:pt x="470" y="26"/>
                                        </a:lnTo>
                                        <a:lnTo>
                                          <a:pt x="470" y="50"/>
                                        </a:lnTo>
                                        <a:lnTo>
                                          <a:pt x="446" y="50"/>
                                        </a:lnTo>
                                        <a:lnTo>
                                          <a:pt x="421" y="50"/>
                                        </a:lnTo>
                                        <a:lnTo>
                                          <a:pt x="421" y="75"/>
                                        </a:lnTo>
                                        <a:lnTo>
                                          <a:pt x="446" y="75"/>
                                        </a:lnTo>
                                        <a:lnTo>
                                          <a:pt x="470" y="99"/>
                                        </a:lnTo>
                                        <a:lnTo>
                                          <a:pt x="470" y="124"/>
                                        </a:lnTo>
                                        <a:lnTo>
                                          <a:pt x="470" y="149"/>
                                        </a:lnTo>
                                        <a:lnTo>
                                          <a:pt x="470" y="173"/>
                                        </a:lnTo>
                                        <a:lnTo>
                                          <a:pt x="470" y="198"/>
                                        </a:lnTo>
                                        <a:lnTo>
                                          <a:pt x="470" y="222"/>
                                        </a:lnTo>
                                        <a:lnTo>
                                          <a:pt x="446" y="222"/>
                                        </a:lnTo>
                                        <a:lnTo>
                                          <a:pt x="421" y="222"/>
                                        </a:lnTo>
                                        <a:lnTo>
                                          <a:pt x="421" y="247"/>
                                        </a:lnTo>
                                        <a:lnTo>
                                          <a:pt x="421" y="271"/>
                                        </a:lnTo>
                                        <a:lnTo>
                                          <a:pt x="397" y="271"/>
                                        </a:lnTo>
                                        <a:lnTo>
                                          <a:pt x="397" y="297"/>
                                        </a:lnTo>
                                        <a:lnTo>
                                          <a:pt x="372" y="297"/>
                                        </a:lnTo>
                                        <a:lnTo>
                                          <a:pt x="372" y="322"/>
                                        </a:lnTo>
                                        <a:lnTo>
                                          <a:pt x="346" y="322"/>
                                        </a:lnTo>
                                        <a:lnTo>
                                          <a:pt x="346" y="346"/>
                                        </a:lnTo>
                                        <a:lnTo>
                                          <a:pt x="322" y="346"/>
                                        </a:lnTo>
                                        <a:lnTo>
                                          <a:pt x="322" y="371"/>
                                        </a:lnTo>
                                        <a:lnTo>
                                          <a:pt x="322" y="395"/>
                                        </a:lnTo>
                                        <a:lnTo>
                                          <a:pt x="322" y="420"/>
                                        </a:lnTo>
                                        <a:lnTo>
                                          <a:pt x="322" y="445"/>
                                        </a:lnTo>
                                        <a:lnTo>
                                          <a:pt x="297" y="445"/>
                                        </a:lnTo>
                                        <a:lnTo>
                                          <a:pt x="273" y="445"/>
                                        </a:lnTo>
                                        <a:lnTo>
                                          <a:pt x="248" y="469"/>
                                        </a:lnTo>
                                        <a:lnTo>
                                          <a:pt x="224" y="469"/>
                                        </a:lnTo>
                                        <a:lnTo>
                                          <a:pt x="50" y="322"/>
                                        </a:lnTo>
                                        <a:lnTo>
                                          <a:pt x="50" y="297"/>
                                        </a:lnTo>
                                        <a:lnTo>
                                          <a:pt x="25" y="198"/>
                                        </a:lnTo>
                                        <a:lnTo>
                                          <a:pt x="0" y="173"/>
                                        </a:lnTo>
                                        <a:lnTo>
                                          <a:pt x="25" y="173"/>
                                        </a:lnTo>
                                        <a:lnTo>
                                          <a:pt x="50" y="173"/>
                                        </a:lnTo>
                                        <a:lnTo>
                                          <a:pt x="74" y="173"/>
                                        </a:lnTo>
                                        <a:lnTo>
                                          <a:pt x="99" y="173"/>
                                        </a:lnTo>
                                        <a:lnTo>
                                          <a:pt x="99" y="149"/>
                                        </a:lnTo>
                                        <a:lnTo>
                                          <a:pt x="123" y="149"/>
                                        </a:lnTo>
                                        <a:lnTo>
                                          <a:pt x="150" y="149"/>
                                        </a:lnTo>
                                        <a:lnTo>
                                          <a:pt x="174" y="149"/>
                                        </a:lnTo>
                                        <a:lnTo>
                                          <a:pt x="174" y="124"/>
                                        </a:lnTo>
                                        <a:close/>
                                        <a:moveTo>
                                          <a:pt x="346" y="222"/>
                                        </a:moveTo>
                                        <a:lnTo>
                                          <a:pt x="346" y="198"/>
                                        </a:lnTo>
                                        <a:lnTo>
                                          <a:pt x="372" y="198"/>
                                        </a:lnTo>
                                        <a:lnTo>
                                          <a:pt x="372" y="173"/>
                                        </a:lnTo>
                                        <a:lnTo>
                                          <a:pt x="372" y="149"/>
                                        </a:lnTo>
                                        <a:lnTo>
                                          <a:pt x="372" y="124"/>
                                        </a:lnTo>
                                        <a:lnTo>
                                          <a:pt x="346" y="124"/>
                                        </a:lnTo>
                                        <a:lnTo>
                                          <a:pt x="322" y="149"/>
                                        </a:lnTo>
                                        <a:lnTo>
                                          <a:pt x="297" y="149"/>
                                        </a:lnTo>
                                        <a:lnTo>
                                          <a:pt x="322" y="173"/>
                                        </a:lnTo>
                                        <a:lnTo>
                                          <a:pt x="297" y="173"/>
                                        </a:lnTo>
                                        <a:lnTo>
                                          <a:pt x="297" y="198"/>
                                        </a:lnTo>
                                        <a:lnTo>
                                          <a:pt x="322" y="198"/>
                                        </a:lnTo>
                                        <a:lnTo>
                                          <a:pt x="322" y="222"/>
                                        </a:lnTo>
                                        <a:lnTo>
                                          <a:pt x="346" y="222"/>
                                        </a:lnTo>
                                        <a:close/>
                                      </a:path>
                                    </a:pathLst>
                                  </a:custGeom>
                                  <a:solidFill>
                                    <a:srgbClr val="1DB2FB"/>
                                  </a:solidFill>
                                  <a:ln w="9525">
                                    <a:solidFill>
                                      <a:srgbClr val="1DB2FB"/>
                                    </a:solidFill>
                                    <a:round/>
                                    <a:headEnd/>
                                    <a:tailEnd/>
                                  </a:ln>
                                </p:spPr>
                                <p:txBody>
                                  <a:bodyPr/>
                                  <a:lstStyle/>
                                  <a:p>
                                    <a:endParaRPr lang="en-US" dirty="0"/>
                                  </a:p>
                                </p:txBody>
                              </p:sp>
                              <p:sp>
                                <p:nvSpPr>
                                  <p:cNvPr id="648014" name="Freeform 846"/>
                                  <p:cNvSpPr>
                                    <a:spLocks noEditPoints="1"/>
                                  </p:cNvSpPr>
                                  <p:nvPr/>
                                </p:nvSpPr>
                                <p:spPr bwMode="auto">
                                  <a:xfrm>
                                    <a:off x="2548" y="2760"/>
                                    <a:ext cx="228" cy="111"/>
                                  </a:xfrm>
                                  <a:custGeom>
                                    <a:avLst/>
                                    <a:gdLst/>
                                    <a:ahLst/>
                                    <a:cxnLst>
                                      <a:cxn ang="0">
                                        <a:pos x="25" y="148"/>
                                      </a:cxn>
                                      <a:cxn ang="0">
                                        <a:pos x="25" y="124"/>
                                      </a:cxn>
                                      <a:cxn ang="0">
                                        <a:pos x="49" y="75"/>
                                      </a:cxn>
                                      <a:cxn ang="0">
                                        <a:pos x="99" y="50"/>
                                      </a:cxn>
                                      <a:cxn ang="0">
                                        <a:pos x="345" y="24"/>
                                      </a:cxn>
                                      <a:cxn ang="0">
                                        <a:pos x="395" y="50"/>
                                      </a:cxn>
                                      <a:cxn ang="0">
                                        <a:pos x="469" y="75"/>
                                      </a:cxn>
                                      <a:cxn ang="0">
                                        <a:pos x="469" y="124"/>
                                      </a:cxn>
                                      <a:cxn ang="0">
                                        <a:pos x="469" y="148"/>
                                      </a:cxn>
                                      <a:cxn ang="0">
                                        <a:pos x="469" y="173"/>
                                      </a:cxn>
                                      <a:cxn ang="0">
                                        <a:pos x="518" y="173"/>
                                      </a:cxn>
                                      <a:cxn ang="0">
                                        <a:pos x="518" y="198"/>
                                      </a:cxn>
                                      <a:cxn ang="0">
                                        <a:pos x="543" y="222"/>
                                      </a:cxn>
                                      <a:cxn ang="0">
                                        <a:pos x="593" y="271"/>
                                      </a:cxn>
                                      <a:cxn ang="0">
                                        <a:pos x="667" y="271"/>
                                      </a:cxn>
                                      <a:cxn ang="0">
                                        <a:pos x="716" y="247"/>
                                      </a:cxn>
                                      <a:cxn ang="0">
                                        <a:pos x="790" y="247"/>
                                      </a:cxn>
                                      <a:cxn ang="0">
                                        <a:pos x="840" y="222"/>
                                      </a:cxn>
                                      <a:cxn ang="0">
                                        <a:pos x="889" y="247"/>
                                      </a:cxn>
                                      <a:cxn ang="0">
                                        <a:pos x="840" y="222"/>
                                      </a:cxn>
                                      <a:cxn ang="0">
                                        <a:pos x="790" y="247"/>
                                      </a:cxn>
                                      <a:cxn ang="0">
                                        <a:pos x="765" y="247"/>
                                      </a:cxn>
                                      <a:cxn ang="0">
                                        <a:pos x="740" y="297"/>
                                      </a:cxn>
                                      <a:cxn ang="0">
                                        <a:pos x="691" y="321"/>
                                      </a:cxn>
                                      <a:cxn ang="0">
                                        <a:pos x="667" y="321"/>
                                      </a:cxn>
                                      <a:cxn ang="0">
                                        <a:pos x="642" y="321"/>
                                      </a:cxn>
                                      <a:cxn ang="0">
                                        <a:pos x="593" y="346"/>
                                      </a:cxn>
                                      <a:cxn ang="0">
                                        <a:pos x="593" y="371"/>
                                      </a:cxn>
                                      <a:cxn ang="0">
                                        <a:pos x="543" y="346"/>
                                      </a:cxn>
                                      <a:cxn ang="0">
                                        <a:pos x="518" y="346"/>
                                      </a:cxn>
                                      <a:cxn ang="0">
                                        <a:pos x="518" y="371"/>
                                      </a:cxn>
                                      <a:cxn ang="0">
                                        <a:pos x="494" y="371"/>
                                      </a:cxn>
                                      <a:cxn ang="0">
                                        <a:pos x="469" y="395"/>
                                      </a:cxn>
                                      <a:cxn ang="0">
                                        <a:pos x="420" y="395"/>
                                      </a:cxn>
                                      <a:cxn ang="0">
                                        <a:pos x="395" y="395"/>
                                      </a:cxn>
                                      <a:cxn ang="0">
                                        <a:pos x="395" y="420"/>
                                      </a:cxn>
                                      <a:cxn ang="0">
                                        <a:pos x="371" y="395"/>
                                      </a:cxn>
                                      <a:cxn ang="0">
                                        <a:pos x="371" y="371"/>
                                      </a:cxn>
                                      <a:cxn ang="0">
                                        <a:pos x="345" y="321"/>
                                      </a:cxn>
                                      <a:cxn ang="0">
                                        <a:pos x="296" y="371"/>
                                      </a:cxn>
                                      <a:cxn ang="0">
                                        <a:pos x="272" y="346"/>
                                      </a:cxn>
                                      <a:cxn ang="0">
                                        <a:pos x="222" y="371"/>
                                      </a:cxn>
                                      <a:cxn ang="0">
                                        <a:pos x="173" y="346"/>
                                      </a:cxn>
                                      <a:cxn ang="0">
                                        <a:pos x="173" y="321"/>
                                      </a:cxn>
                                      <a:cxn ang="0">
                                        <a:pos x="198" y="321"/>
                                      </a:cxn>
                                      <a:cxn ang="0">
                                        <a:pos x="173" y="271"/>
                                      </a:cxn>
                                      <a:cxn ang="0">
                                        <a:pos x="149" y="271"/>
                                      </a:cxn>
                                      <a:cxn ang="0">
                                        <a:pos x="124" y="271"/>
                                      </a:cxn>
                                      <a:cxn ang="0">
                                        <a:pos x="124" y="297"/>
                                      </a:cxn>
                                      <a:cxn ang="0">
                                        <a:pos x="49" y="346"/>
                                      </a:cxn>
                                      <a:cxn ang="0">
                                        <a:pos x="25" y="271"/>
                                      </a:cxn>
                                      <a:cxn ang="0">
                                        <a:pos x="49" y="222"/>
                                      </a:cxn>
                                      <a:cxn ang="0">
                                        <a:pos x="49" y="148"/>
                                      </a:cxn>
                                      <a:cxn ang="0">
                                        <a:pos x="49" y="148"/>
                                      </a:cxn>
                                      <a:cxn ang="0">
                                        <a:pos x="420" y="99"/>
                                      </a:cxn>
                                      <a:cxn ang="0">
                                        <a:pos x="420" y="124"/>
                                      </a:cxn>
                                    </a:cxnLst>
                                    <a:rect l="0" t="0" r="r" b="b"/>
                                    <a:pathLst>
                                      <a:path w="913" h="444">
                                        <a:moveTo>
                                          <a:pt x="25" y="173"/>
                                        </a:moveTo>
                                        <a:lnTo>
                                          <a:pt x="0" y="148"/>
                                        </a:lnTo>
                                        <a:lnTo>
                                          <a:pt x="25" y="148"/>
                                        </a:lnTo>
                                        <a:lnTo>
                                          <a:pt x="25" y="124"/>
                                        </a:lnTo>
                                        <a:lnTo>
                                          <a:pt x="49" y="124"/>
                                        </a:lnTo>
                                        <a:lnTo>
                                          <a:pt x="25" y="124"/>
                                        </a:lnTo>
                                        <a:lnTo>
                                          <a:pt x="49" y="124"/>
                                        </a:lnTo>
                                        <a:lnTo>
                                          <a:pt x="49" y="99"/>
                                        </a:lnTo>
                                        <a:lnTo>
                                          <a:pt x="49" y="75"/>
                                        </a:lnTo>
                                        <a:lnTo>
                                          <a:pt x="74" y="75"/>
                                        </a:lnTo>
                                        <a:lnTo>
                                          <a:pt x="99" y="75"/>
                                        </a:lnTo>
                                        <a:lnTo>
                                          <a:pt x="99" y="50"/>
                                        </a:lnTo>
                                        <a:lnTo>
                                          <a:pt x="296" y="0"/>
                                        </a:lnTo>
                                        <a:lnTo>
                                          <a:pt x="321" y="24"/>
                                        </a:lnTo>
                                        <a:lnTo>
                                          <a:pt x="345" y="24"/>
                                        </a:lnTo>
                                        <a:lnTo>
                                          <a:pt x="345" y="50"/>
                                        </a:lnTo>
                                        <a:lnTo>
                                          <a:pt x="371" y="50"/>
                                        </a:lnTo>
                                        <a:lnTo>
                                          <a:pt x="395" y="50"/>
                                        </a:lnTo>
                                        <a:lnTo>
                                          <a:pt x="445" y="50"/>
                                        </a:lnTo>
                                        <a:lnTo>
                                          <a:pt x="445" y="75"/>
                                        </a:lnTo>
                                        <a:lnTo>
                                          <a:pt x="469" y="75"/>
                                        </a:lnTo>
                                        <a:lnTo>
                                          <a:pt x="494" y="75"/>
                                        </a:lnTo>
                                        <a:lnTo>
                                          <a:pt x="469" y="99"/>
                                        </a:lnTo>
                                        <a:lnTo>
                                          <a:pt x="469" y="124"/>
                                        </a:lnTo>
                                        <a:lnTo>
                                          <a:pt x="445" y="124"/>
                                        </a:lnTo>
                                        <a:lnTo>
                                          <a:pt x="445" y="148"/>
                                        </a:lnTo>
                                        <a:lnTo>
                                          <a:pt x="469" y="148"/>
                                        </a:lnTo>
                                        <a:lnTo>
                                          <a:pt x="469" y="124"/>
                                        </a:lnTo>
                                        <a:lnTo>
                                          <a:pt x="469" y="148"/>
                                        </a:lnTo>
                                        <a:lnTo>
                                          <a:pt x="469" y="173"/>
                                        </a:lnTo>
                                        <a:lnTo>
                                          <a:pt x="494" y="173"/>
                                        </a:lnTo>
                                        <a:lnTo>
                                          <a:pt x="494" y="198"/>
                                        </a:lnTo>
                                        <a:lnTo>
                                          <a:pt x="518" y="173"/>
                                        </a:lnTo>
                                        <a:lnTo>
                                          <a:pt x="518" y="198"/>
                                        </a:lnTo>
                                        <a:lnTo>
                                          <a:pt x="518" y="173"/>
                                        </a:lnTo>
                                        <a:lnTo>
                                          <a:pt x="518" y="198"/>
                                        </a:lnTo>
                                        <a:lnTo>
                                          <a:pt x="543" y="198"/>
                                        </a:lnTo>
                                        <a:lnTo>
                                          <a:pt x="518" y="222"/>
                                        </a:lnTo>
                                        <a:lnTo>
                                          <a:pt x="543" y="222"/>
                                        </a:lnTo>
                                        <a:lnTo>
                                          <a:pt x="567" y="247"/>
                                        </a:lnTo>
                                        <a:lnTo>
                                          <a:pt x="567" y="271"/>
                                        </a:lnTo>
                                        <a:lnTo>
                                          <a:pt x="593" y="271"/>
                                        </a:lnTo>
                                        <a:lnTo>
                                          <a:pt x="618" y="271"/>
                                        </a:lnTo>
                                        <a:lnTo>
                                          <a:pt x="642" y="271"/>
                                        </a:lnTo>
                                        <a:lnTo>
                                          <a:pt x="667" y="271"/>
                                        </a:lnTo>
                                        <a:lnTo>
                                          <a:pt x="691" y="271"/>
                                        </a:lnTo>
                                        <a:lnTo>
                                          <a:pt x="691" y="247"/>
                                        </a:lnTo>
                                        <a:lnTo>
                                          <a:pt x="716" y="247"/>
                                        </a:lnTo>
                                        <a:lnTo>
                                          <a:pt x="740" y="247"/>
                                        </a:lnTo>
                                        <a:lnTo>
                                          <a:pt x="765" y="247"/>
                                        </a:lnTo>
                                        <a:lnTo>
                                          <a:pt x="790" y="247"/>
                                        </a:lnTo>
                                        <a:lnTo>
                                          <a:pt x="790" y="222"/>
                                        </a:lnTo>
                                        <a:lnTo>
                                          <a:pt x="814" y="222"/>
                                        </a:lnTo>
                                        <a:lnTo>
                                          <a:pt x="840" y="222"/>
                                        </a:lnTo>
                                        <a:lnTo>
                                          <a:pt x="864" y="222"/>
                                        </a:lnTo>
                                        <a:lnTo>
                                          <a:pt x="913" y="247"/>
                                        </a:lnTo>
                                        <a:lnTo>
                                          <a:pt x="889" y="247"/>
                                        </a:lnTo>
                                        <a:lnTo>
                                          <a:pt x="889" y="222"/>
                                        </a:lnTo>
                                        <a:lnTo>
                                          <a:pt x="864" y="222"/>
                                        </a:lnTo>
                                        <a:lnTo>
                                          <a:pt x="840" y="222"/>
                                        </a:lnTo>
                                        <a:lnTo>
                                          <a:pt x="840" y="247"/>
                                        </a:lnTo>
                                        <a:lnTo>
                                          <a:pt x="814" y="222"/>
                                        </a:lnTo>
                                        <a:lnTo>
                                          <a:pt x="790" y="247"/>
                                        </a:lnTo>
                                        <a:lnTo>
                                          <a:pt x="790" y="271"/>
                                        </a:lnTo>
                                        <a:lnTo>
                                          <a:pt x="765" y="271"/>
                                        </a:lnTo>
                                        <a:lnTo>
                                          <a:pt x="765" y="247"/>
                                        </a:lnTo>
                                        <a:lnTo>
                                          <a:pt x="765" y="271"/>
                                        </a:lnTo>
                                        <a:lnTo>
                                          <a:pt x="740" y="271"/>
                                        </a:lnTo>
                                        <a:lnTo>
                                          <a:pt x="740" y="297"/>
                                        </a:lnTo>
                                        <a:lnTo>
                                          <a:pt x="716" y="297"/>
                                        </a:lnTo>
                                        <a:lnTo>
                                          <a:pt x="691" y="297"/>
                                        </a:lnTo>
                                        <a:lnTo>
                                          <a:pt x="691" y="321"/>
                                        </a:lnTo>
                                        <a:lnTo>
                                          <a:pt x="667" y="321"/>
                                        </a:lnTo>
                                        <a:lnTo>
                                          <a:pt x="691" y="321"/>
                                        </a:lnTo>
                                        <a:lnTo>
                                          <a:pt x="667" y="321"/>
                                        </a:lnTo>
                                        <a:lnTo>
                                          <a:pt x="642" y="321"/>
                                        </a:lnTo>
                                        <a:lnTo>
                                          <a:pt x="642" y="346"/>
                                        </a:lnTo>
                                        <a:lnTo>
                                          <a:pt x="642" y="321"/>
                                        </a:lnTo>
                                        <a:lnTo>
                                          <a:pt x="618" y="321"/>
                                        </a:lnTo>
                                        <a:lnTo>
                                          <a:pt x="618" y="346"/>
                                        </a:lnTo>
                                        <a:lnTo>
                                          <a:pt x="593" y="346"/>
                                        </a:lnTo>
                                        <a:lnTo>
                                          <a:pt x="567" y="346"/>
                                        </a:lnTo>
                                        <a:lnTo>
                                          <a:pt x="593" y="346"/>
                                        </a:lnTo>
                                        <a:lnTo>
                                          <a:pt x="593" y="371"/>
                                        </a:lnTo>
                                        <a:lnTo>
                                          <a:pt x="567" y="371"/>
                                        </a:lnTo>
                                        <a:lnTo>
                                          <a:pt x="567" y="346"/>
                                        </a:lnTo>
                                        <a:lnTo>
                                          <a:pt x="543" y="346"/>
                                        </a:lnTo>
                                        <a:lnTo>
                                          <a:pt x="543" y="371"/>
                                        </a:lnTo>
                                        <a:lnTo>
                                          <a:pt x="543" y="346"/>
                                        </a:lnTo>
                                        <a:lnTo>
                                          <a:pt x="518" y="346"/>
                                        </a:lnTo>
                                        <a:lnTo>
                                          <a:pt x="518" y="321"/>
                                        </a:lnTo>
                                        <a:lnTo>
                                          <a:pt x="518" y="346"/>
                                        </a:lnTo>
                                        <a:lnTo>
                                          <a:pt x="518" y="371"/>
                                        </a:lnTo>
                                        <a:lnTo>
                                          <a:pt x="518" y="346"/>
                                        </a:lnTo>
                                        <a:lnTo>
                                          <a:pt x="494" y="346"/>
                                        </a:lnTo>
                                        <a:lnTo>
                                          <a:pt x="494" y="371"/>
                                        </a:lnTo>
                                        <a:lnTo>
                                          <a:pt x="494" y="395"/>
                                        </a:lnTo>
                                        <a:lnTo>
                                          <a:pt x="469" y="371"/>
                                        </a:lnTo>
                                        <a:lnTo>
                                          <a:pt x="469" y="395"/>
                                        </a:lnTo>
                                        <a:lnTo>
                                          <a:pt x="445" y="371"/>
                                        </a:lnTo>
                                        <a:lnTo>
                                          <a:pt x="420" y="371"/>
                                        </a:lnTo>
                                        <a:lnTo>
                                          <a:pt x="420" y="395"/>
                                        </a:lnTo>
                                        <a:lnTo>
                                          <a:pt x="420" y="420"/>
                                        </a:lnTo>
                                        <a:lnTo>
                                          <a:pt x="420" y="395"/>
                                        </a:lnTo>
                                        <a:lnTo>
                                          <a:pt x="395" y="395"/>
                                        </a:lnTo>
                                        <a:lnTo>
                                          <a:pt x="395" y="420"/>
                                        </a:lnTo>
                                        <a:lnTo>
                                          <a:pt x="395" y="444"/>
                                        </a:lnTo>
                                        <a:lnTo>
                                          <a:pt x="395" y="420"/>
                                        </a:lnTo>
                                        <a:lnTo>
                                          <a:pt x="395" y="395"/>
                                        </a:lnTo>
                                        <a:lnTo>
                                          <a:pt x="395" y="420"/>
                                        </a:lnTo>
                                        <a:lnTo>
                                          <a:pt x="371" y="395"/>
                                        </a:lnTo>
                                        <a:lnTo>
                                          <a:pt x="395" y="395"/>
                                        </a:lnTo>
                                        <a:lnTo>
                                          <a:pt x="395" y="371"/>
                                        </a:lnTo>
                                        <a:lnTo>
                                          <a:pt x="371" y="371"/>
                                        </a:lnTo>
                                        <a:lnTo>
                                          <a:pt x="371" y="346"/>
                                        </a:lnTo>
                                        <a:lnTo>
                                          <a:pt x="345" y="346"/>
                                        </a:lnTo>
                                        <a:lnTo>
                                          <a:pt x="345" y="321"/>
                                        </a:lnTo>
                                        <a:lnTo>
                                          <a:pt x="321" y="321"/>
                                        </a:lnTo>
                                        <a:lnTo>
                                          <a:pt x="296" y="346"/>
                                        </a:lnTo>
                                        <a:lnTo>
                                          <a:pt x="296" y="371"/>
                                        </a:lnTo>
                                        <a:lnTo>
                                          <a:pt x="272" y="346"/>
                                        </a:lnTo>
                                        <a:lnTo>
                                          <a:pt x="247" y="346"/>
                                        </a:lnTo>
                                        <a:lnTo>
                                          <a:pt x="272" y="346"/>
                                        </a:lnTo>
                                        <a:lnTo>
                                          <a:pt x="247" y="346"/>
                                        </a:lnTo>
                                        <a:lnTo>
                                          <a:pt x="222" y="346"/>
                                        </a:lnTo>
                                        <a:lnTo>
                                          <a:pt x="222" y="371"/>
                                        </a:lnTo>
                                        <a:lnTo>
                                          <a:pt x="198" y="371"/>
                                        </a:lnTo>
                                        <a:lnTo>
                                          <a:pt x="198" y="346"/>
                                        </a:lnTo>
                                        <a:lnTo>
                                          <a:pt x="173" y="346"/>
                                        </a:lnTo>
                                        <a:lnTo>
                                          <a:pt x="149" y="346"/>
                                        </a:lnTo>
                                        <a:lnTo>
                                          <a:pt x="173" y="346"/>
                                        </a:lnTo>
                                        <a:lnTo>
                                          <a:pt x="173" y="321"/>
                                        </a:lnTo>
                                        <a:lnTo>
                                          <a:pt x="149" y="321"/>
                                        </a:lnTo>
                                        <a:lnTo>
                                          <a:pt x="173" y="321"/>
                                        </a:lnTo>
                                        <a:lnTo>
                                          <a:pt x="198" y="321"/>
                                        </a:lnTo>
                                        <a:lnTo>
                                          <a:pt x="198" y="297"/>
                                        </a:lnTo>
                                        <a:lnTo>
                                          <a:pt x="198" y="271"/>
                                        </a:lnTo>
                                        <a:lnTo>
                                          <a:pt x="173" y="271"/>
                                        </a:lnTo>
                                        <a:lnTo>
                                          <a:pt x="173" y="247"/>
                                        </a:lnTo>
                                        <a:lnTo>
                                          <a:pt x="149" y="247"/>
                                        </a:lnTo>
                                        <a:lnTo>
                                          <a:pt x="149" y="271"/>
                                        </a:lnTo>
                                        <a:lnTo>
                                          <a:pt x="149" y="297"/>
                                        </a:lnTo>
                                        <a:lnTo>
                                          <a:pt x="149" y="271"/>
                                        </a:lnTo>
                                        <a:lnTo>
                                          <a:pt x="124" y="271"/>
                                        </a:lnTo>
                                        <a:lnTo>
                                          <a:pt x="124" y="297"/>
                                        </a:lnTo>
                                        <a:lnTo>
                                          <a:pt x="99" y="297"/>
                                        </a:lnTo>
                                        <a:lnTo>
                                          <a:pt x="124" y="297"/>
                                        </a:lnTo>
                                        <a:lnTo>
                                          <a:pt x="99" y="321"/>
                                        </a:lnTo>
                                        <a:lnTo>
                                          <a:pt x="99" y="346"/>
                                        </a:lnTo>
                                        <a:lnTo>
                                          <a:pt x="49" y="346"/>
                                        </a:lnTo>
                                        <a:lnTo>
                                          <a:pt x="25" y="321"/>
                                        </a:lnTo>
                                        <a:lnTo>
                                          <a:pt x="25" y="297"/>
                                        </a:lnTo>
                                        <a:lnTo>
                                          <a:pt x="25" y="271"/>
                                        </a:lnTo>
                                        <a:lnTo>
                                          <a:pt x="25" y="247"/>
                                        </a:lnTo>
                                        <a:lnTo>
                                          <a:pt x="25" y="222"/>
                                        </a:lnTo>
                                        <a:lnTo>
                                          <a:pt x="49" y="222"/>
                                        </a:lnTo>
                                        <a:lnTo>
                                          <a:pt x="25" y="198"/>
                                        </a:lnTo>
                                        <a:lnTo>
                                          <a:pt x="25" y="173"/>
                                        </a:lnTo>
                                        <a:close/>
                                        <a:moveTo>
                                          <a:pt x="49" y="148"/>
                                        </a:moveTo>
                                        <a:lnTo>
                                          <a:pt x="74" y="148"/>
                                        </a:lnTo>
                                        <a:lnTo>
                                          <a:pt x="74" y="124"/>
                                        </a:lnTo>
                                        <a:lnTo>
                                          <a:pt x="49" y="148"/>
                                        </a:lnTo>
                                        <a:close/>
                                        <a:moveTo>
                                          <a:pt x="445" y="124"/>
                                        </a:moveTo>
                                        <a:lnTo>
                                          <a:pt x="445" y="99"/>
                                        </a:lnTo>
                                        <a:lnTo>
                                          <a:pt x="420" y="99"/>
                                        </a:lnTo>
                                        <a:lnTo>
                                          <a:pt x="420" y="75"/>
                                        </a:lnTo>
                                        <a:lnTo>
                                          <a:pt x="420" y="99"/>
                                        </a:lnTo>
                                        <a:lnTo>
                                          <a:pt x="420" y="124"/>
                                        </a:lnTo>
                                        <a:lnTo>
                                          <a:pt x="445" y="124"/>
                                        </a:lnTo>
                                        <a:close/>
                                      </a:path>
                                    </a:pathLst>
                                  </a:custGeom>
                                  <a:solidFill>
                                    <a:srgbClr val="1DB2FB"/>
                                  </a:solidFill>
                                  <a:ln w="9525">
                                    <a:solidFill>
                                      <a:srgbClr val="1DB2FB"/>
                                    </a:solidFill>
                                    <a:round/>
                                    <a:headEnd/>
                                    <a:tailEnd/>
                                  </a:ln>
                                </p:spPr>
                                <p:txBody>
                                  <a:bodyPr/>
                                  <a:lstStyle/>
                                  <a:p>
                                    <a:endParaRPr lang="en-US" dirty="0"/>
                                  </a:p>
                                </p:txBody>
                              </p:sp>
                              <p:grpSp>
                                <p:nvGrpSpPr>
                                  <p:cNvPr id="27" name="Group 847"/>
                                  <p:cNvGrpSpPr>
                                    <a:grpSpLocks/>
                                  </p:cNvGrpSpPr>
                                  <p:nvPr/>
                                </p:nvGrpSpPr>
                                <p:grpSpPr bwMode="auto">
                                  <a:xfrm>
                                    <a:off x="1856" y="1710"/>
                                    <a:ext cx="1624" cy="649"/>
                                    <a:chOff x="1856" y="1710"/>
                                    <a:chExt cx="1624" cy="649"/>
                                  </a:xfrm>
                                </p:grpSpPr>
                                <p:sp>
                                  <p:nvSpPr>
                                    <p:cNvPr id="648016" name="Freeform 848"/>
                                    <p:cNvSpPr>
                                      <a:spLocks/>
                                    </p:cNvSpPr>
                                    <p:nvPr/>
                                  </p:nvSpPr>
                                  <p:spPr bwMode="auto">
                                    <a:xfrm>
                                      <a:off x="2906" y="1896"/>
                                      <a:ext cx="12" cy="18"/>
                                    </a:xfrm>
                                    <a:custGeom>
                                      <a:avLst/>
                                      <a:gdLst/>
                                      <a:ahLst/>
                                      <a:cxnLst>
                                        <a:cxn ang="0">
                                          <a:pos x="0" y="0"/>
                                        </a:cxn>
                                        <a:cxn ang="0">
                                          <a:pos x="25" y="0"/>
                                        </a:cxn>
                                        <a:cxn ang="0">
                                          <a:pos x="25" y="25"/>
                                        </a:cxn>
                                        <a:cxn ang="0">
                                          <a:pos x="50" y="25"/>
                                        </a:cxn>
                                        <a:cxn ang="0">
                                          <a:pos x="50" y="49"/>
                                        </a:cxn>
                                        <a:cxn ang="0">
                                          <a:pos x="50" y="75"/>
                                        </a:cxn>
                                        <a:cxn ang="0">
                                          <a:pos x="25" y="75"/>
                                        </a:cxn>
                                        <a:cxn ang="0">
                                          <a:pos x="0" y="75"/>
                                        </a:cxn>
                                        <a:cxn ang="0">
                                          <a:pos x="0" y="49"/>
                                        </a:cxn>
                                        <a:cxn ang="0">
                                          <a:pos x="0" y="25"/>
                                        </a:cxn>
                                        <a:cxn ang="0">
                                          <a:pos x="0" y="0"/>
                                        </a:cxn>
                                      </a:cxnLst>
                                      <a:rect l="0" t="0" r="r" b="b"/>
                                      <a:pathLst>
                                        <a:path w="50" h="75">
                                          <a:moveTo>
                                            <a:pt x="0" y="0"/>
                                          </a:moveTo>
                                          <a:lnTo>
                                            <a:pt x="25" y="0"/>
                                          </a:lnTo>
                                          <a:lnTo>
                                            <a:pt x="25" y="25"/>
                                          </a:lnTo>
                                          <a:lnTo>
                                            <a:pt x="50" y="25"/>
                                          </a:lnTo>
                                          <a:lnTo>
                                            <a:pt x="50" y="49"/>
                                          </a:lnTo>
                                          <a:lnTo>
                                            <a:pt x="50" y="75"/>
                                          </a:lnTo>
                                          <a:lnTo>
                                            <a:pt x="25" y="75"/>
                                          </a:lnTo>
                                          <a:lnTo>
                                            <a:pt x="0" y="75"/>
                                          </a:lnTo>
                                          <a:lnTo>
                                            <a:pt x="0" y="49"/>
                                          </a:lnTo>
                                          <a:lnTo>
                                            <a:pt x="0" y="25"/>
                                          </a:lnTo>
                                          <a:lnTo>
                                            <a:pt x="0" y="0"/>
                                          </a:lnTo>
                                          <a:close/>
                                        </a:path>
                                      </a:pathLst>
                                    </a:custGeom>
                                    <a:solidFill>
                                      <a:srgbClr val="1DB2FB"/>
                                    </a:solidFill>
                                    <a:ln w="3175">
                                      <a:solidFill>
                                        <a:srgbClr val="1DB2FB"/>
                                      </a:solidFill>
                                      <a:prstDash val="solid"/>
                                      <a:round/>
                                      <a:headEnd/>
                                      <a:tailEnd/>
                                    </a:ln>
                                  </p:spPr>
                                  <p:txBody>
                                    <a:bodyPr/>
                                    <a:lstStyle/>
                                    <a:p>
                                      <a:endParaRPr lang="en-US" dirty="0"/>
                                    </a:p>
                                  </p:txBody>
                                </p:sp>
                                <p:grpSp>
                                  <p:nvGrpSpPr>
                                    <p:cNvPr id="28" name="Group 849"/>
                                    <p:cNvGrpSpPr>
                                      <a:grpSpLocks/>
                                    </p:cNvGrpSpPr>
                                    <p:nvPr/>
                                  </p:nvGrpSpPr>
                                  <p:grpSpPr bwMode="auto">
                                    <a:xfrm>
                                      <a:off x="1942" y="1710"/>
                                      <a:ext cx="136" cy="43"/>
                                      <a:chOff x="1942" y="1710"/>
                                      <a:chExt cx="136" cy="43"/>
                                    </a:xfrm>
                                  </p:grpSpPr>
                                  <p:sp>
                                    <p:nvSpPr>
                                      <p:cNvPr id="648018" name="Freeform 850"/>
                                      <p:cNvSpPr>
                                        <a:spLocks/>
                                      </p:cNvSpPr>
                                      <p:nvPr/>
                                    </p:nvSpPr>
                                    <p:spPr bwMode="auto">
                                      <a:xfrm>
                                        <a:off x="2066" y="1710"/>
                                        <a:ext cx="12" cy="43"/>
                                      </a:xfrm>
                                      <a:custGeom>
                                        <a:avLst/>
                                        <a:gdLst/>
                                        <a:ahLst/>
                                        <a:cxnLst>
                                          <a:cxn ang="0">
                                            <a:pos x="24" y="0"/>
                                          </a:cxn>
                                          <a:cxn ang="0">
                                            <a:pos x="49" y="0"/>
                                          </a:cxn>
                                          <a:cxn ang="0">
                                            <a:pos x="24" y="0"/>
                                          </a:cxn>
                                          <a:cxn ang="0">
                                            <a:pos x="24" y="49"/>
                                          </a:cxn>
                                          <a:cxn ang="0">
                                            <a:pos x="24" y="73"/>
                                          </a:cxn>
                                          <a:cxn ang="0">
                                            <a:pos x="24" y="99"/>
                                          </a:cxn>
                                          <a:cxn ang="0">
                                            <a:pos x="24" y="124"/>
                                          </a:cxn>
                                          <a:cxn ang="0">
                                            <a:pos x="24" y="173"/>
                                          </a:cxn>
                                          <a:cxn ang="0">
                                            <a:pos x="0" y="173"/>
                                          </a:cxn>
                                          <a:cxn ang="0">
                                            <a:pos x="0" y="148"/>
                                          </a:cxn>
                                          <a:cxn ang="0">
                                            <a:pos x="0" y="124"/>
                                          </a:cxn>
                                          <a:cxn ang="0">
                                            <a:pos x="0" y="99"/>
                                          </a:cxn>
                                          <a:cxn ang="0">
                                            <a:pos x="0" y="49"/>
                                          </a:cxn>
                                          <a:cxn ang="0">
                                            <a:pos x="0" y="24"/>
                                          </a:cxn>
                                          <a:cxn ang="0">
                                            <a:pos x="24" y="0"/>
                                          </a:cxn>
                                        </a:cxnLst>
                                        <a:rect l="0" t="0" r="r" b="b"/>
                                        <a:pathLst>
                                          <a:path w="49" h="173">
                                            <a:moveTo>
                                              <a:pt x="24" y="0"/>
                                            </a:moveTo>
                                            <a:lnTo>
                                              <a:pt x="49" y="0"/>
                                            </a:lnTo>
                                            <a:lnTo>
                                              <a:pt x="24" y="0"/>
                                            </a:lnTo>
                                            <a:lnTo>
                                              <a:pt x="24" y="49"/>
                                            </a:lnTo>
                                            <a:lnTo>
                                              <a:pt x="24" y="73"/>
                                            </a:lnTo>
                                            <a:lnTo>
                                              <a:pt x="24" y="99"/>
                                            </a:lnTo>
                                            <a:lnTo>
                                              <a:pt x="24" y="124"/>
                                            </a:lnTo>
                                            <a:lnTo>
                                              <a:pt x="24" y="173"/>
                                            </a:lnTo>
                                            <a:lnTo>
                                              <a:pt x="0" y="173"/>
                                            </a:lnTo>
                                            <a:lnTo>
                                              <a:pt x="0" y="148"/>
                                            </a:lnTo>
                                            <a:lnTo>
                                              <a:pt x="0" y="124"/>
                                            </a:lnTo>
                                            <a:lnTo>
                                              <a:pt x="0" y="99"/>
                                            </a:lnTo>
                                            <a:lnTo>
                                              <a:pt x="0" y="49"/>
                                            </a:lnTo>
                                            <a:lnTo>
                                              <a:pt x="0" y="24"/>
                                            </a:lnTo>
                                            <a:lnTo>
                                              <a:pt x="24" y="0"/>
                                            </a:lnTo>
                                            <a:close/>
                                          </a:path>
                                        </a:pathLst>
                                      </a:custGeom>
                                      <a:solidFill>
                                        <a:srgbClr val="1DB2FB"/>
                                      </a:solidFill>
                                      <a:ln w="9525">
                                        <a:solidFill>
                                          <a:srgbClr val="1DB2FB"/>
                                        </a:solidFill>
                                        <a:round/>
                                        <a:headEnd/>
                                        <a:tailEnd/>
                                      </a:ln>
                                    </p:spPr>
                                    <p:txBody>
                                      <a:bodyPr/>
                                      <a:lstStyle/>
                                      <a:p>
                                        <a:endParaRPr lang="en-US" dirty="0"/>
                                      </a:p>
                                    </p:txBody>
                                  </p:sp>
                                  <p:sp>
                                    <p:nvSpPr>
                                      <p:cNvPr id="648019" name="Freeform 851"/>
                                      <p:cNvSpPr>
                                        <a:spLocks/>
                                      </p:cNvSpPr>
                                      <p:nvPr/>
                                    </p:nvSpPr>
                                    <p:spPr bwMode="auto">
                                      <a:xfrm>
                                        <a:off x="2066" y="1710"/>
                                        <a:ext cx="12" cy="43"/>
                                      </a:xfrm>
                                      <a:custGeom>
                                        <a:avLst/>
                                        <a:gdLst/>
                                        <a:ahLst/>
                                        <a:cxnLst>
                                          <a:cxn ang="0">
                                            <a:pos x="24" y="0"/>
                                          </a:cxn>
                                          <a:cxn ang="0">
                                            <a:pos x="49" y="0"/>
                                          </a:cxn>
                                          <a:cxn ang="0">
                                            <a:pos x="24" y="0"/>
                                          </a:cxn>
                                          <a:cxn ang="0">
                                            <a:pos x="24" y="49"/>
                                          </a:cxn>
                                          <a:cxn ang="0">
                                            <a:pos x="24" y="73"/>
                                          </a:cxn>
                                          <a:cxn ang="0">
                                            <a:pos x="24" y="99"/>
                                          </a:cxn>
                                          <a:cxn ang="0">
                                            <a:pos x="24" y="124"/>
                                          </a:cxn>
                                          <a:cxn ang="0">
                                            <a:pos x="24" y="173"/>
                                          </a:cxn>
                                          <a:cxn ang="0">
                                            <a:pos x="0" y="173"/>
                                          </a:cxn>
                                          <a:cxn ang="0">
                                            <a:pos x="0" y="148"/>
                                          </a:cxn>
                                          <a:cxn ang="0">
                                            <a:pos x="0" y="124"/>
                                          </a:cxn>
                                          <a:cxn ang="0">
                                            <a:pos x="0" y="99"/>
                                          </a:cxn>
                                          <a:cxn ang="0">
                                            <a:pos x="0" y="49"/>
                                          </a:cxn>
                                          <a:cxn ang="0">
                                            <a:pos x="0" y="24"/>
                                          </a:cxn>
                                          <a:cxn ang="0">
                                            <a:pos x="24" y="0"/>
                                          </a:cxn>
                                        </a:cxnLst>
                                        <a:rect l="0" t="0" r="r" b="b"/>
                                        <a:pathLst>
                                          <a:path w="49" h="173">
                                            <a:moveTo>
                                              <a:pt x="24" y="0"/>
                                            </a:moveTo>
                                            <a:lnTo>
                                              <a:pt x="49" y="0"/>
                                            </a:lnTo>
                                            <a:lnTo>
                                              <a:pt x="24" y="0"/>
                                            </a:lnTo>
                                            <a:lnTo>
                                              <a:pt x="24" y="49"/>
                                            </a:lnTo>
                                            <a:lnTo>
                                              <a:pt x="24" y="73"/>
                                            </a:lnTo>
                                            <a:lnTo>
                                              <a:pt x="24" y="99"/>
                                            </a:lnTo>
                                            <a:lnTo>
                                              <a:pt x="24" y="124"/>
                                            </a:lnTo>
                                            <a:lnTo>
                                              <a:pt x="24" y="173"/>
                                            </a:lnTo>
                                            <a:lnTo>
                                              <a:pt x="0" y="173"/>
                                            </a:lnTo>
                                            <a:lnTo>
                                              <a:pt x="0" y="148"/>
                                            </a:lnTo>
                                            <a:lnTo>
                                              <a:pt x="0" y="124"/>
                                            </a:lnTo>
                                            <a:lnTo>
                                              <a:pt x="0" y="99"/>
                                            </a:lnTo>
                                            <a:lnTo>
                                              <a:pt x="0" y="49"/>
                                            </a:lnTo>
                                            <a:lnTo>
                                              <a:pt x="0" y="24"/>
                                            </a:lnTo>
                                            <a:lnTo>
                                              <a:pt x="24" y="0"/>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20" name="Freeform 852"/>
                                      <p:cNvSpPr>
                                        <a:spLocks/>
                                      </p:cNvSpPr>
                                      <p:nvPr/>
                                    </p:nvSpPr>
                                    <p:spPr bwMode="auto">
                                      <a:xfrm>
                                        <a:off x="1942" y="1716"/>
                                        <a:ext cx="32" cy="25"/>
                                      </a:xfrm>
                                      <a:custGeom>
                                        <a:avLst/>
                                        <a:gdLst/>
                                        <a:ahLst/>
                                        <a:cxnLst>
                                          <a:cxn ang="0">
                                            <a:pos x="0" y="49"/>
                                          </a:cxn>
                                          <a:cxn ang="0">
                                            <a:pos x="26" y="49"/>
                                          </a:cxn>
                                          <a:cxn ang="0">
                                            <a:pos x="26" y="25"/>
                                          </a:cxn>
                                          <a:cxn ang="0">
                                            <a:pos x="51" y="25"/>
                                          </a:cxn>
                                          <a:cxn ang="0">
                                            <a:pos x="51" y="0"/>
                                          </a:cxn>
                                          <a:cxn ang="0">
                                            <a:pos x="51" y="25"/>
                                          </a:cxn>
                                          <a:cxn ang="0">
                                            <a:pos x="75" y="25"/>
                                          </a:cxn>
                                          <a:cxn ang="0">
                                            <a:pos x="75" y="49"/>
                                          </a:cxn>
                                          <a:cxn ang="0">
                                            <a:pos x="100" y="49"/>
                                          </a:cxn>
                                          <a:cxn ang="0">
                                            <a:pos x="100" y="75"/>
                                          </a:cxn>
                                          <a:cxn ang="0">
                                            <a:pos x="125" y="75"/>
                                          </a:cxn>
                                          <a:cxn ang="0">
                                            <a:pos x="125" y="100"/>
                                          </a:cxn>
                                          <a:cxn ang="0">
                                            <a:pos x="100" y="100"/>
                                          </a:cxn>
                                          <a:cxn ang="0">
                                            <a:pos x="26" y="100"/>
                                          </a:cxn>
                                          <a:cxn ang="0">
                                            <a:pos x="0" y="100"/>
                                          </a:cxn>
                                          <a:cxn ang="0">
                                            <a:pos x="0" y="75"/>
                                          </a:cxn>
                                          <a:cxn ang="0">
                                            <a:pos x="0" y="49"/>
                                          </a:cxn>
                                        </a:cxnLst>
                                        <a:rect l="0" t="0" r="r" b="b"/>
                                        <a:pathLst>
                                          <a:path w="125" h="100">
                                            <a:moveTo>
                                              <a:pt x="0" y="49"/>
                                            </a:moveTo>
                                            <a:lnTo>
                                              <a:pt x="26" y="49"/>
                                            </a:lnTo>
                                            <a:lnTo>
                                              <a:pt x="26" y="25"/>
                                            </a:lnTo>
                                            <a:lnTo>
                                              <a:pt x="51" y="25"/>
                                            </a:lnTo>
                                            <a:lnTo>
                                              <a:pt x="51" y="0"/>
                                            </a:lnTo>
                                            <a:lnTo>
                                              <a:pt x="51" y="25"/>
                                            </a:lnTo>
                                            <a:lnTo>
                                              <a:pt x="75" y="25"/>
                                            </a:lnTo>
                                            <a:lnTo>
                                              <a:pt x="75" y="49"/>
                                            </a:lnTo>
                                            <a:lnTo>
                                              <a:pt x="100" y="49"/>
                                            </a:lnTo>
                                            <a:lnTo>
                                              <a:pt x="100" y="75"/>
                                            </a:lnTo>
                                            <a:lnTo>
                                              <a:pt x="125" y="75"/>
                                            </a:lnTo>
                                            <a:lnTo>
                                              <a:pt x="125" y="100"/>
                                            </a:lnTo>
                                            <a:lnTo>
                                              <a:pt x="100" y="100"/>
                                            </a:lnTo>
                                            <a:lnTo>
                                              <a:pt x="26" y="100"/>
                                            </a:lnTo>
                                            <a:lnTo>
                                              <a:pt x="0" y="100"/>
                                            </a:lnTo>
                                            <a:lnTo>
                                              <a:pt x="0" y="75"/>
                                            </a:lnTo>
                                            <a:lnTo>
                                              <a:pt x="0" y="49"/>
                                            </a:lnTo>
                                            <a:close/>
                                          </a:path>
                                        </a:pathLst>
                                      </a:custGeom>
                                      <a:solidFill>
                                        <a:srgbClr val="1DB2FB"/>
                                      </a:solidFill>
                                      <a:ln w="9525">
                                        <a:solidFill>
                                          <a:srgbClr val="1DB2FB"/>
                                        </a:solidFill>
                                        <a:round/>
                                        <a:headEnd/>
                                        <a:tailEnd/>
                                      </a:ln>
                                    </p:spPr>
                                    <p:txBody>
                                      <a:bodyPr/>
                                      <a:lstStyle/>
                                      <a:p>
                                        <a:endParaRPr lang="en-US" dirty="0"/>
                                      </a:p>
                                    </p:txBody>
                                  </p:sp>
                                  <p:sp>
                                    <p:nvSpPr>
                                      <p:cNvPr id="648021" name="Freeform 853"/>
                                      <p:cNvSpPr>
                                        <a:spLocks/>
                                      </p:cNvSpPr>
                                      <p:nvPr/>
                                    </p:nvSpPr>
                                    <p:spPr bwMode="auto">
                                      <a:xfrm>
                                        <a:off x="1942" y="1716"/>
                                        <a:ext cx="32" cy="25"/>
                                      </a:xfrm>
                                      <a:custGeom>
                                        <a:avLst/>
                                        <a:gdLst/>
                                        <a:ahLst/>
                                        <a:cxnLst>
                                          <a:cxn ang="0">
                                            <a:pos x="0" y="49"/>
                                          </a:cxn>
                                          <a:cxn ang="0">
                                            <a:pos x="26" y="49"/>
                                          </a:cxn>
                                          <a:cxn ang="0">
                                            <a:pos x="26" y="25"/>
                                          </a:cxn>
                                          <a:cxn ang="0">
                                            <a:pos x="51" y="25"/>
                                          </a:cxn>
                                          <a:cxn ang="0">
                                            <a:pos x="51" y="0"/>
                                          </a:cxn>
                                          <a:cxn ang="0">
                                            <a:pos x="51" y="25"/>
                                          </a:cxn>
                                          <a:cxn ang="0">
                                            <a:pos x="75" y="25"/>
                                          </a:cxn>
                                          <a:cxn ang="0">
                                            <a:pos x="75" y="49"/>
                                          </a:cxn>
                                          <a:cxn ang="0">
                                            <a:pos x="100" y="49"/>
                                          </a:cxn>
                                          <a:cxn ang="0">
                                            <a:pos x="100" y="75"/>
                                          </a:cxn>
                                          <a:cxn ang="0">
                                            <a:pos x="125" y="75"/>
                                          </a:cxn>
                                          <a:cxn ang="0">
                                            <a:pos x="125" y="100"/>
                                          </a:cxn>
                                          <a:cxn ang="0">
                                            <a:pos x="100" y="100"/>
                                          </a:cxn>
                                          <a:cxn ang="0">
                                            <a:pos x="26" y="100"/>
                                          </a:cxn>
                                          <a:cxn ang="0">
                                            <a:pos x="0" y="100"/>
                                          </a:cxn>
                                          <a:cxn ang="0">
                                            <a:pos x="0" y="75"/>
                                          </a:cxn>
                                          <a:cxn ang="0">
                                            <a:pos x="0" y="49"/>
                                          </a:cxn>
                                        </a:cxnLst>
                                        <a:rect l="0" t="0" r="r" b="b"/>
                                        <a:pathLst>
                                          <a:path w="125" h="100">
                                            <a:moveTo>
                                              <a:pt x="0" y="49"/>
                                            </a:moveTo>
                                            <a:lnTo>
                                              <a:pt x="26" y="49"/>
                                            </a:lnTo>
                                            <a:lnTo>
                                              <a:pt x="26" y="25"/>
                                            </a:lnTo>
                                            <a:lnTo>
                                              <a:pt x="51" y="25"/>
                                            </a:lnTo>
                                            <a:lnTo>
                                              <a:pt x="51" y="0"/>
                                            </a:lnTo>
                                            <a:lnTo>
                                              <a:pt x="51" y="25"/>
                                            </a:lnTo>
                                            <a:lnTo>
                                              <a:pt x="75" y="25"/>
                                            </a:lnTo>
                                            <a:lnTo>
                                              <a:pt x="75" y="49"/>
                                            </a:lnTo>
                                            <a:lnTo>
                                              <a:pt x="100" y="49"/>
                                            </a:lnTo>
                                            <a:lnTo>
                                              <a:pt x="100" y="75"/>
                                            </a:lnTo>
                                            <a:lnTo>
                                              <a:pt x="125" y="75"/>
                                            </a:lnTo>
                                            <a:lnTo>
                                              <a:pt x="125" y="100"/>
                                            </a:lnTo>
                                            <a:lnTo>
                                              <a:pt x="100" y="100"/>
                                            </a:lnTo>
                                            <a:lnTo>
                                              <a:pt x="26" y="100"/>
                                            </a:lnTo>
                                            <a:lnTo>
                                              <a:pt x="0" y="100"/>
                                            </a:lnTo>
                                            <a:lnTo>
                                              <a:pt x="0" y="75"/>
                                            </a:lnTo>
                                            <a:lnTo>
                                              <a:pt x="0" y="49"/>
                                            </a:lnTo>
                                            <a:close/>
                                          </a:path>
                                        </a:pathLst>
                                      </a:custGeom>
                                      <a:solidFill>
                                        <a:srgbClr val="1DB2FB"/>
                                      </a:solidFill>
                                      <a:ln w="3175">
                                        <a:solidFill>
                                          <a:srgbClr val="1DB2FB"/>
                                        </a:solidFill>
                                        <a:prstDash val="solid"/>
                                        <a:round/>
                                        <a:headEnd/>
                                        <a:tailEnd/>
                                      </a:ln>
                                    </p:spPr>
                                    <p:txBody>
                                      <a:bodyPr/>
                                      <a:lstStyle/>
                                      <a:p>
                                        <a:endParaRPr lang="en-US" dirty="0"/>
                                      </a:p>
                                    </p:txBody>
                                  </p:sp>
                                </p:grpSp>
                                <p:sp>
                                  <p:nvSpPr>
                                    <p:cNvPr id="648022" name="Freeform 854"/>
                                    <p:cNvSpPr>
                                      <a:spLocks/>
                                    </p:cNvSpPr>
                                    <p:nvPr/>
                                  </p:nvSpPr>
                                  <p:spPr bwMode="auto">
                                    <a:xfrm>
                                      <a:off x="3097" y="1723"/>
                                      <a:ext cx="7" cy="49"/>
                                    </a:xfrm>
                                    <a:custGeom>
                                      <a:avLst/>
                                      <a:gdLst/>
                                      <a:ahLst/>
                                      <a:cxnLst>
                                        <a:cxn ang="0">
                                          <a:pos x="25" y="75"/>
                                        </a:cxn>
                                        <a:cxn ang="0">
                                          <a:pos x="25" y="173"/>
                                        </a:cxn>
                                        <a:cxn ang="0">
                                          <a:pos x="25" y="198"/>
                                        </a:cxn>
                                        <a:cxn ang="0">
                                          <a:pos x="0" y="198"/>
                                        </a:cxn>
                                        <a:cxn ang="0">
                                          <a:pos x="0" y="99"/>
                                        </a:cxn>
                                        <a:cxn ang="0">
                                          <a:pos x="0" y="24"/>
                                        </a:cxn>
                                        <a:cxn ang="0">
                                          <a:pos x="25" y="24"/>
                                        </a:cxn>
                                        <a:cxn ang="0">
                                          <a:pos x="25" y="0"/>
                                        </a:cxn>
                                        <a:cxn ang="0">
                                          <a:pos x="25" y="24"/>
                                        </a:cxn>
                                        <a:cxn ang="0">
                                          <a:pos x="25" y="50"/>
                                        </a:cxn>
                                        <a:cxn ang="0">
                                          <a:pos x="25" y="75"/>
                                        </a:cxn>
                                      </a:cxnLst>
                                      <a:rect l="0" t="0" r="r" b="b"/>
                                      <a:pathLst>
                                        <a:path w="25" h="198">
                                          <a:moveTo>
                                            <a:pt x="25" y="75"/>
                                          </a:moveTo>
                                          <a:lnTo>
                                            <a:pt x="25" y="173"/>
                                          </a:lnTo>
                                          <a:lnTo>
                                            <a:pt x="25" y="198"/>
                                          </a:lnTo>
                                          <a:lnTo>
                                            <a:pt x="0" y="198"/>
                                          </a:lnTo>
                                          <a:lnTo>
                                            <a:pt x="0" y="99"/>
                                          </a:lnTo>
                                          <a:lnTo>
                                            <a:pt x="0" y="24"/>
                                          </a:lnTo>
                                          <a:lnTo>
                                            <a:pt x="25" y="24"/>
                                          </a:lnTo>
                                          <a:lnTo>
                                            <a:pt x="25" y="0"/>
                                          </a:lnTo>
                                          <a:lnTo>
                                            <a:pt x="25" y="24"/>
                                          </a:lnTo>
                                          <a:lnTo>
                                            <a:pt x="25" y="50"/>
                                          </a:lnTo>
                                          <a:lnTo>
                                            <a:pt x="25" y="75"/>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23" name="Freeform 855"/>
                                    <p:cNvSpPr>
                                      <a:spLocks/>
                                    </p:cNvSpPr>
                                    <p:nvPr/>
                                  </p:nvSpPr>
                                  <p:spPr bwMode="auto">
                                    <a:xfrm>
                                      <a:off x="3344" y="1914"/>
                                      <a:ext cx="136" cy="43"/>
                                    </a:xfrm>
                                    <a:custGeom>
                                      <a:avLst/>
                                      <a:gdLst/>
                                      <a:ahLst/>
                                      <a:cxnLst>
                                        <a:cxn ang="0">
                                          <a:pos x="320" y="0"/>
                                        </a:cxn>
                                        <a:cxn ang="0">
                                          <a:pos x="345" y="0"/>
                                        </a:cxn>
                                        <a:cxn ang="0">
                                          <a:pos x="370" y="25"/>
                                        </a:cxn>
                                        <a:cxn ang="0">
                                          <a:pos x="394" y="25"/>
                                        </a:cxn>
                                        <a:cxn ang="0">
                                          <a:pos x="394" y="49"/>
                                        </a:cxn>
                                        <a:cxn ang="0">
                                          <a:pos x="420" y="49"/>
                                        </a:cxn>
                                        <a:cxn ang="0">
                                          <a:pos x="444" y="49"/>
                                        </a:cxn>
                                        <a:cxn ang="0">
                                          <a:pos x="469" y="49"/>
                                        </a:cxn>
                                        <a:cxn ang="0">
                                          <a:pos x="493" y="49"/>
                                        </a:cxn>
                                        <a:cxn ang="0">
                                          <a:pos x="493" y="74"/>
                                        </a:cxn>
                                        <a:cxn ang="0">
                                          <a:pos x="518" y="74"/>
                                        </a:cxn>
                                        <a:cxn ang="0">
                                          <a:pos x="543" y="74"/>
                                        </a:cxn>
                                        <a:cxn ang="0">
                                          <a:pos x="518" y="98"/>
                                        </a:cxn>
                                        <a:cxn ang="0">
                                          <a:pos x="493" y="98"/>
                                        </a:cxn>
                                        <a:cxn ang="0">
                                          <a:pos x="493" y="123"/>
                                        </a:cxn>
                                        <a:cxn ang="0">
                                          <a:pos x="469" y="123"/>
                                        </a:cxn>
                                        <a:cxn ang="0">
                                          <a:pos x="444" y="147"/>
                                        </a:cxn>
                                        <a:cxn ang="0">
                                          <a:pos x="420" y="147"/>
                                        </a:cxn>
                                        <a:cxn ang="0">
                                          <a:pos x="394" y="172"/>
                                        </a:cxn>
                                        <a:cxn ang="0">
                                          <a:pos x="370" y="172"/>
                                        </a:cxn>
                                        <a:cxn ang="0">
                                          <a:pos x="345" y="172"/>
                                        </a:cxn>
                                        <a:cxn ang="0">
                                          <a:pos x="345" y="147"/>
                                        </a:cxn>
                                        <a:cxn ang="0">
                                          <a:pos x="320" y="147"/>
                                        </a:cxn>
                                        <a:cxn ang="0">
                                          <a:pos x="296" y="147"/>
                                        </a:cxn>
                                        <a:cxn ang="0">
                                          <a:pos x="271" y="147"/>
                                        </a:cxn>
                                        <a:cxn ang="0">
                                          <a:pos x="271" y="123"/>
                                        </a:cxn>
                                        <a:cxn ang="0">
                                          <a:pos x="247" y="123"/>
                                        </a:cxn>
                                        <a:cxn ang="0">
                                          <a:pos x="222" y="123"/>
                                        </a:cxn>
                                        <a:cxn ang="0">
                                          <a:pos x="222" y="98"/>
                                        </a:cxn>
                                        <a:cxn ang="0">
                                          <a:pos x="198" y="98"/>
                                        </a:cxn>
                                        <a:cxn ang="0">
                                          <a:pos x="173" y="98"/>
                                        </a:cxn>
                                        <a:cxn ang="0">
                                          <a:pos x="147" y="74"/>
                                        </a:cxn>
                                        <a:cxn ang="0">
                                          <a:pos x="123" y="74"/>
                                        </a:cxn>
                                        <a:cxn ang="0">
                                          <a:pos x="98" y="74"/>
                                        </a:cxn>
                                        <a:cxn ang="0">
                                          <a:pos x="98" y="98"/>
                                        </a:cxn>
                                        <a:cxn ang="0">
                                          <a:pos x="74" y="98"/>
                                        </a:cxn>
                                        <a:cxn ang="0">
                                          <a:pos x="74" y="74"/>
                                        </a:cxn>
                                        <a:cxn ang="0">
                                          <a:pos x="49" y="74"/>
                                        </a:cxn>
                                        <a:cxn ang="0">
                                          <a:pos x="25" y="74"/>
                                        </a:cxn>
                                        <a:cxn ang="0">
                                          <a:pos x="0" y="74"/>
                                        </a:cxn>
                                        <a:cxn ang="0">
                                          <a:pos x="25" y="74"/>
                                        </a:cxn>
                                        <a:cxn ang="0">
                                          <a:pos x="49" y="49"/>
                                        </a:cxn>
                                        <a:cxn ang="0">
                                          <a:pos x="74" y="49"/>
                                        </a:cxn>
                                        <a:cxn ang="0">
                                          <a:pos x="98" y="74"/>
                                        </a:cxn>
                                        <a:cxn ang="0">
                                          <a:pos x="123" y="74"/>
                                        </a:cxn>
                                        <a:cxn ang="0">
                                          <a:pos x="147" y="74"/>
                                        </a:cxn>
                                        <a:cxn ang="0">
                                          <a:pos x="147" y="49"/>
                                        </a:cxn>
                                        <a:cxn ang="0">
                                          <a:pos x="173" y="49"/>
                                        </a:cxn>
                                        <a:cxn ang="0">
                                          <a:pos x="198" y="49"/>
                                        </a:cxn>
                                        <a:cxn ang="0">
                                          <a:pos x="222" y="49"/>
                                        </a:cxn>
                                        <a:cxn ang="0">
                                          <a:pos x="247" y="49"/>
                                        </a:cxn>
                                        <a:cxn ang="0">
                                          <a:pos x="271" y="25"/>
                                        </a:cxn>
                                        <a:cxn ang="0">
                                          <a:pos x="296" y="25"/>
                                        </a:cxn>
                                        <a:cxn ang="0">
                                          <a:pos x="320" y="0"/>
                                        </a:cxn>
                                      </a:cxnLst>
                                      <a:rect l="0" t="0" r="r" b="b"/>
                                      <a:pathLst>
                                        <a:path w="543" h="172">
                                          <a:moveTo>
                                            <a:pt x="320" y="0"/>
                                          </a:moveTo>
                                          <a:lnTo>
                                            <a:pt x="345" y="0"/>
                                          </a:lnTo>
                                          <a:lnTo>
                                            <a:pt x="370" y="25"/>
                                          </a:lnTo>
                                          <a:lnTo>
                                            <a:pt x="394" y="25"/>
                                          </a:lnTo>
                                          <a:lnTo>
                                            <a:pt x="394" y="49"/>
                                          </a:lnTo>
                                          <a:lnTo>
                                            <a:pt x="420" y="49"/>
                                          </a:lnTo>
                                          <a:lnTo>
                                            <a:pt x="444" y="49"/>
                                          </a:lnTo>
                                          <a:lnTo>
                                            <a:pt x="469" y="49"/>
                                          </a:lnTo>
                                          <a:lnTo>
                                            <a:pt x="493" y="49"/>
                                          </a:lnTo>
                                          <a:lnTo>
                                            <a:pt x="493" y="74"/>
                                          </a:lnTo>
                                          <a:lnTo>
                                            <a:pt x="518" y="74"/>
                                          </a:lnTo>
                                          <a:lnTo>
                                            <a:pt x="543" y="74"/>
                                          </a:lnTo>
                                          <a:lnTo>
                                            <a:pt x="518" y="98"/>
                                          </a:lnTo>
                                          <a:lnTo>
                                            <a:pt x="493" y="98"/>
                                          </a:lnTo>
                                          <a:lnTo>
                                            <a:pt x="493" y="123"/>
                                          </a:lnTo>
                                          <a:lnTo>
                                            <a:pt x="469" y="123"/>
                                          </a:lnTo>
                                          <a:lnTo>
                                            <a:pt x="444" y="147"/>
                                          </a:lnTo>
                                          <a:lnTo>
                                            <a:pt x="420" y="147"/>
                                          </a:lnTo>
                                          <a:lnTo>
                                            <a:pt x="394" y="172"/>
                                          </a:lnTo>
                                          <a:lnTo>
                                            <a:pt x="370" y="172"/>
                                          </a:lnTo>
                                          <a:lnTo>
                                            <a:pt x="345" y="172"/>
                                          </a:lnTo>
                                          <a:lnTo>
                                            <a:pt x="345" y="147"/>
                                          </a:lnTo>
                                          <a:lnTo>
                                            <a:pt x="320" y="147"/>
                                          </a:lnTo>
                                          <a:lnTo>
                                            <a:pt x="296" y="147"/>
                                          </a:lnTo>
                                          <a:lnTo>
                                            <a:pt x="271" y="147"/>
                                          </a:lnTo>
                                          <a:lnTo>
                                            <a:pt x="271" y="123"/>
                                          </a:lnTo>
                                          <a:lnTo>
                                            <a:pt x="247" y="123"/>
                                          </a:lnTo>
                                          <a:lnTo>
                                            <a:pt x="222" y="123"/>
                                          </a:lnTo>
                                          <a:lnTo>
                                            <a:pt x="222" y="98"/>
                                          </a:lnTo>
                                          <a:lnTo>
                                            <a:pt x="198" y="98"/>
                                          </a:lnTo>
                                          <a:lnTo>
                                            <a:pt x="173" y="98"/>
                                          </a:lnTo>
                                          <a:lnTo>
                                            <a:pt x="147" y="74"/>
                                          </a:lnTo>
                                          <a:lnTo>
                                            <a:pt x="123" y="74"/>
                                          </a:lnTo>
                                          <a:lnTo>
                                            <a:pt x="98" y="74"/>
                                          </a:lnTo>
                                          <a:lnTo>
                                            <a:pt x="98" y="98"/>
                                          </a:lnTo>
                                          <a:lnTo>
                                            <a:pt x="74" y="98"/>
                                          </a:lnTo>
                                          <a:lnTo>
                                            <a:pt x="74" y="74"/>
                                          </a:lnTo>
                                          <a:lnTo>
                                            <a:pt x="49" y="74"/>
                                          </a:lnTo>
                                          <a:lnTo>
                                            <a:pt x="25" y="74"/>
                                          </a:lnTo>
                                          <a:lnTo>
                                            <a:pt x="0" y="74"/>
                                          </a:lnTo>
                                          <a:lnTo>
                                            <a:pt x="25" y="74"/>
                                          </a:lnTo>
                                          <a:lnTo>
                                            <a:pt x="49" y="49"/>
                                          </a:lnTo>
                                          <a:lnTo>
                                            <a:pt x="74" y="49"/>
                                          </a:lnTo>
                                          <a:lnTo>
                                            <a:pt x="98" y="74"/>
                                          </a:lnTo>
                                          <a:lnTo>
                                            <a:pt x="123" y="74"/>
                                          </a:lnTo>
                                          <a:lnTo>
                                            <a:pt x="147" y="74"/>
                                          </a:lnTo>
                                          <a:lnTo>
                                            <a:pt x="147" y="49"/>
                                          </a:lnTo>
                                          <a:lnTo>
                                            <a:pt x="173" y="49"/>
                                          </a:lnTo>
                                          <a:lnTo>
                                            <a:pt x="198" y="49"/>
                                          </a:lnTo>
                                          <a:lnTo>
                                            <a:pt x="222" y="49"/>
                                          </a:lnTo>
                                          <a:lnTo>
                                            <a:pt x="247" y="49"/>
                                          </a:lnTo>
                                          <a:lnTo>
                                            <a:pt x="271" y="25"/>
                                          </a:lnTo>
                                          <a:lnTo>
                                            <a:pt x="296" y="25"/>
                                          </a:lnTo>
                                          <a:lnTo>
                                            <a:pt x="320" y="0"/>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24" name="Freeform 856"/>
                                    <p:cNvSpPr>
                                      <a:spLocks/>
                                    </p:cNvSpPr>
                                    <p:nvPr/>
                                  </p:nvSpPr>
                                  <p:spPr bwMode="auto">
                                    <a:xfrm>
                                      <a:off x="2165" y="2235"/>
                                      <a:ext cx="18" cy="25"/>
                                    </a:xfrm>
                                    <a:custGeom>
                                      <a:avLst/>
                                      <a:gdLst/>
                                      <a:ahLst/>
                                      <a:cxnLst>
                                        <a:cxn ang="0">
                                          <a:pos x="75" y="74"/>
                                        </a:cxn>
                                        <a:cxn ang="0">
                                          <a:pos x="50" y="74"/>
                                        </a:cxn>
                                        <a:cxn ang="0">
                                          <a:pos x="50" y="99"/>
                                        </a:cxn>
                                        <a:cxn ang="0">
                                          <a:pos x="24" y="99"/>
                                        </a:cxn>
                                        <a:cxn ang="0">
                                          <a:pos x="24" y="74"/>
                                        </a:cxn>
                                        <a:cxn ang="0">
                                          <a:pos x="0" y="74"/>
                                        </a:cxn>
                                        <a:cxn ang="0">
                                          <a:pos x="0" y="0"/>
                                        </a:cxn>
                                        <a:cxn ang="0">
                                          <a:pos x="24" y="0"/>
                                        </a:cxn>
                                        <a:cxn ang="0">
                                          <a:pos x="24" y="74"/>
                                        </a:cxn>
                                        <a:cxn ang="0">
                                          <a:pos x="50" y="74"/>
                                        </a:cxn>
                                        <a:cxn ang="0">
                                          <a:pos x="75" y="74"/>
                                        </a:cxn>
                                      </a:cxnLst>
                                      <a:rect l="0" t="0" r="r" b="b"/>
                                      <a:pathLst>
                                        <a:path w="75" h="99">
                                          <a:moveTo>
                                            <a:pt x="75" y="74"/>
                                          </a:moveTo>
                                          <a:lnTo>
                                            <a:pt x="50" y="74"/>
                                          </a:lnTo>
                                          <a:lnTo>
                                            <a:pt x="50" y="99"/>
                                          </a:lnTo>
                                          <a:lnTo>
                                            <a:pt x="24" y="99"/>
                                          </a:lnTo>
                                          <a:lnTo>
                                            <a:pt x="24" y="74"/>
                                          </a:lnTo>
                                          <a:lnTo>
                                            <a:pt x="0" y="74"/>
                                          </a:lnTo>
                                          <a:lnTo>
                                            <a:pt x="0" y="0"/>
                                          </a:lnTo>
                                          <a:lnTo>
                                            <a:pt x="24" y="0"/>
                                          </a:lnTo>
                                          <a:lnTo>
                                            <a:pt x="24" y="74"/>
                                          </a:lnTo>
                                          <a:lnTo>
                                            <a:pt x="50" y="74"/>
                                          </a:lnTo>
                                          <a:lnTo>
                                            <a:pt x="75" y="74"/>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25" name="Freeform 857"/>
                                    <p:cNvSpPr>
                                      <a:spLocks/>
                                    </p:cNvSpPr>
                                    <p:nvPr/>
                                  </p:nvSpPr>
                                  <p:spPr bwMode="auto">
                                    <a:xfrm>
                                      <a:off x="2313" y="2124"/>
                                      <a:ext cx="19" cy="13"/>
                                    </a:xfrm>
                                    <a:custGeom>
                                      <a:avLst/>
                                      <a:gdLst/>
                                      <a:ahLst/>
                                      <a:cxnLst>
                                        <a:cxn ang="0">
                                          <a:pos x="0" y="49"/>
                                        </a:cxn>
                                        <a:cxn ang="0">
                                          <a:pos x="0" y="0"/>
                                        </a:cxn>
                                        <a:cxn ang="0">
                                          <a:pos x="73" y="0"/>
                                        </a:cxn>
                                        <a:cxn ang="0">
                                          <a:pos x="73" y="49"/>
                                        </a:cxn>
                                        <a:cxn ang="0">
                                          <a:pos x="24" y="49"/>
                                        </a:cxn>
                                        <a:cxn ang="0">
                                          <a:pos x="0" y="49"/>
                                        </a:cxn>
                                      </a:cxnLst>
                                      <a:rect l="0" t="0" r="r" b="b"/>
                                      <a:pathLst>
                                        <a:path w="73" h="49">
                                          <a:moveTo>
                                            <a:pt x="0" y="49"/>
                                          </a:moveTo>
                                          <a:lnTo>
                                            <a:pt x="0" y="0"/>
                                          </a:lnTo>
                                          <a:lnTo>
                                            <a:pt x="73" y="0"/>
                                          </a:lnTo>
                                          <a:lnTo>
                                            <a:pt x="73" y="49"/>
                                          </a:lnTo>
                                          <a:lnTo>
                                            <a:pt x="24" y="49"/>
                                          </a:lnTo>
                                          <a:lnTo>
                                            <a:pt x="0" y="49"/>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26" name="Freeform 858"/>
                                    <p:cNvSpPr>
                                      <a:spLocks/>
                                    </p:cNvSpPr>
                                    <p:nvPr/>
                                  </p:nvSpPr>
                                  <p:spPr bwMode="auto">
                                    <a:xfrm>
                                      <a:off x="1856" y="2346"/>
                                      <a:ext cx="6" cy="13"/>
                                    </a:xfrm>
                                    <a:custGeom>
                                      <a:avLst/>
                                      <a:gdLst/>
                                      <a:ahLst/>
                                      <a:cxnLst>
                                        <a:cxn ang="0">
                                          <a:pos x="25" y="0"/>
                                        </a:cxn>
                                        <a:cxn ang="0">
                                          <a:pos x="25" y="24"/>
                                        </a:cxn>
                                        <a:cxn ang="0">
                                          <a:pos x="25" y="49"/>
                                        </a:cxn>
                                        <a:cxn ang="0">
                                          <a:pos x="25" y="24"/>
                                        </a:cxn>
                                        <a:cxn ang="0">
                                          <a:pos x="0" y="24"/>
                                        </a:cxn>
                                        <a:cxn ang="0">
                                          <a:pos x="0" y="0"/>
                                        </a:cxn>
                                        <a:cxn ang="0">
                                          <a:pos x="25" y="0"/>
                                        </a:cxn>
                                      </a:cxnLst>
                                      <a:rect l="0" t="0" r="r" b="b"/>
                                      <a:pathLst>
                                        <a:path w="25" h="49">
                                          <a:moveTo>
                                            <a:pt x="25" y="0"/>
                                          </a:moveTo>
                                          <a:lnTo>
                                            <a:pt x="25" y="24"/>
                                          </a:lnTo>
                                          <a:lnTo>
                                            <a:pt x="25" y="49"/>
                                          </a:lnTo>
                                          <a:lnTo>
                                            <a:pt x="25" y="24"/>
                                          </a:lnTo>
                                          <a:lnTo>
                                            <a:pt x="0" y="24"/>
                                          </a:lnTo>
                                          <a:lnTo>
                                            <a:pt x="0" y="0"/>
                                          </a:lnTo>
                                          <a:lnTo>
                                            <a:pt x="25" y="0"/>
                                          </a:lnTo>
                                          <a:close/>
                                        </a:path>
                                      </a:pathLst>
                                    </a:custGeom>
                                    <a:solidFill>
                                      <a:srgbClr val="1DB2FB"/>
                                    </a:solidFill>
                                    <a:ln w="3175">
                                      <a:solidFill>
                                        <a:srgbClr val="1DB2FB"/>
                                      </a:solidFill>
                                      <a:prstDash val="solid"/>
                                      <a:round/>
                                      <a:headEnd/>
                                      <a:tailEnd/>
                                    </a:ln>
                                  </p:spPr>
                                  <p:txBody>
                                    <a:bodyPr/>
                                    <a:lstStyle/>
                                    <a:p>
                                      <a:endParaRPr lang="en-US" dirty="0"/>
                                    </a:p>
                                  </p:txBody>
                                </p:sp>
                              </p:grpSp>
                              <p:sp>
                                <p:nvSpPr>
                                  <p:cNvPr id="648027" name="Freeform 859"/>
                                  <p:cNvSpPr>
                                    <a:spLocks noEditPoints="1"/>
                                  </p:cNvSpPr>
                                  <p:nvPr/>
                                </p:nvSpPr>
                                <p:spPr bwMode="auto">
                                  <a:xfrm>
                                    <a:off x="1949" y="2402"/>
                                    <a:ext cx="278" cy="260"/>
                                  </a:xfrm>
                                  <a:custGeom>
                                    <a:avLst/>
                                    <a:gdLst/>
                                    <a:ahLst/>
                                    <a:cxnLst>
                                      <a:cxn ang="0">
                                        <a:pos x="272" y="197"/>
                                      </a:cxn>
                                      <a:cxn ang="0">
                                        <a:pos x="321" y="172"/>
                                      </a:cxn>
                                      <a:cxn ang="0">
                                        <a:pos x="346" y="123"/>
                                      </a:cxn>
                                      <a:cxn ang="0">
                                        <a:pos x="395" y="148"/>
                                      </a:cxn>
                                      <a:cxn ang="0">
                                        <a:pos x="420" y="247"/>
                                      </a:cxn>
                                      <a:cxn ang="0">
                                        <a:pos x="420" y="296"/>
                                      </a:cxn>
                                      <a:cxn ang="0">
                                        <a:pos x="445" y="345"/>
                                      </a:cxn>
                                      <a:cxn ang="0">
                                        <a:pos x="470" y="419"/>
                                      </a:cxn>
                                      <a:cxn ang="0">
                                        <a:pos x="519" y="394"/>
                                      </a:cxn>
                                      <a:cxn ang="0">
                                        <a:pos x="494" y="494"/>
                                      </a:cxn>
                                      <a:cxn ang="0">
                                        <a:pos x="494" y="518"/>
                                      </a:cxn>
                                      <a:cxn ang="0">
                                        <a:pos x="568" y="543"/>
                                      </a:cxn>
                                      <a:cxn ang="0">
                                        <a:pos x="568" y="468"/>
                                      </a:cxn>
                                      <a:cxn ang="0">
                                        <a:pos x="593" y="370"/>
                                      </a:cxn>
                                      <a:cxn ang="0">
                                        <a:pos x="617" y="321"/>
                                      </a:cxn>
                                      <a:cxn ang="0">
                                        <a:pos x="617" y="247"/>
                                      </a:cxn>
                                      <a:cxn ang="0">
                                        <a:pos x="716" y="172"/>
                                      </a:cxn>
                                      <a:cxn ang="0">
                                        <a:pos x="716" y="197"/>
                                      </a:cxn>
                                      <a:cxn ang="0">
                                        <a:pos x="666" y="321"/>
                                      </a:cxn>
                                      <a:cxn ang="0">
                                        <a:pos x="692" y="370"/>
                                      </a:cxn>
                                      <a:cxn ang="0">
                                        <a:pos x="741" y="370"/>
                                      </a:cxn>
                                      <a:cxn ang="0">
                                        <a:pos x="642" y="468"/>
                                      </a:cxn>
                                      <a:cxn ang="0">
                                        <a:pos x="692" y="444"/>
                                      </a:cxn>
                                      <a:cxn ang="0">
                                        <a:pos x="692" y="494"/>
                                      </a:cxn>
                                      <a:cxn ang="0">
                                        <a:pos x="815" y="543"/>
                                      </a:cxn>
                                      <a:cxn ang="0">
                                        <a:pos x="888" y="468"/>
                                      </a:cxn>
                                      <a:cxn ang="0">
                                        <a:pos x="963" y="345"/>
                                      </a:cxn>
                                      <a:cxn ang="0">
                                        <a:pos x="1037" y="345"/>
                                      </a:cxn>
                                      <a:cxn ang="0">
                                        <a:pos x="1111" y="321"/>
                                      </a:cxn>
                                      <a:cxn ang="0">
                                        <a:pos x="1061" y="444"/>
                                      </a:cxn>
                                      <a:cxn ang="0">
                                        <a:pos x="963" y="543"/>
                                      </a:cxn>
                                      <a:cxn ang="0">
                                        <a:pos x="864" y="617"/>
                                      </a:cxn>
                                      <a:cxn ang="0">
                                        <a:pos x="790" y="715"/>
                                      </a:cxn>
                                      <a:cxn ang="0">
                                        <a:pos x="864" y="765"/>
                                      </a:cxn>
                                      <a:cxn ang="0">
                                        <a:pos x="914" y="741"/>
                                      </a:cxn>
                                      <a:cxn ang="0">
                                        <a:pos x="939" y="790"/>
                                      </a:cxn>
                                      <a:cxn ang="0">
                                        <a:pos x="988" y="741"/>
                                      </a:cxn>
                                      <a:cxn ang="0">
                                        <a:pos x="988" y="863"/>
                                      </a:cxn>
                                      <a:cxn ang="0">
                                        <a:pos x="888" y="937"/>
                                      </a:cxn>
                                      <a:cxn ang="0">
                                        <a:pos x="766" y="913"/>
                                      </a:cxn>
                                      <a:cxn ang="0">
                                        <a:pos x="666" y="937"/>
                                      </a:cxn>
                                      <a:cxn ang="0">
                                        <a:pos x="666" y="962"/>
                                      </a:cxn>
                                      <a:cxn ang="0">
                                        <a:pos x="617" y="986"/>
                                      </a:cxn>
                                      <a:cxn ang="0">
                                        <a:pos x="593" y="1038"/>
                                      </a:cxn>
                                      <a:cxn ang="0">
                                        <a:pos x="470" y="962"/>
                                      </a:cxn>
                                      <a:cxn ang="0">
                                        <a:pos x="346" y="913"/>
                                      </a:cxn>
                                      <a:cxn ang="0">
                                        <a:pos x="346" y="790"/>
                                      </a:cxn>
                                      <a:cxn ang="0">
                                        <a:pos x="321" y="641"/>
                                      </a:cxn>
                                      <a:cxn ang="0">
                                        <a:pos x="272" y="518"/>
                                      </a:cxn>
                                      <a:cxn ang="0">
                                        <a:pos x="248" y="444"/>
                                      </a:cxn>
                                      <a:cxn ang="0">
                                        <a:pos x="248" y="370"/>
                                      </a:cxn>
                                      <a:cxn ang="0">
                                        <a:pos x="197" y="345"/>
                                      </a:cxn>
                                      <a:cxn ang="0">
                                        <a:pos x="148" y="296"/>
                                      </a:cxn>
                                      <a:cxn ang="0">
                                        <a:pos x="74" y="172"/>
                                      </a:cxn>
                                      <a:cxn ang="0">
                                        <a:pos x="25" y="49"/>
                                      </a:cxn>
                                      <a:cxn ang="0">
                                        <a:pos x="99" y="74"/>
                                      </a:cxn>
                                      <a:cxn ang="0">
                                        <a:pos x="148" y="172"/>
                                      </a:cxn>
                                      <a:cxn ang="0">
                                        <a:pos x="197" y="74"/>
                                      </a:cxn>
                                      <a:cxn ang="0">
                                        <a:pos x="395" y="913"/>
                                      </a:cxn>
                                    </a:cxnLst>
                                    <a:rect l="0" t="0" r="r" b="b"/>
                                    <a:pathLst>
                                      <a:path w="1111" h="1038">
                                        <a:moveTo>
                                          <a:pt x="223" y="74"/>
                                        </a:moveTo>
                                        <a:lnTo>
                                          <a:pt x="223" y="98"/>
                                        </a:lnTo>
                                        <a:lnTo>
                                          <a:pt x="223" y="123"/>
                                        </a:lnTo>
                                        <a:lnTo>
                                          <a:pt x="223" y="148"/>
                                        </a:lnTo>
                                        <a:lnTo>
                                          <a:pt x="223" y="172"/>
                                        </a:lnTo>
                                        <a:lnTo>
                                          <a:pt x="248" y="172"/>
                                        </a:lnTo>
                                        <a:lnTo>
                                          <a:pt x="272" y="197"/>
                                        </a:lnTo>
                                        <a:lnTo>
                                          <a:pt x="272" y="172"/>
                                        </a:lnTo>
                                        <a:lnTo>
                                          <a:pt x="272" y="148"/>
                                        </a:lnTo>
                                        <a:lnTo>
                                          <a:pt x="297" y="172"/>
                                        </a:lnTo>
                                        <a:lnTo>
                                          <a:pt x="297" y="197"/>
                                        </a:lnTo>
                                        <a:lnTo>
                                          <a:pt x="321" y="197"/>
                                        </a:lnTo>
                                        <a:lnTo>
                                          <a:pt x="297" y="172"/>
                                        </a:lnTo>
                                        <a:lnTo>
                                          <a:pt x="321" y="172"/>
                                        </a:lnTo>
                                        <a:lnTo>
                                          <a:pt x="346" y="172"/>
                                        </a:lnTo>
                                        <a:lnTo>
                                          <a:pt x="346" y="148"/>
                                        </a:lnTo>
                                        <a:lnTo>
                                          <a:pt x="321" y="148"/>
                                        </a:lnTo>
                                        <a:lnTo>
                                          <a:pt x="321" y="123"/>
                                        </a:lnTo>
                                        <a:lnTo>
                                          <a:pt x="321" y="98"/>
                                        </a:lnTo>
                                        <a:lnTo>
                                          <a:pt x="321" y="123"/>
                                        </a:lnTo>
                                        <a:lnTo>
                                          <a:pt x="346" y="123"/>
                                        </a:lnTo>
                                        <a:lnTo>
                                          <a:pt x="346" y="148"/>
                                        </a:lnTo>
                                        <a:lnTo>
                                          <a:pt x="346" y="172"/>
                                        </a:lnTo>
                                        <a:lnTo>
                                          <a:pt x="346" y="197"/>
                                        </a:lnTo>
                                        <a:lnTo>
                                          <a:pt x="370" y="197"/>
                                        </a:lnTo>
                                        <a:lnTo>
                                          <a:pt x="370" y="172"/>
                                        </a:lnTo>
                                        <a:lnTo>
                                          <a:pt x="395" y="172"/>
                                        </a:lnTo>
                                        <a:lnTo>
                                          <a:pt x="395" y="148"/>
                                        </a:lnTo>
                                        <a:lnTo>
                                          <a:pt x="420" y="148"/>
                                        </a:lnTo>
                                        <a:lnTo>
                                          <a:pt x="420" y="172"/>
                                        </a:lnTo>
                                        <a:lnTo>
                                          <a:pt x="395" y="197"/>
                                        </a:lnTo>
                                        <a:lnTo>
                                          <a:pt x="395" y="221"/>
                                        </a:lnTo>
                                        <a:lnTo>
                                          <a:pt x="395" y="247"/>
                                        </a:lnTo>
                                        <a:lnTo>
                                          <a:pt x="420" y="221"/>
                                        </a:lnTo>
                                        <a:lnTo>
                                          <a:pt x="420" y="247"/>
                                        </a:lnTo>
                                        <a:lnTo>
                                          <a:pt x="395" y="247"/>
                                        </a:lnTo>
                                        <a:lnTo>
                                          <a:pt x="395" y="271"/>
                                        </a:lnTo>
                                        <a:lnTo>
                                          <a:pt x="370" y="296"/>
                                        </a:lnTo>
                                        <a:lnTo>
                                          <a:pt x="395" y="296"/>
                                        </a:lnTo>
                                        <a:lnTo>
                                          <a:pt x="395" y="321"/>
                                        </a:lnTo>
                                        <a:lnTo>
                                          <a:pt x="395" y="296"/>
                                        </a:lnTo>
                                        <a:lnTo>
                                          <a:pt x="420" y="296"/>
                                        </a:lnTo>
                                        <a:lnTo>
                                          <a:pt x="445" y="296"/>
                                        </a:lnTo>
                                        <a:lnTo>
                                          <a:pt x="470" y="296"/>
                                        </a:lnTo>
                                        <a:lnTo>
                                          <a:pt x="494" y="296"/>
                                        </a:lnTo>
                                        <a:lnTo>
                                          <a:pt x="494" y="321"/>
                                        </a:lnTo>
                                        <a:lnTo>
                                          <a:pt x="470" y="321"/>
                                        </a:lnTo>
                                        <a:lnTo>
                                          <a:pt x="445" y="321"/>
                                        </a:lnTo>
                                        <a:lnTo>
                                          <a:pt x="445" y="345"/>
                                        </a:lnTo>
                                        <a:lnTo>
                                          <a:pt x="445" y="370"/>
                                        </a:lnTo>
                                        <a:lnTo>
                                          <a:pt x="470" y="370"/>
                                        </a:lnTo>
                                        <a:lnTo>
                                          <a:pt x="470" y="345"/>
                                        </a:lnTo>
                                        <a:lnTo>
                                          <a:pt x="470" y="370"/>
                                        </a:lnTo>
                                        <a:lnTo>
                                          <a:pt x="445" y="394"/>
                                        </a:lnTo>
                                        <a:lnTo>
                                          <a:pt x="445" y="419"/>
                                        </a:lnTo>
                                        <a:lnTo>
                                          <a:pt x="470" y="419"/>
                                        </a:lnTo>
                                        <a:lnTo>
                                          <a:pt x="494" y="419"/>
                                        </a:lnTo>
                                        <a:lnTo>
                                          <a:pt x="494" y="394"/>
                                        </a:lnTo>
                                        <a:lnTo>
                                          <a:pt x="494" y="370"/>
                                        </a:lnTo>
                                        <a:lnTo>
                                          <a:pt x="519" y="370"/>
                                        </a:lnTo>
                                        <a:lnTo>
                                          <a:pt x="519" y="345"/>
                                        </a:lnTo>
                                        <a:lnTo>
                                          <a:pt x="519" y="370"/>
                                        </a:lnTo>
                                        <a:lnTo>
                                          <a:pt x="519" y="394"/>
                                        </a:lnTo>
                                        <a:lnTo>
                                          <a:pt x="519" y="419"/>
                                        </a:lnTo>
                                        <a:lnTo>
                                          <a:pt x="494" y="444"/>
                                        </a:lnTo>
                                        <a:lnTo>
                                          <a:pt x="470" y="468"/>
                                        </a:lnTo>
                                        <a:lnTo>
                                          <a:pt x="470" y="494"/>
                                        </a:lnTo>
                                        <a:lnTo>
                                          <a:pt x="470" y="518"/>
                                        </a:lnTo>
                                        <a:lnTo>
                                          <a:pt x="470" y="494"/>
                                        </a:lnTo>
                                        <a:lnTo>
                                          <a:pt x="494" y="494"/>
                                        </a:lnTo>
                                        <a:lnTo>
                                          <a:pt x="494" y="468"/>
                                        </a:lnTo>
                                        <a:lnTo>
                                          <a:pt x="519" y="468"/>
                                        </a:lnTo>
                                        <a:lnTo>
                                          <a:pt x="543" y="468"/>
                                        </a:lnTo>
                                        <a:lnTo>
                                          <a:pt x="519" y="468"/>
                                        </a:lnTo>
                                        <a:lnTo>
                                          <a:pt x="519" y="494"/>
                                        </a:lnTo>
                                        <a:lnTo>
                                          <a:pt x="519" y="518"/>
                                        </a:lnTo>
                                        <a:lnTo>
                                          <a:pt x="494" y="518"/>
                                        </a:lnTo>
                                        <a:lnTo>
                                          <a:pt x="519" y="518"/>
                                        </a:lnTo>
                                        <a:lnTo>
                                          <a:pt x="494" y="543"/>
                                        </a:lnTo>
                                        <a:lnTo>
                                          <a:pt x="494" y="567"/>
                                        </a:lnTo>
                                        <a:lnTo>
                                          <a:pt x="494" y="543"/>
                                        </a:lnTo>
                                        <a:lnTo>
                                          <a:pt x="519" y="543"/>
                                        </a:lnTo>
                                        <a:lnTo>
                                          <a:pt x="543" y="543"/>
                                        </a:lnTo>
                                        <a:lnTo>
                                          <a:pt x="568" y="543"/>
                                        </a:lnTo>
                                        <a:lnTo>
                                          <a:pt x="568" y="518"/>
                                        </a:lnTo>
                                        <a:lnTo>
                                          <a:pt x="543" y="518"/>
                                        </a:lnTo>
                                        <a:lnTo>
                                          <a:pt x="568" y="518"/>
                                        </a:lnTo>
                                        <a:lnTo>
                                          <a:pt x="543" y="518"/>
                                        </a:lnTo>
                                        <a:lnTo>
                                          <a:pt x="543" y="494"/>
                                        </a:lnTo>
                                        <a:lnTo>
                                          <a:pt x="568" y="494"/>
                                        </a:lnTo>
                                        <a:lnTo>
                                          <a:pt x="568" y="468"/>
                                        </a:lnTo>
                                        <a:lnTo>
                                          <a:pt x="568" y="444"/>
                                        </a:lnTo>
                                        <a:lnTo>
                                          <a:pt x="593" y="444"/>
                                        </a:lnTo>
                                        <a:lnTo>
                                          <a:pt x="568" y="444"/>
                                        </a:lnTo>
                                        <a:lnTo>
                                          <a:pt x="568" y="419"/>
                                        </a:lnTo>
                                        <a:lnTo>
                                          <a:pt x="568" y="394"/>
                                        </a:lnTo>
                                        <a:lnTo>
                                          <a:pt x="568" y="370"/>
                                        </a:lnTo>
                                        <a:lnTo>
                                          <a:pt x="593" y="370"/>
                                        </a:lnTo>
                                        <a:lnTo>
                                          <a:pt x="568" y="370"/>
                                        </a:lnTo>
                                        <a:lnTo>
                                          <a:pt x="568" y="345"/>
                                        </a:lnTo>
                                        <a:lnTo>
                                          <a:pt x="593" y="345"/>
                                        </a:lnTo>
                                        <a:lnTo>
                                          <a:pt x="593" y="370"/>
                                        </a:lnTo>
                                        <a:lnTo>
                                          <a:pt x="617" y="370"/>
                                        </a:lnTo>
                                        <a:lnTo>
                                          <a:pt x="617" y="345"/>
                                        </a:lnTo>
                                        <a:lnTo>
                                          <a:pt x="617" y="321"/>
                                        </a:lnTo>
                                        <a:lnTo>
                                          <a:pt x="617" y="296"/>
                                        </a:lnTo>
                                        <a:lnTo>
                                          <a:pt x="593" y="296"/>
                                        </a:lnTo>
                                        <a:lnTo>
                                          <a:pt x="593" y="271"/>
                                        </a:lnTo>
                                        <a:lnTo>
                                          <a:pt x="593" y="247"/>
                                        </a:lnTo>
                                        <a:lnTo>
                                          <a:pt x="593" y="271"/>
                                        </a:lnTo>
                                        <a:lnTo>
                                          <a:pt x="617" y="271"/>
                                        </a:lnTo>
                                        <a:lnTo>
                                          <a:pt x="617" y="247"/>
                                        </a:lnTo>
                                        <a:lnTo>
                                          <a:pt x="617" y="271"/>
                                        </a:lnTo>
                                        <a:lnTo>
                                          <a:pt x="642" y="247"/>
                                        </a:lnTo>
                                        <a:lnTo>
                                          <a:pt x="666" y="247"/>
                                        </a:lnTo>
                                        <a:lnTo>
                                          <a:pt x="666" y="221"/>
                                        </a:lnTo>
                                        <a:lnTo>
                                          <a:pt x="692" y="197"/>
                                        </a:lnTo>
                                        <a:lnTo>
                                          <a:pt x="716" y="197"/>
                                        </a:lnTo>
                                        <a:lnTo>
                                          <a:pt x="716" y="172"/>
                                        </a:lnTo>
                                        <a:lnTo>
                                          <a:pt x="741" y="172"/>
                                        </a:lnTo>
                                        <a:lnTo>
                                          <a:pt x="741" y="197"/>
                                        </a:lnTo>
                                        <a:lnTo>
                                          <a:pt x="741" y="172"/>
                                        </a:lnTo>
                                        <a:lnTo>
                                          <a:pt x="766" y="172"/>
                                        </a:lnTo>
                                        <a:lnTo>
                                          <a:pt x="766" y="197"/>
                                        </a:lnTo>
                                        <a:lnTo>
                                          <a:pt x="741" y="197"/>
                                        </a:lnTo>
                                        <a:lnTo>
                                          <a:pt x="716" y="197"/>
                                        </a:lnTo>
                                        <a:lnTo>
                                          <a:pt x="692" y="221"/>
                                        </a:lnTo>
                                        <a:lnTo>
                                          <a:pt x="692" y="247"/>
                                        </a:lnTo>
                                        <a:lnTo>
                                          <a:pt x="666" y="271"/>
                                        </a:lnTo>
                                        <a:lnTo>
                                          <a:pt x="642" y="271"/>
                                        </a:lnTo>
                                        <a:lnTo>
                                          <a:pt x="642" y="296"/>
                                        </a:lnTo>
                                        <a:lnTo>
                                          <a:pt x="666" y="296"/>
                                        </a:lnTo>
                                        <a:lnTo>
                                          <a:pt x="666" y="321"/>
                                        </a:lnTo>
                                        <a:lnTo>
                                          <a:pt x="692" y="321"/>
                                        </a:lnTo>
                                        <a:lnTo>
                                          <a:pt x="692" y="296"/>
                                        </a:lnTo>
                                        <a:lnTo>
                                          <a:pt x="666" y="345"/>
                                        </a:lnTo>
                                        <a:lnTo>
                                          <a:pt x="666" y="370"/>
                                        </a:lnTo>
                                        <a:lnTo>
                                          <a:pt x="692" y="345"/>
                                        </a:lnTo>
                                        <a:lnTo>
                                          <a:pt x="716" y="345"/>
                                        </a:lnTo>
                                        <a:lnTo>
                                          <a:pt x="692" y="370"/>
                                        </a:lnTo>
                                        <a:lnTo>
                                          <a:pt x="716" y="370"/>
                                        </a:lnTo>
                                        <a:lnTo>
                                          <a:pt x="692" y="394"/>
                                        </a:lnTo>
                                        <a:lnTo>
                                          <a:pt x="716" y="394"/>
                                        </a:lnTo>
                                        <a:lnTo>
                                          <a:pt x="741" y="370"/>
                                        </a:lnTo>
                                        <a:lnTo>
                                          <a:pt x="766" y="345"/>
                                        </a:lnTo>
                                        <a:lnTo>
                                          <a:pt x="790" y="345"/>
                                        </a:lnTo>
                                        <a:lnTo>
                                          <a:pt x="741" y="370"/>
                                        </a:lnTo>
                                        <a:lnTo>
                                          <a:pt x="741" y="394"/>
                                        </a:lnTo>
                                        <a:lnTo>
                                          <a:pt x="716" y="394"/>
                                        </a:lnTo>
                                        <a:lnTo>
                                          <a:pt x="692" y="419"/>
                                        </a:lnTo>
                                        <a:lnTo>
                                          <a:pt x="666" y="419"/>
                                        </a:lnTo>
                                        <a:lnTo>
                                          <a:pt x="666" y="444"/>
                                        </a:lnTo>
                                        <a:lnTo>
                                          <a:pt x="642" y="444"/>
                                        </a:lnTo>
                                        <a:lnTo>
                                          <a:pt x="642" y="468"/>
                                        </a:lnTo>
                                        <a:lnTo>
                                          <a:pt x="617" y="468"/>
                                        </a:lnTo>
                                        <a:lnTo>
                                          <a:pt x="617" y="494"/>
                                        </a:lnTo>
                                        <a:lnTo>
                                          <a:pt x="642" y="494"/>
                                        </a:lnTo>
                                        <a:lnTo>
                                          <a:pt x="666" y="494"/>
                                        </a:lnTo>
                                        <a:lnTo>
                                          <a:pt x="666" y="468"/>
                                        </a:lnTo>
                                        <a:lnTo>
                                          <a:pt x="692" y="468"/>
                                        </a:lnTo>
                                        <a:lnTo>
                                          <a:pt x="692" y="444"/>
                                        </a:lnTo>
                                        <a:lnTo>
                                          <a:pt x="716" y="444"/>
                                        </a:lnTo>
                                        <a:lnTo>
                                          <a:pt x="692" y="468"/>
                                        </a:lnTo>
                                        <a:lnTo>
                                          <a:pt x="692" y="494"/>
                                        </a:lnTo>
                                        <a:lnTo>
                                          <a:pt x="666" y="494"/>
                                        </a:lnTo>
                                        <a:lnTo>
                                          <a:pt x="666" y="518"/>
                                        </a:lnTo>
                                        <a:lnTo>
                                          <a:pt x="692" y="518"/>
                                        </a:lnTo>
                                        <a:lnTo>
                                          <a:pt x="692" y="494"/>
                                        </a:lnTo>
                                        <a:lnTo>
                                          <a:pt x="716" y="494"/>
                                        </a:lnTo>
                                        <a:lnTo>
                                          <a:pt x="716" y="518"/>
                                        </a:lnTo>
                                        <a:lnTo>
                                          <a:pt x="741" y="518"/>
                                        </a:lnTo>
                                        <a:lnTo>
                                          <a:pt x="741" y="543"/>
                                        </a:lnTo>
                                        <a:lnTo>
                                          <a:pt x="766" y="543"/>
                                        </a:lnTo>
                                        <a:lnTo>
                                          <a:pt x="790" y="543"/>
                                        </a:lnTo>
                                        <a:lnTo>
                                          <a:pt x="815" y="543"/>
                                        </a:lnTo>
                                        <a:lnTo>
                                          <a:pt x="815" y="518"/>
                                        </a:lnTo>
                                        <a:lnTo>
                                          <a:pt x="815" y="494"/>
                                        </a:lnTo>
                                        <a:lnTo>
                                          <a:pt x="815" y="468"/>
                                        </a:lnTo>
                                        <a:lnTo>
                                          <a:pt x="839" y="468"/>
                                        </a:lnTo>
                                        <a:lnTo>
                                          <a:pt x="864" y="468"/>
                                        </a:lnTo>
                                        <a:lnTo>
                                          <a:pt x="864" y="444"/>
                                        </a:lnTo>
                                        <a:lnTo>
                                          <a:pt x="888" y="468"/>
                                        </a:lnTo>
                                        <a:lnTo>
                                          <a:pt x="914" y="468"/>
                                        </a:lnTo>
                                        <a:lnTo>
                                          <a:pt x="914" y="444"/>
                                        </a:lnTo>
                                        <a:lnTo>
                                          <a:pt x="939" y="419"/>
                                        </a:lnTo>
                                        <a:lnTo>
                                          <a:pt x="939" y="394"/>
                                        </a:lnTo>
                                        <a:lnTo>
                                          <a:pt x="963" y="394"/>
                                        </a:lnTo>
                                        <a:lnTo>
                                          <a:pt x="963" y="370"/>
                                        </a:lnTo>
                                        <a:lnTo>
                                          <a:pt x="963" y="345"/>
                                        </a:lnTo>
                                        <a:lnTo>
                                          <a:pt x="988" y="345"/>
                                        </a:lnTo>
                                        <a:lnTo>
                                          <a:pt x="1012" y="345"/>
                                        </a:lnTo>
                                        <a:lnTo>
                                          <a:pt x="1012" y="321"/>
                                        </a:lnTo>
                                        <a:lnTo>
                                          <a:pt x="1012" y="345"/>
                                        </a:lnTo>
                                        <a:lnTo>
                                          <a:pt x="1012" y="370"/>
                                        </a:lnTo>
                                        <a:lnTo>
                                          <a:pt x="1012" y="345"/>
                                        </a:lnTo>
                                        <a:lnTo>
                                          <a:pt x="1037" y="345"/>
                                        </a:lnTo>
                                        <a:lnTo>
                                          <a:pt x="1061" y="345"/>
                                        </a:lnTo>
                                        <a:lnTo>
                                          <a:pt x="1061" y="321"/>
                                        </a:lnTo>
                                        <a:lnTo>
                                          <a:pt x="1061" y="296"/>
                                        </a:lnTo>
                                        <a:lnTo>
                                          <a:pt x="1086" y="296"/>
                                        </a:lnTo>
                                        <a:lnTo>
                                          <a:pt x="1111" y="321"/>
                                        </a:lnTo>
                                        <a:lnTo>
                                          <a:pt x="1086" y="321"/>
                                        </a:lnTo>
                                        <a:lnTo>
                                          <a:pt x="1111" y="321"/>
                                        </a:lnTo>
                                        <a:lnTo>
                                          <a:pt x="1086" y="321"/>
                                        </a:lnTo>
                                        <a:lnTo>
                                          <a:pt x="1086" y="345"/>
                                        </a:lnTo>
                                        <a:lnTo>
                                          <a:pt x="1111" y="345"/>
                                        </a:lnTo>
                                        <a:lnTo>
                                          <a:pt x="1086" y="370"/>
                                        </a:lnTo>
                                        <a:lnTo>
                                          <a:pt x="1086" y="394"/>
                                        </a:lnTo>
                                        <a:lnTo>
                                          <a:pt x="1086" y="419"/>
                                        </a:lnTo>
                                        <a:lnTo>
                                          <a:pt x="1061" y="444"/>
                                        </a:lnTo>
                                        <a:lnTo>
                                          <a:pt x="1037" y="444"/>
                                        </a:lnTo>
                                        <a:lnTo>
                                          <a:pt x="1037" y="468"/>
                                        </a:lnTo>
                                        <a:lnTo>
                                          <a:pt x="1012" y="468"/>
                                        </a:lnTo>
                                        <a:lnTo>
                                          <a:pt x="988" y="494"/>
                                        </a:lnTo>
                                        <a:lnTo>
                                          <a:pt x="988" y="518"/>
                                        </a:lnTo>
                                        <a:lnTo>
                                          <a:pt x="963" y="518"/>
                                        </a:lnTo>
                                        <a:lnTo>
                                          <a:pt x="963" y="543"/>
                                        </a:lnTo>
                                        <a:lnTo>
                                          <a:pt x="939" y="543"/>
                                        </a:lnTo>
                                        <a:lnTo>
                                          <a:pt x="939" y="567"/>
                                        </a:lnTo>
                                        <a:lnTo>
                                          <a:pt x="914" y="567"/>
                                        </a:lnTo>
                                        <a:lnTo>
                                          <a:pt x="888" y="567"/>
                                        </a:lnTo>
                                        <a:lnTo>
                                          <a:pt x="888" y="592"/>
                                        </a:lnTo>
                                        <a:lnTo>
                                          <a:pt x="864" y="592"/>
                                        </a:lnTo>
                                        <a:lnTo>
                                          <a:pt x="864" y="617"/>
                                        </a:lnTo>
                                        <a:lnTo>
                                          <a:pt x="839" y="617"/>
                                        </a:lnTo>
                                        <a:lnTo>
                                          <a:pt x="839" y="641"/>
                                        </a:lnTo>
                                        <a:lnTo>
                                          <a:pt x="815" y="641"/>
                                        </a:lnTo>
                                        <a:lnTo>
                                          <a:pt x="815" y="666"/>
                                        </a:lnTo>
                                        <a:lnTo>
                                          <a:pt x="790" y="666"/>
                                        </a:lnTo>
                                        <a:lnTo>
                                          <a:pt x="790" y="690"/>
                                        </a:lnTo>
                                        <a:lnTo>
                                          <a:pt x="790" y="715"/>
                                        </a:lnTo>
                                        <a:lnTo>
                                          <a:pt x="766" y="715"/>
                                        </a:lnTo>
                                        <a:lnTo>
                                          <a:pt x="766" y="741"/>
                                        </a:lnTo>
                                        <a:lnTo>
                                          <a:pt x="766" y="765"/>
                                        </a:lnTo>
                                        <a:lnTo>
                                          <a:pt x="790" y="765"/>
                                        </a:lnTo>
                                        <a:lnTo>
                                          <a:pt x="815" y="765"/>
                                        </a:lnTo>
                                        <a:lnTo>
                                          <a:pt x="839" y="765"/>
                                        </a:lnTo>
                                        <a:lnTo>
                                          <a:pt x="864" y="765"/>
                                        </a:lnTo>
                                        <a:lnTo>
                                          <a:pt x="864" y="741"/>
                                        </a:lnTo>
                                        <a:lnTo>
                                          <a:pt x="864" y="715"/>
                                        </a:lnTo>
                                        <a:lnTo>
                                          <a:pt x="864" y="741"/>
                                        </a:lnTo>
                                        <a:lnTo>
                                          <a:pt x="888" y="741"/>
                                        </a:lnTo>
                                        <a:lnTo>
                                          <a:pt x="888" y="715"/>
                                        </a:lnTo>
                                        <a:lnTo>
                                          <a:pt x="914" y="715"/>
                                        </a:lnTo>
                                        <a:lnTo>
                                          <a:pt x="914" y="741"/>
                                        </a:lnTo>
                                        <a:lnTo>
                                          <a:pt x="888" y="741"/>
                                        </a:lnTo>
                                        <a:lnTo>
                                          <a:pt x="888" y="765"/>
                                        </a:lnTo>
                                        <a:lnTo>
                                          <a:pt x="914" y="765"/>
                                        </a:lnTo>
                                        <a:lnTo>
                                          <a:pt x="914" y="790"/>
                                        </a:lnTo>
                                        <a:lnTo>
                                          <a:pt x="939" y="790"/>
                                        </a:lnTo>
                                        <a:lnTo>
                                          <a:pt x="939" y="765"/>
                                        </a:lnTo>
                                        <a:lnTo>
                                          <a:pt x="939" y="790"/>
                                        </a:lnTo>
                                        <a:lnTo>
                                          <a:pt x="963" y="790"/>
                                        </a:lnTo>
                                        <a:lnTo>
                                          <a:pt x="963" y="765"/>
                                        </a:lnTo>
                                        <a:lnTo>
                                          <a:pt x="963" y="741"/>
                                        </a:lnTo>
                                        <a:lnTo>
                                          <a:pt x="988" y="715"/>
                                        </a:lnTo>
                                        <a:lnTo>
                                          <a:pt x="1012" y="715"/>
                                        </a:lnTo>
                                        <a:lnTo>
                                          <a:pt x="988" y="715"/>
                                        </a:lnTo>
                                        <a:lnTo>
                                          <a:pt x="988" y="741"/>
                                        </a:lnTo>
                                        <a:lnTo>
                                          <a:pt x="988" y="765"/>
                                        </a:lnTo>
                                        <a:lnTo>
                                          <a:pt x="963" y="790"/>
                                        </a:lnTo>
                                        <a:lnTo>
                                          <a:pt x="963" y="814"/>
                                        </a:lnTo>
                                        <a:lnTo>
                                          <a:pt x="988" y="814"/>
                                        </a:lnTo>
                                        <a:lnTo>
                                          <a:pt x="1012" y="839"/>
                                        </a:lnTo>
                                        <a:lnTo>
                                          <a:pt x="1012" y="863"/>
                                        </a:lnTo>
                                        <a:lnTo>
                                          <a:pt x="988" y="863"/>
                                        </a:lnTo>
                                        <a:lnTo>
                                          <a:pt x="963" y="888"/>
                                        </a:lnTo>
                                        <a:lnTo>
                                          <a:pt x="939" y="888"/>
                                        </a:lnTo>
                                        <a:lnTo>
                                          <a:pt x="914" y="888"/>
                                        </a:lnTo>
                                        <a:lnTo>
                                          <a:pt x="914" y="913"/>
                                        </a:lnTo>
                                        <a:lnTo>
                                          <a:pt x="939" y="913"/>
                                        </a:lnTo>
                                        <a:lnTo>
                                          <a:pt x="914" y="937"/>
                                        </a:lnTo>
                                        <a:lnTo>
                                          <a:pt x="888" y="937"/>
                                        </a:lnTo>
                                        <a:lnTo>
                                          <a:pt x="864" y="937"/>
                                        </a:lnTo>
                                        <a:lnTo>
                                          <a:pt x="839" y="913"/>
                                        </a:lnTo>
                                        <a:lnTo>
                                          <a:pt x="815" y="913"/>
                                        </a:lnTo>
                                        <a:lnTo>
                                          <a:pt x="815" y="937"/>
                                        </a:lnTo>
                                        <a:lnTo>
                                          <a:pt x="790" y="937"/>
                                        </a:lnTo>
                                        <a:lnTo>
                                          <a:pt x="790" y="913"/>
                                        </a:lnTo>
                                        <a:lnTo>
                                          <a:pt x="766" y="913"/>
                                        </a:lnTo>
                                        <a:lnTo>
                                          <a:pt x="741" y="913"/>
                                        </a:lnTo>
                                        <a:lnTo>
                                          <a:pt x="716" y="913"/>
                                        </a:lnTo>
                                        <a:lnTo>
                                          <a:pt x="716" y="937"/>
                                        </a:lnTo>
                                        <a:lnTo>
                                          <a:pt x="692" y="937"/>
                                        </a:lnTo>
                                        <a:lnTo>
                                          <a:pt x="666" y="937"/>
                                        </a:lnTo>
                                        <a:lnTo>
                                          <a:pt x="642" y="937"/>
                                        </a:lnTo>
                                        <a:lnTo>
                                          <a:pt x="666" y="937"/>
                                        </a:lnTo>
                                        <a:lnTo>
                                          <a:pt x="666" y="962"/>
                                        </a:lnTo>
                                        <a:lnTo>
                                          <a:pt x="692" y="962"/>
                                        </a:lnTo>
                                        <a:lnTo>
                                          <a:pt x="692" y="986"/>
                                        </a:lnTo>
                                        <a:lnTo>
                                          <a:pt x="666" y="986"/>
                                        </a:lnTo>
                                        <a:lnTo>
                                          <a:pt x="692" y="986"/>
                                        </a:lnTo>
                                        <a:lnTo>
                                          <a:pt x="666" y="986"/>
                                        </a:lnTo>
                                        <a:lnTo>
                                          <a:pt x="666" y="962"/>
                                        </a:lnTo>
                                        <a:lnTo>
                                          <a:pt x="642" y="962"/>
                                        </a:lnTo>
                                        <a:lnTo>
                                          <a:pt x="642" y="986"/>
                                        </a:lnTo>
                                        <a:lnTo>
                                          <a:pt x="642" y="962"/>
                                        </a:lnTo>
                                        <a:lnTo>
                                          <a:pt x="617" y="962"/>
                                        </a:lnTo>
                                        <a:lnTo>
                                          <a:pt x="593" y="962"/>
                                        </a:lnTo>
                                        <a:lnTo>
                                          <a:pt x="593" y="986"/>
                                        </a:lnTo>
                                        <a:lnTo>
                                          <a:pt x="617" y="986"/>
                                        </a:lnTo>
                                        <a:lnTo>
                                          <a:pt x="642" y="986"/>
                                        </a:lnTo>
                                        <a:lnTo>
                                          <a:pt x="642" y="1013"/>
                                        </a:lnTo>
                                        <a:lnTo>
                                          <a:pt x="617" y="1013"/>
                                        </a:lnTo>
                                        <a:lnTo>
                                          <a:pt x="593" y="986"/>
                                        </a:lnTo>
                                        <a:lnTo>
                                          <a:pt x="593" y="1013"/>
                                        </a:lnTo>
                                        <a:lnTo>
                                          <a:pt x="617" y="1038"/>
                                        </a:lnTo>
                                        <a:lnTo>
                                          <a:pt x="593" y="1038"/>
                                        </a:lnTo>
                                        <a:lnTo>
                                          <a:pt x="593" y="1013"/>
                                        </a:lnTo>
                                        <a:lnTo>
                                          <a:pt x="568" y="1013"/>
                                        </a:lnTo>
                                        <a:lnTo>
                                          <a:pt x="568" y="1038"/>
                                        </a:lnTo>
                                        <a:lnTo>
                                          <a:pt x="543" y="1013"/>
                                        </a:lnTo>
                                        <a:lnTo>
                                          <a:pt x="519" y="986"/>
                                        </a:lnTo>
                                        <a:lnTo>
                                          <a:pt x="494" y="986"/>
                                        </a:lnTo>
                                        <a:lnTo>
                                          <a:pt x="470" y="962"/>
                                        </a:lnTo>
                                        <a:lnTo>
                                          <a:pt x="445" y="962"/>
                                        </a:lnTo>
                                        <a:lnTo>
                                          <a:pt x="370" y="962"/>
                                        </a:lnTo>
                                        <a:lnTo>
                                          <a:pt x="346" y="962"/>
                                        </a:lnTo>
                                        <a:lnTo>
                                          <a:pt x="346" y="937"/>
                                        </a:lnTo>
                                        <a:lnTo>
                                          <a:pt x="370" y="937"/>
                                        </a:lnTo>
                                        <a:lnTo>
                                          <a:pt x="370" y="913"/>
                                        </a:lnTo>
                                        <a:lnTo>
                                          <a:pt x="346" y="913"/>
                                        </a:lnTo>
                                        <a:lnTo>
                                          <a:pt x="370" y="913"/>
                                        </a:lnTo>
                                        <a:lnTo>
                                          <a:pt x="346" y="913"/>
                                        </a:lnTo>
                                        <a:lnTo>
                                          <a:pt x="346" y="888"/>
                                        </a:lnTo>
                                        <a:lnTo>
                                          <a:pt x="346" y="863"/>
                                        </a:lnTo>
                                        <a:lnTo>
                                          <a:pt x="346" y="839"/>
                                        </a:lnTo>
                                        <a:lnTo>
                                          <a:pt x="346" y="814"/>
                                        </a:lnTo>
                                        <a:lnTo>
                                          <a:pt x="346" y="790"/>
                                        </a:lnTo>
                                        <a:lnTo>
                                          <a:pt x="346" y="765"/>
                                        </a:lnTo>
                                        <a:lnTo>
                                          <a:pt x="321" y="741"/>
                                        </a:lnTo>
                                        <a:lnTo>
                                          <a:pt x="321" y="715"/>
                                        </a:lnTo>
                                        <a:lnTo>
                                          <a:pt x="321" y="666"/>
                                        </a:lnTo>
                                        <a:lnTo>
                                          <a:pt x="321" y="641"/>
                                        </a:lnTo>
                                        <a:lnTo>
                                          <a:pt x="297" y="641"/>
                                        </a:lnTo>
                                        <a:lnTo>
                                          <a:pt x="321" y="641"/>
                                        </a:lnTo>
                                        <a:lnTo>
                                          <a:pt x="297" y="641"/>
                                        </a:lnTo>
                                        <a:lnTo>
                                          <a:pt x="297" y="617"/>
                                        </a:lnTo>
                                        <a:lnTo>
                                          <a:pt x="297" y="592"/>
                                        </a:lnTo>
                                        <a:lnTo>
                                          <a:pt x="297" y="567"/>
                                        </a:lnTo>
                                        <a:lnTo>
                                          <a:pt x="272" y="567"/>
                                        </a:lnTo>
                                        <a:lnTo>
                                          <a:pt x="272" y="543"/>
                                        </a:lnTo>
                                        <a:lnTo>
                                          <a:pt x="272" y="518"/>
                                        </a:lnTo>
                                        <a:lnTo>
                                          <a:pt x="248" y="518"/>
                                        </a:lnTo>
                                        <a:lnTo>
                                          <a:pt x="272" y="494"/>
                                        </a:lnTo>
                                        <a:lnTo>
                                          <a:pt x="248" y="494"/>
                                        </a:lnTo>
                                        <a:lnTo>
                                          <a:pt x="272" y="494"/>
                                        </a:lnTo>
                                        <a:lnTo>
                                          <a:pt x="272" y="468"/>
                                        </a:lnTo>
                                        <a:lnTo>
                                          <a:pt x="272" y="444"/>
                                        </a:lnTo>
                                        <a:lnTo>
                                          <a:pt x="248" y="444"/>
                                        </a:lnTo>
                                        <a:lnTo>
                                          <a:pt x="272" y="444"/>
                                        </a:lnTo>
                                        <a:lnTo>
                                          <a:pt x="272" y="419"/>
                                        </a:lnTo>
                                        <a:lnTo>
                                          <a:pt x="248" y="419"/>
                                        </a:lnTo>
                                        <a:lnTo>
                                          <a:pt x="248" y="394"/>
                                        </a:lnTo>
                                        <a:lnTo>
                                          <a:pt x="272" y="394"/>
                                        </a:lnTo>
                                        <a:lnTo>
                                          <a:pt x="272" y="370"/>
                                        </a:lnTo>
                                        <a:lnTo>
                                          <a:pt x="248" y="370"/>
                                        </a:lnTo>
                                        <a:lnTo>
                                          <a:pt x="223" y="370"/>
                                        </a:lnTo>
                                        <a:lnTo>
                                          <a:pt x="223" y="394"/>
                                        </a:lnTo>
                                        <a:lnTo>
                                          <a:pt x="223" y="419"/>
                                        </a:lnTo>
                                        <a:lnTo>
                                          <a:pt x="197" y="394"/>
                                        </a:lnTo>
                                        <a:lnTo>
                                          <a:pt x="173" y="370"/>
                                        </a:lnTo>
                                        <a:lnTo>
                                          <a:pt x="197" y="370"/>
                                        </a:lnTo>
                                        <a:lnTo>
                                          <a:pt x="197" y="345"/>
                                        </a:lnTo>
                                        <a:lnTo>
                                          <a:pt x="173" y="345"/>
                                        </a:lnTo>
                                        <a:lnTo>
                                          <a:pt x="173" y="321"/>
                                        </a:lnTo>
                                        <a:lnTo>
                                          <a:pt x="148" y="345"/>
                                        </a:lnTo>
                                        <a:lnTo>
                                          <a:pt x="148" y="321"/>
                                        </a:lnTo>
                                        <a:lnTo>
                                          <a:pt x="124" y="321"/>
                                        </a:lnTo>
                                        <a:lnTo>
                                          <a:pt x="124" y="296"/>
                                        </a:lnTo>
                                        <a:lnTo>
                                          <a:pt x="148" y="296"/>
                                        </a:lnTo>
                                        <a:lnTo>
                                          <a:pt x="148" y="271"/>
                                        </a:lnTo>
                                        <a:lnTo>
                                          <a:pt x="124" y="271"/>
                                        </a:lnTo>
                                        <a:lnTo>
                                          <a:pt x="124" y="247"/>
                                        </a:lnTo>
                                        <a:lnTo>
                                          <a:pt x="99" y="221"/>
                                        </a:lnTo>
                                        <a:lnTo>
                                          <a:pt x="74" y="221"/>
                                        </a:lnTo>
                                        <a:lnTo>
                                          <a:pt x="74" y="197"/>
                                        </a:lnTo>
                                        <a:lnTo>
                                          <a:pt x="74" y="172"/>
                                        </a:lnTo>
                                        <a:lnTo>
                                          <a:pt x="49" y="172"/>
                                        </a:lnTo>
                                        <a:lnTo>
                                          <a:pt x="74" y="172"/>
                                        </a:lnTo>
                                        <a:lnTo>
                                          <a:pt x="49" y="148"/>
                                        </a:lnTo>
                                        <a:lnTo>
                                          <a:pt x="49" y="123"/>
                                        </a:lnTo>
                                        <a:lnTo>
                                          <a:pt x="25" y="98"/>
                                        </a:lnTo>
                                        <a:lnTo>
                                          <a:pt x="0" y="74"/>
                                        </a:lnTo>
                                        <a:lnTo>
                                          <a:pt x="25" y="49"/>
                                        </a:lnTo>
                                        <a:lnTo>
                                          <a:pt x="25" y="25"/>
                                        </a:lnTo>
                                        <a:lnTo>
                                          <a:pt x="25" y="0"/>
                                        </a:lnTo>
                                        <a:lnTo>
                                          <a:pt x="25" y="25"/>
                                        </a:lnTo>
                                        <a:lnTo>
                                          <a:pt x="49" y="49"/>
                                        </a:lnTo>
                                        <a:lnTo>
                                          <a:pt x="49" y="74"/>
                                        </a:lnTo>
                                        <a:lnTo>
                                          <a:pt x="74" y="74"/>
                                        </a:lnTo>
                                        <a:lnTo>
                                          <a:pt x="99" y="74"/>
                                        </a:lnTo>
                                        <a:lnTo>
                                          <a:pt x="99" y="98"/>
                                        </a:lnTo>
                                        <a:lnTo>
                                          <a:pt x="99" y="123"/>
                                        </a:lnTo>
                                        <a:lnTo>
                                          <a:pt x="124" y="123"/>
                                        </a:lnTo>
                                        <a:lnTo>
                                          <a:pt x="124" y="148"/>
                                        </a:lnTo>
                                        <a:lnTo>
                                          <a:pt x="148" y="148"/>
                                        </a:lnTo>
                                        <a:lnTo>
                                          <a:pt x="173" y="172"/>
                                        </a:lnTo>
                                        <a:lnTo>
                                          <a:pt x="148" y="172"/>
                                        </a:lnTo>
                                        <a:lnTo>
                                          <a:pt x="173" y="197"/>
                                        </a:lnTo>
                                        <a:lnTo>
                                          <a:pt x="197" y="197"/>
                                        </a:lnTo>
                                        <a:lnTo>
                                          <a:pt x="197" y="172"/>
                                        </a:lnTo>
                                        <a:lnTo>
                                          <a:pt x="197" y="148"/>
                                        </a:lnTo>
                                        <a:lnTo>
                                          <a:pt x="197" y="123"/>
                                        </a:lnTo>
                                        <a:lnTo>
                                          <a:pt x="197" y="98"/>
                                        </a:lnTo>
                                        <a:lnTo>
                                          <a:pt x="197" y="74"/>
                                        </a:lnTo>
                                        <a:lnTo>
                                          <a:pt x="223" y="74"/>
                                        </a:lnTo>
                                        <a:close/>
                                        <a:moveTo>
                                          <a:pt x="370" y="913"/>
                                        </a:moveTo>
                                        <a:lnTo>
                                          <a:pt x="370" y="937"/>
                                        </a:lnTo>
                                        <a:lnTo>
                                          <a:pt x="370" y="962"/>
                                        </a:lnTo>
                                        <a:lnTo>
                                          <a:pt x="445" y="937"/>
                                        </a:lnTo>
                                        <a:lnTo>
                                          <a:pt x="395" y="937"/>
                                        </a:lnTo>
                                        <a:lnTo>
                                          <a:pt x="395" y="913"/>
                                        </a:lnTo>
                                        <a:lnTo>
                                          <a:pt x="370" y="913"/>
                                        </a:lnTo>
                                        <a:close/>
                                      </a:path>
                                    </a:pathLst>
                                  </a:custGeom>
                                  <a:solidFill>
                                    <a:srgbClr val="1DB2FB"/>
                                  </a:solidFill>
                                  <a:ln w="9525">
                                    <a:solidFill>
                                      <a:srgbClr val="1DB2FB"/>
                                    </a:solidFill>
                                    <a:round/>
                                    <a:headEnd/>
                                    <a:tailEnd/>
                                  </a:ln>
                                </p:spPr>
                                <p:txBody>
                                  <a:bodyPr/>
                                  <a:lstStyle/>
                                  <a:p>
                                    <a:endParaRPr lang="en-US" dirty="0"/>
                                  </a:p>
                                </p:txBody>
                              </p:sp>
                              <p:sp>
                                <p:nvSpPr>
                                  <p:cNvPr id="648028" name="Freeform 860"/>
                                  <p:cNvSpPr>
                                    <a:spLocks/>
                                  </p:cNvSpPr>
                                  <p:nvPr/>
                                </p:nvSpPr>
                                <p:spPr bwMode="auto">
                                  <a:xfrm>
                                    <a:off x="1689" y="2890"/>
                                    <a:ext cx="56" cy="68"/>
                                  </a:xfrm>
                                  <a:custGeom>
                                    <a:avLst/>
                                    <a:gdLst/>
                                    <a:ahLst/>
                                    <a:cxnLst>
                                      <a:cxn ang="0">
                                        <a:pos x="174" y="50"/>
                                      </a:cxn>
                                      <a:cxn ang="0">
                                        <a:pos x="149" y="50"/>
                                      </a:cxn>
                                      <a:cxn ang="0">
                                        <a:pos x="149" y="75"/>
                                      </a:cxn>
                                      <a:cxn ang="0">
                                        <a:pos x="125" y="99"/>
                                      </a:cxn>
                                      <a:cxn ang="0">
                                        <a:pos x="149" y="99"/>
                                      </a:cxn>
                                      <a:cxn ang="0">
                                        <a:pos x="149" y="124"/>
                                      </a:cxn>
                                      <a:cxn ang="0">
                                        <a:pos x="174" y="124"/>
                                      </a:cxn>
                                      <a:cxn ang="0">
                                        <a:pos x="174" y="149"/>
                                      </a:cxn>
                                      <a:cxn ang="0">
                                        <a:pos x="174" y="124"/>
                                      </a:cxn>
                                      <a:cxn ang="0">
                                        <a:pos x="149" y="124"/>
                                      </a:cxn>
                                      <a:cxn ang="0">
                                        <a:pos x="149" y="149"/>
                                      </a:cxn>
                                      <a:cxn ang="0">
                                        <a:pos x="125" y="149"/>
                                      </a:cxn>
                                      <a:cxn ang="0">
                                        <a:pos x="125" y="174"/>
                                      </a:cxn>
                                      <a:cxn ang="0">
                                        <a:pos x="149" y="174"/>
                                      </a:cxn>
                                      <a:cxn ang="0">
                                        <a:pos x="149" y="199"/>
                                      </a:cxn>
                                      <a:cxn ang="0">
                                        <a:pos x="174" y="199"/>
                                      </a:cxn>
                                      <a:cxn ang="0">
                                        <a:pos x="199" y="199"/>
                                      </a:cxn>
                                      <a:cxn ang="0">
                                        <a:pos x="223" y="199"/>
                                      </a:cxn>
                                      <a:cxn ang="0">
                                        <a:pos x="223" y="223"/>
                                      </a:cxn>
                                      <a:cxn ang="0">
                                        <a:pos x="199" y="223"/>
                                      </a:cxn>
                                      <a:cxn ang="0">
                                        <a:pos x="174" y="223"/>
                                      </a:cxn>
                                      <a:cxn ang="0">
                                        <a:pos x="174" y="249"/>
                                      </a:cxn>
                                      <a:cxn ang="0">
                                        <a:pos x="174" y="274"/>
                                      </a:cxn>
                                      <a:cxn ang="0">
                                        <a:pos x="149" y="274"/>
                                      </a:cxn>
                                      <a:cxn ang="0">
                                        <a:pos x="125" y="274"/>
                                      </a:cxn>
                                      <a:cxn ang="0">
                                        <a:pos x="100" y="249"/>
                                      </a:cxn>
                                      <a:cxn ang="0">
                                        <a:pos x="76" y="249"/>
                                      </a:cxn>
                                      <a:cxn ang="0">
                                        <a:pos x="76" y="223"/>
                                      </a:cxn>
                                      <a:cxn ang="0">
                                        <a:pos x="50" y="223"/>
                                      </a:cxn>
                                      <a:cxn ang="0">
                                        <a:pos x="26" y="199"/>
                                      </a:cxn>
                                      <a:cxn ang="0">
                                        <a:pos x="26" y="174"/>
                                      </a:cxn>
                                      <a:cxn ang="0">
                                        <a:pos x="26" y="149"/>
                                      </a:cxn>
                                      <a:cxn ang="0">
                                        <a:pos x="26" y="124"/>
                                      </a:cxn>
                                      <a:cxn ang="0">
                                        <a:pos x="26" y="99"/>
                                      </a:cxn>
                                      <a:cxn ang="0">
                                        <a:pos x="26" y="75"/>
                                      </a:cxn>
                                      <a:cxn ang="0">
                                        <a:pos x="0" y="50"/>
                                      </a:cxn>
                                      <a:cxn ang="0">
                                        <a:pos x="0" y="26"/>
                                      </a:cxn>
                                      <a:cxn ang="0">
                                        <a:pos x="26" y="26"/>
                                      </a:cxn>
                                      <a:cxn ang="0">
                                        <a:pos x="50" y="26"/>
                                      </a:cxn>
                                      <a:cxn ang="0">
                                        <a:pos x="50" y="0"/>
                                      </a:cxn>
                                      <a:cxn ang="0">
                                        <a:pos x="76" y="0"/>
                                      </a:cxn>
                                      <a:cxn ang="0">
                                        <a:pos x="100" y="0"/>
                                      </a:cxn>
                                      <a:cxn ang="0">
                                        <a:pos x="100" y="26"/>
                                      </a:cxn>
                                      <a:cxn ang="0">
                                        <a:pos x="76" y="26"/>
                                      </a:cxn>
                                      <a:cxn ang="0">
                                        <a:pos x="100" y="26"/>
                                      </a:cxn>
                                      <a:cxn ang="0">
                                        <a:pos x="100" y="50"/>
                                      </a:cxn>
                                      <a:cxn ang="0">
                                        <a:pos x="125" y="50"/>
                                      </a:cxn>
                                      <a:cxn ang="0">
                                        <a:pos x="125" y="75"/>
                                      </a:cxn>
                                      <a:cxn ang="0">
                                        <a:pos x="149" y="75"/>
                                      </a:cxn>
                                      <a:cxn ang="0">
                                        <a:pos x="149" y="50"/>
                                      </a:cxn>
                                      <a:cxn ang="0">
                                        <a:pos x="174" y="50"/>
                                      </a:cxn>
                                    </a:cxnLst>
                                    <a:rect l="0" t="0" r="r" b="b"/>
                                    <a:pathLst>
                                      <a:path w="223" h="274">
                                        <a:moveTo>
                                          <a:pt x="174" y="50"/>
                                        </a:moveTo>
                                        <a:lnTo>
                                          <a:pt x="149" y="50"/>
                                        </a:lnTo>
                                        <a:lnTo>
                                          <a:pt x="149" y="75"/>
                                        </a:lnTo>
                                        <a:lnTo>
                                          <a:pt x="125" y="99"/>
                                        </a:lnTo>
                                        <a:lnTo>
                                          <a:pt x="149" y="99"/>
                                        </a:lnTo>
                                        <a:lnTo>
                                          <a:pt x="149" y="124"/>
                                        </a:lnTo>
                                        <a:lnTo>
                                          <a:pt x="174" y="124"/>
                                        </a:lnTo>
                                        <a:lnTo>
                                          <a:pt x="174" y="149"/>
                                        </a:lnTo>
                                        <a:lnTo>
                                          <a:pt x="174" y="124"/>
                                        </a:lnTo>
                                        <a:lnTo>
                                          <a:pt x="149" y="124"/>
                                        </a:lnTo>
                                        <a:lnTo>
                                          <a:pt x="149" y="149"/>
                                        </a:lnTo>
                                        <a:lnTo>
                                          <a:pt x="125" y="149"/>
                                        </a:lnTo>
                                        <a:lnTo>
                                          <a:pt x="125" y="174"/>
                                        </a:lnTo>
                                        <a:lnTo>
                                          <a:pt x="149" y="174"/>
                                        </a:lnTo>
                                        <a:lnTo>
                                          <a:pt x="149" y="199"/>
                                        </a:lnTo>
                                        <a:lnTo>
                                          <a:pt x="174" y="199"/>
                                        </a:lnTo>
                                        <a:lnTo>
                                          <a:pt x="199" y="199"/>
                                        </a:lnTo>
                                        <a:lnTo>
                                          <a:pt x="223" y="199"/>
                                        </a:lnTo>
                                        <a:lnTo>
                                          <a:pt x="223" y="223"/>
                                        </a:lnTo>
                                        <a:lnTo>
                                          <a:pt x="199" y="223"/>
                                        </a:lnTo>
                                        <a:lnTo>
                                          <a:pt x="174" y="223"/>
                                        </a:lnTo>
                                        <a:lnTo>
                                          <a:pt x="174" y="249"/>
                                        </a:lnTo>
                                        <a:lnTo>
                                          <a:pt x="174" y="274"/>
                                        </a:lnTo>
                                        <a:lnTo>
                                          <a:pt x="149" y="274"/>
                                        </a:lnTo>
                                        <a:lnTo>
                                          <a:pt x="125" y="274"/>
                                        </a:lnTo>
                                        <a:lnTo>
                                          <a:pt x="100" y="249"/>
                                        </a:lnTo>
                                        <a:lnTo>
                                          <a:pt x="76" y="249"/>
                                        </a:lnTo>
                                        <a:lnTo>
                                          <a:pt x="76" y="223"/>
                                        </a:lnTo>
                                        <a:lnTo>
                                          <a:pt x="50" y="223"/>
                                        </a:lnTo>
                                        <a:lnTo>
                                          <a:pt x="26" y="199"/>
                                        </a:lnTo>
                                        <a:lnTo>
                                          <a:pt x="26" y="174"/>
                                        </a:lnTo>
                                        <a:lnTo>
                                          <a:pt x="26" y="149"/>
                                        </a:lnTo>
                                        <a:lnTo>
                                          <a:pt x="26" y="124"/>
                                        </a:lnTo>
                                        <a:lnTo>
                                          <a:pt x="26" y="99"/>
                                        </a:lnTo>
                                        <a:lnTo>
                                          <a:pt x="26" y="75"/>
                                        </a:lnTo>
                                        <a:lnTo>
                                          <a:pt x="0" y="50"/>
                                        </a:lnTo>
                                        <a:lnTo>
                                          <a:pt x="0" y="26"/>
                                        </a:lnTo>
                                        <a:lnTo>
                                          <a:pt x="26" y="26"/>
                                        </a:lnTo>
                                        <a:lnTo>
                                          <a:pt x="50" y="26"/>
                                        </a:lnTo>
                                        <a:lnTo>
                                          <a:pt x="50" y="0"/>
                                        </a:lnTo>
                                        <a:lnTo>
                                          <a:pt x="76" y="0"/>
                                        </a:lnTo>
                                        <a:lnTo>
                                          <a:pt x="100" y="0"/>
                                        </a:lnTo>
                                        <a:lnTo>
                                          <a:pt x="100" y="26"/>
                                        </a:lnTo>
                                        <a:lnTo>
                                          <a:pt x="76" y="26"/>
                                        </a:lnTo>
                                        <a:lnTo>
                                          <a:pt x="100" y="26"/>
                                        </a:lnTo>
                                        <a:lnTo>
                                          <a:pt x="100" y="50"/>
                                        </a:lnTo>
                                        <a:lnTo>
                                          <a:pt x="125" y="50"/>
                                        </a:lnTo>
                                        <a:lnTo>
                                          <a:pt x="125" y="75"/>
                                        </a:lnTo>
                                        <a:lnTo>
                                          <a:pt x="149" y="75"/>
                                        </a:lnTo>
                                        <a:lnTo>
                                          <a:pt x="149" y="50"/>
                                        </a:lnTo>
                                        <a:lnTo>
                                          <a:pt x="174" y="50"/>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29" name="Freeform 861"/>
                                  <p:cNvSpPr>
                                    <a:spLocks/>
                                  </p:cNvSpPr>
                                  <p:nvPr/>
                                </p:nvSpPr>
                                <p:spPr bwMode="auto">
                                  <a:xfrm>
                                    <a:off x="1486" y="2526"/>
                                    <a:ext cx="61" cy="37"/>
                                  </a:xfrm>
                                  <a:custGeom>
                                    <a:avLst/>
                                    <a:gdLst/>
                                    <a:ahLst/>
                                    <a:cxnLst>
                                      <a:cxn ang="0">
                                        <a:pos x="49" y="0"/>
                                      </a:cxn>
                                      <a:cxn ang="0">
                                        <a:pos x="25" y="0"/>
                                      </a:cxn>
                                      <a:cxn ang="0">
                                        <a:pos x="25" y="24"/>
                                      </a:cxn>
                                      <a:cxn ang="0">
                                        <a:pos x="25" y="0"/>
                                      </a:cxn>
                                      <a:cxn ang="0">
                                        <a:pos x="0" y="0"/>
                                      </a:cxn>
                                      <a:cxn ang="0">
                                        <a:pos x="25" y="0"/>
                                      </a:cxn>
                                      <a:cxn ang="0">
                                        <a:pos x="49" y="0"/>
                                      </a:cxn>
                                      <a:cxn ang="0">
                                        <a:pos x="74" y="0"/>
                                      </a:cxn>
                                      <a:cxn ang="0">
                                        <a:pos x="98" y="0"/>
                                      </a:cxn>
                                      <a:cxn ang="0">
                                        <a:pos x="123" y="0"/>
                                      </a:cxn>
                                      <a:cxn ang="0">
                                        <a:pos x="123" y="24"/>
                                      </a:cxn>
                                      <a:cxn ang="0">
                                        <a:pos x="148" y="0"/>
                                      </a:cxn>
                                      <a:cxn ang="0">
                                        <a:pos x="172" y="24"/>
                                      </a:cxn>
                                      <a:cxn ang="0">
                                        <a:pos x="197" y="24"/>
                                      </a:cxn>
                                      <a:cxn ang="0">
                                        <a:pos x="197" y="49"/>
                                      </a:cxn>
                                      <a:cxn ang="0">
                                        <a:pos x="222" y="49"/>
                                      </a:cxn>
                                      <a:cxn ang="0">
                                        <a:pos x="247" y="49"/>
                                      </a:cxn>
                                      <a:cxn ang="0">
                                        <a:pos x="247" y="73"/>
                                      </a:cxn>
                                      <a:cxn ang="0">
                                        <a:pos x="222" y="73"/>
                                      </a:cxn>
                                      <a:cxn ang="0">
                                        <a:pos x="222" y="49"/>
                                      </a:cxn>
                                      <a:cxn ang="0">
                                        <a:pos x="222" y="73"/>
                                      </a:cxn>
                                      <a:cxn ang="0">
                                        <a:pos x="197" y="73"/>
                                      </a:cxn>
                                      <a:cxn ang="0">
                                        <a:pos x="172" y="73"/>
                                      </a:cxn>
                                      <a:cxn ang="0">
                                        <a:pos x="148" y="73"/>
                                      </a:cxn>
                                      <a:cxn ang="0">
                                        <a:pos x="148" y="49"/>
                                      </a:cxn>
                                      <a:cxn ang="0">
                                        <a:pos x="123" y="49"/>
                                      </a:cxn>
                                      <a:cxn ang="0">
                                        <a:pos x="98" y="49"/>
                                      </a:cxn>
                                      <a:cxn ang="0">
                                        <a:pos x="98" y="73"/>
                                      </a:cxn>
                                      <a:cxn ang="0">
                                        <a:pos x="74" y="98"/>
                                      </a:cxn>
                                      <a:cxn ang="0">
                                        <a:pos x="49" y="98"/>
                                      </a:cxn>
                                      <a:cxn ang="0">
                                        <a:pos x="74" y="98"/>
                                      </a:cxn>
                                      <a:cxn ang="0">
                                        <a:pos x="98" y="98"/>
                                      </a:cxn>
                                      <a:cxn ang="0">
                                        <a:pos x="98" y="123"/>
                                      </a:cxn>
                                      <a:cxn ang="0">
                                        <a:pos x="98" y="98"/>
                                      </a:cxn>
                                      <a:cxn ang="0">
                                        <a:pos x="98" y="123"/>
                                      </a:cxn>
                                      <a:cxn ang="0">
                                        <a:pos x="123" y="123"/>
                                      </a:cxn>
                                      <a:cxn ang="0">
                                        <a:pos x="98" y="123"/>
                                      </a:cxn>
                                      <a:cxn ang="0">
                                        <a:pos x="123" y="123"/>
                                      </a:cxn>
                                      <a:cxn ang="0">
                                        <a:pos x="98" y="123"/>
                                      </a:cxn>
                                      <a:cxn ang="0">
                                        <a:pos x="74" y="123"/>
                                      </a:cxn>
                                      <a:cxn ang="0">
                                        <a:pos x="74" y="147"/>
                                      </a:cxn>
                                      <a:cxn ang="0">
                                        <a:pos x="49" y="147"/>
                                      </a:cxn>
                                      <a:cxn ang="0">
                                        <a:pos x="25" y="123"/>
                                      </a:cxn>
                                      <a:cxn ang="0">
                                        <a:pos x="25" y="98"/>
                                      </a:cxn>
                                      <a:cxn ang="0">
                                        <a:pos x="25" y="73"/>
                                      </a:cxn>
                                      <a:cxn ang="0">
                                        <a:pos x="49" y="73"/>
                                      </a:cxn>
                                      <a:cxn ang="0">
                                        <a:pos x="49" y="49"/>
                                      </a:cxn>
                                      <a:cxn ang="0">
                                        <a:pos x="49" y="24"/>
                                      </a:cxn>
                                      <a:cxn ang="0">
                                        <a:pos x="49" y="0"/>
                                      </a:cxn>
                                    </a:cxnLst>
                                    <a:rect l="0" t="0" r="r" b="b"/>
                                    <a:pathLst>
                                      <a:path w="247" h="147">
                                        <a:moveTo>
                                          <a:pt x="49" y="0"/>
                                        </a:moveTo>
                                        <a:lnTo>
                                          <a:pt x="25" y="0"/>
                                        </a:lnTo>
                                        <a:lnTo>
                                          <a:pt x="25" y="24"/>
                                        </a:lnTo>
                                        <a:lnTo>
                                          <a:pt x="25" y="0"/>
                                        </a:lnTo>
                                        <a:lnTo>
                                          <a:pt x="0" y="0"/>
                                        </a:lnTo>
                                        <a:lnTo>
                                          <a:pt x="25" y="0"/>
                                        </a:lnTo>
                                        <a:lnTo>
                                          <a:pt x="49" y="0"/>
                                        </a:lnTo>
                                        <a:lnTo>
                                          <a:pt x="74" y="0"/>
                                        </a:lnTo>
                                        <a:lnTo>
                                          <a:pt x="98" y="0"/>
                                        </a:lnTo>
                                        <a:lnTo>
                                          <a:pt x="123" y="0"/>
                                        </a:lnTo>
                                        <a:lnTo>
                                          <a:pt x="123" y="24"/>
                                        </a:lnTo>
                                        <a:lnTo>
                                          <a:pt x="148" y="0"/>
                                        </a:lnTo>
                                        <a:lnTo>
                                          <a:pt x="172" y="24"/>
                                        </a:lnTo>
                                        <a:lnTo>
                                          <a:pt x="197" y="24"/>
                                        </a:lnTo>
                                        <a:lnTo>
                                          <a:pt x="197" y="49"/>
                                        </a:lnTo>
                                        <a:lnTo>
                                          <a:pt x="222" y="49"/>
                                        </a:lnTo>
                                        <a:lnTo>
                                          <a:pt x="247" y="49"/>
                                        </a:lnTo>
                                        <a:lnTo>
                                          <a:pt x="247" y="73"/>
                                        </a:lnTo>
                                        <a:lnTo>
                                          <a:pt x="222" y="73"/>
                                        </a:lnTo>
                                        <a:lnTo>
                                          <a:pt x="222" y="49"/>
                                        </a:lnTo>
                                        <a:lnTo>
                                          <a:pt x="222" y="73"/>
                                        </a:lnTo>
                                        <a:lnTo>
                                          <a:pt x="197" y="73"/>
                                        </a:lnTo>
                                        <a:lnTo>
                                          <a:pt x="172" y="73"/>
                                        </a:lnTo>
                                        <a:lnTo>
                                          <a:pt x="148" y="73"/>
                                        </a:lnTo>
                                        <a:lnTo>
                                          <a:pt x="148" y="49"/>
                                        </a:lnTo>
                                        <a:lnTo>
                                          <a:pt x="123" y="49"/>
                                        </a:lnTo>
                                        <a:lnTo>
                                          <a:pt x="98" y="49"/>
                                        </a:lnTo>
                                        <a:lnTo>
                                          <a:pt x="98" y="73"/>
                                        </a:lnTo>
                                        <a:lnTo>
                                          <a:pt x="74" y="98"/>
                                        </a:lnTo>
                                        <a:lnTo>
                                          <a:pt x="49" y="98"/>
                                        </a:lnTo>
                                        <a:lnTo>
                                          <a:pt x="74" y="98"/>
                                        </a:lnTo>
                                        <a:lnTo>
                                          <a:pt x="98" y="98"/>
                                        </a:lnTo>
                                        <a:lnTo>
                                          <a:pt x="98" y="123"/>
                                        </a:lnTo>
                                        <a:lnTo>
                                          <a:pt x="98" y="98"/>
                                        </a:lnTo>
                                        <a:lnTo>
                                          <a:pt x="98" y="123"/>
                                        </a:lnTo>
                                        <a:lnTo>
                                          <a:pt x="123" y="123"/>
                                        </a:lnTo>
                                        <a:lnTo>
                                          <a:pt x="98" y="123"/>
                                        </a:lnTo>
                                        <a:lnTo>
                                          <a:pt x="123" y="123"/>
                                        </a:lnTo>
                                        <a:lnTo>
                                          <a:pt x="98" y="123"/>
                                        </a:lnTo>
                                        <a:lnTo>
                                          <a:pt x="74" y="123"/>
                                        </a:lnTo>
                                        <a:lnTo>
                                          <a:pt x="74" y="147"/>
                                        </a:lnTo>
                                        <a:lnTo>
                                          <a:pt x="49" y="147"/>
                                        </a:lnTo>
                                        <a:lnTo>
                                          <a:pt x="25" y="123"/>
                                        </a:lnTo>
                                        <a:lnTo>
                                          <a:pt x="25" y="98"/>
                                        </a:lnTo>
                                        <a:lnTo>
                                          <a:pt x="25" y="73"/>
                                        </a:lnTo>
                                        <a:lnTo>
                                          <a:pt x="49" y="73"/>
                                        </a:lnTo>
                                        <a:lnTo>
                                          <a:pt x="49" y="49"/>
                                        </a:lnTo>
                                        <a:lnTo>
                                          <a:pt x="49" y="24"/>
                                        </a:lnTo>
                                        <a:lnTo>
                                          <a:pt x="49" y="0"/>
                                        </a:lnTo>
                                        <a:close/>
                                      </a:path>
                                    </a:pathLst>
                                  </a:custGeom>
                                  <a:solidFill>
                                    <a:srgbClr val="1DB2FB"/>
                                  </a:solidFill>
                                  <a:ln w="3175">
                                    <a:solidFill>
                                      <a:srgbClr val="1DB2FB"/>
                                    </a:solidFill>
                                    <a:prstDash val="solid"/>
                                    <a:round/>
                                    <a:headEnd/>
                                    <a:tailEnd/>
                                  </a:ln>
                                </p:spPr>
                                <p:txBody>
                                  <a:bodyPr/>
                                  <a:lstStyle/>
                                  <a:p>
                                    <a:endParaRPr lang="en-US" dirty="0"/>
                                  </a:p>
                                </p:txBody>
                              </p:sp>
                            </p:grpSp>
                          </p:grpSp>
                        </p:grpSp>
                      </p:grpSp>
                    </p:grpSp>
                  </p:grpSp>
                </p:grpSp>
                <p:sp>
                  <p:nvSpPr>
                    <p:cNvPr id="648030" name="Freeform 862"/>
                    <p:cNvSpPr>
                      <a:spLocks/>
                    </p:cNvSpPr>
                    <p:nvPr/>
                  </p:nvSpPr>
                  <p:spPr bwMode="auto">
                    <a:xfrm>
                      <a:off x="868" y="3199"/>
                      <a:ext cx="13" cy="25"/>
                    </a:xfrm>
                    <a:custGeom>
                      <a:avLst/>
                      <a:gdLst/>
                      <a:ahLst/>
                      <a:cxnLst>
                        <a:cxn ang="0">
                          <a:pos x="26" y="0"/>
                        </a:cxn>
                        <a:cxn ang="0">
                          <a:pos x="26" y="75"/>
                        </a:cxn>
                        <a:cxn ang="0">
                          <a:pos x="50" y="100"/>
                        </a:cxn>
                        <a:cxn ang="0">
                          <a:pos x="26" y="100"/>
                        </a:cxn>
                        <a:cxn ang="0">
                          <a:pos x="0" y="49"/>
                        </a:cxn>
                        <a:cxn ang="0">
                          <a:pos x="26" y="0"/>
                        </a:cxn>
                      </a:cxnLst>
                      <a:rect l="0" t="0" r="r" b="b"/>
                      <a:pathLst>
                        <a:path w="50" h="100">
                          <a:moveTo>
                            <a:pt x="26" y="0"/>
                          </a:moveTo>
                          <a:lnTo>
                            <a:pt x="26" y="75"/>
                          </a:lnTo>
                          <a:lnTo>
                            <a:pt x="50" y="100"/>
                          </a:lnTo>
                          <a:lnTo>
                            <a:pt x="26" y="100"/>
                          </a:lnTo>
                          <a:lnTo>
                            <a:pt x="0" y="49"/>
                          </a:lnTo>
                          <a:lnTo>
                            <a:pt x="26" y="0"/>
                          </a:lnTo>
                          <a:close/>
                        </a:path>
                      </a:pathLst>
                    </a:custGeom>
                    <a:solidFill>
                      <a:srgbClr val="1DB2FB"/>
                    </a:solidFill>
                    <a:ln w="3175">
                      <a:solidFill>
                        <a:srgbClr val="1DB2FB"/>
                      </a:solidFill>
                      <a:prstDash val="solid"/>
                      <a:round/>
                      <a:headEnd/>
                      <a:tailEnd/>
                    </a:ln>
                  </p:spPr>
                  <p:txBody>
                    <a:bodyPr/>
                    <a:lstStyle/>
                    <a:p>
                      <a:endParaRPr lang="en-US" dirty="0"/>
                    </a:p>
                  </p:txBody>
                </p:sp>
              </p:grpSp>
              <p:sp>
                <p:nvSpPr>
                  <p:cNvPr id="648031" name="Freeform 863"/>
                  <p:cNvSpPr>
                    <a:spLocks/>
                  </p:cNvSpPr>
                  <p:nvPr/>
                </p:nvSpPr>
                <p:spPr bwMode="auto">
                  <a:xfrm>
                    <a:off x="843" y="3193"/>
                    <a:ext cx="13" cy="12"/>
                  </a:xfrm>
                  <a:custGeom>
                    <a:avLst/>
                    <a:gdLst/>
                    <a:ahLst/>
                    <a:cxnLst>
                      <a:cxn ang="0">
                        <a:pos x="25" y="50"/>
                      </a:cxn>
                      <a:cxn ang="0">
                        <a:pos x="0" y="0"/>
                      </a:cxn>
                      <a:cxn ang="0">
                        <a:pos x="50" y="25"/>
                      </a:cxn>
                      <a:cxn ang="0">
                        <a:pos x="25" y="50"/>
                      </a:cxn>
                    </a:cxnLst>
                    <a:rect l="0" t="0" r="r" b="b"/>
                    <a:pathLst>
                      <a:path w="50" h="50">
                        <a:moveTo>
                          <a:pt x="25" y="50"/>
                        </a:moveTo>
                        <a:lnTo>
                          <a:pt x="0" y="0"/>
                        </a:lnTo>
                        <a:lnTo>
                          <a:pt x="50" y="25"/>
                        </a:lnTo>
                        <a:lnTo>
                          <a:pt x="25" y="50"/>
                        </a:lnTo>
                        <a:close/>
                      </a:path>
                    </a:pathLst>
                  </a:custGeom>
                  <a:solidFill>
                    <a:srgbClr val="1DB2FB"/>
                  </a:solidFill>
                  <a:ln w="9525">
                    <a:solidFill>
                      <a:srgbClr val="1DB2FB"/>
                    </a:solidFill>
                    <a:round/>
                    <a:headEnd/>
                    <a:tailEnd/>
                  </a:ln>
                </p:spPr>
                <p:txBody>
                  <a:bodyPr/>
                  <a:lstStyle/>
                  <a:p>
                    <a:endParaRPr lang="en-US" dirty="0"/>
                  </a:p>
                </p:txBody>
              </p:sp>
              <p:sp>
                <p:nvSpPr>
                  <p:cNvPr id="648032" name="Freeform 864"/>
                  <p:cNvSpPr>
                    <a:spLocks/>
                  </p:cNvSpPr>
                  <p:nvPr/>
                </p:nvSpPr>
                <p:spPr bwMode="auto">
                  <a:xfrm>
                    <a:off x="843" y="3193"/>
                    <a:ext cx="13" cy="12"/>
                  </a:xfrm>
                  <a:custGeom>
                    <a:avLst/>
                    <a:gdLst/>
                    <a:ahLst/>
                    <a:cxnLst>
                      <a:cxn ang="0">
                        <a:pos x="25" y="50"/>
                      </a:cxn>
                      <a:cxn ang="0">
                        <a:pos x="0" y="0"/>
                      </a:cxn>
                      <a:cxn ang="0">
                        <a:pos x="50" y="25"/>
                      </a:cxn>
                      <a:cxn ang="0">
                        <a:pos x="25" y="50"/>
                      </a:cxn>
                    </a:cxnLst>
                    <a:rect l="0" t="0" r="r" b="b"/>
                    <a:pathLst>
                      <a:path w="50" h="50">
                        <a:moveTo>
                          <a:pt x="25" y="50"/>
                        </a:moveTo>
                        <a:lnTo>
                          <a:pt x="0" y="0"/>
                        </a:lnTo>
                        <a:lnTo>
                          <a:pt x="50" y="25"/>
                        </a:lnTo>
                        <a:lnTo>
                          <a:pt x="25" y="50"/>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33" name="Freeform 865"/>
                  <p:cNvSpPr>
                    <a:spLocks/>
                  </p:cNvSpPr>
                  <p:nvPr/>
                </p:nvSpPr>
                <p:spPr bwMode="auto">
                  <a:xfrm>
                    <a:off x="837" y="3199"/>
                    <a:ext cx="12" cy="12"/>
                  </a:xfrm>
                  <a:custGeom>
                    <a:avLst/>
                    <a:gdLst/>
                    <a:ahLst/>
                    <a:cxnLst>
                      <a:cxn ang="0">
                        <a:pos x="50" y="49"/>
                      </a:cxn>
                      <a:cxn ang="0">
                        <a:pos x="0" y="25"/>
                      </a:cxn>
                      <a:cxn ang="0">
                        <a:pos x="0" y="0"/>
                      </a:cxn>
                      <a:cxn ang="0">
                        <a:pos x="25" y="0"/>
                      </a:cxn>
                      <a:cxn ang="0">
                        <a:pos x="25" y="25"/>
                      </a:cxn>
                      <a:cxn ang="0">
                        <a:pos x="50" y="49"/>
                      </a:cxn>
                    </a:cxnLst>
                    <a:rect l="0" t="0" r="r" b="b"/>
                    <a:pathLst>
                      <a:path w="50" h="49">
                        <a:moveTo>
                          <a:pt x="50" y="49"/>
                        </a:moveTo>
                        <a:lnTo>
                          <a:pt x="0" y="25"/>
                        </a:lnTo>
                        <a:lnTo>
                          <a:pt x="0" y="0"/>
                        </a:lnTo>
                        <a:lnTo>
                          <a:pt x="25" y="0"/>
                        </a:lnTo>
                        <a:lnTo>
                          <a:pt x="25" y="25"/>
                        </a:lnTo>
                        <a:lnTo>
                          <a:pt x="50" y="49"/>
                        </a:lnTo>
                        <a:close/>
                      </a:path>
                    </a:pathLst>
                  </a:custGeom>
                  <a:solidFill>
                    <a:srgbClr val="1DB2FB"/>
                  </a:solidFill>
                  <a:ln w="9525">
                    <a:solidFill>
                      <a:srgbClr val="1DB2FB"/>
                    </a:solidFill>
                    <a:round/>
                    <a:headEnd/>
                    <a:tailEnd/>
                  </a:ln>
                </p:spPr>
                <p:txBody>
                  <a:bodyPr/>
                  <a:lstStyle/>
                  <a:p>
                    <a:endParaRPr lang="en-US" dirty="0"/>
                  </a:p>
                </p:txBody>
              </p:sp>
              <p:sp>
                <p:nvSpPr>
                  <p:cNvPr id="648034" name="Freeform 866"/>
                  <p:cNvSpPr>
                    <a:spLocks/>
                  </p:cNvSpPr>
                  <p:nvPr/>
                </p:nvSpPr>
                <p:spPr bwMode="auto">
                  <a:xfrm>
                    <a:off x="837" y="3199"/>
                    <a:ext cx="12" cy="12"/>
                  </a:xfrm>
                  <a:custGeom>
                    <a:avLst/>
                    <a:gdLst/>
                    <a:ahLst/>
                    <a:cxnLst>
                      <a:cxn ang="0">
                        <a:pos x="50" y="49"/>
                      </a:cxn>
                      <a:cxn ang="0">
                        <a:pos x="0" y="25"/>
                      </a:cxn>
                      <a:cxn ang="0">
                        <a:pos x="0" y="0"/>
                      </a:cxn>
                      <a:cxn ang="0">
                        <a:pos x="25" y="0"/>
                      </a:cxn>
                      <a:cxn ang="0">
                        <a:pos x="25" y="25"/>
                      </a:cxn>
                      <a:cxn ang="0">
                        <a:pos x="50" y="49"/>
                      </a:cxn>
                    </a:cxnLst>
                    <a:rect l="0" t="0" r="r" b="b"/>
                    <a:pathLst>
                      <a:path w="50" h="49">
                        <a:moveTo>
                          <a:pt x="50" y="49"/>
                        </a:moveTo>
                        <a:lnTo>
                          <a:pt x="0" y="25"/>
                        </a:lnTo>
                        <a:lnTo>
                          <a:pt x="0" y="0"/>
                        </a:lnTo>
                        <a:lnTo>
                          <a:pt x="25" y="0"/>
                        </a:lnTo>
                        <a:lnTo>
                          <a:pt x="25" y="25"/>
                        </a:lnTo>
                        <a:lnTo>
                          <a:pt x="50" y="49"/>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35" name="Freeform 867"/>
                  <p:cNvSpPr>
                    <a:spLocks/>
                  </p:cNvSpPr>
                  <p:nvPr/>
                </p:nvSpPr>
                <p:spPr bwMode="auto">
                  <a:xfrm>
                    <a:off x="837" y="3193"/>
                    <a:ext cx="12" cy="18"/>
                  </a:xfrm>
                  <a:custGeom>
                    <a:avLst/>
                    <a:gdLst/>
                    <a:ahLst/>
                    <a:cxnLst>
                      <a:cxn ang="0">
                        <a:pos x="25" y="0"/>
                      </a:cxn>
                      <a:cxn ang="0">
                        <a:pos x="25" y="25"/>
                      </a:cxn>
                      <a:cxn ang="0">
                        <a:pos x="25" y="50"/>
                      </a:cxn>
                      <a:cxn ang="0">
                        <a:pos x="50" y="25"/>
                      </a:cxn>
                      <a:cxn ang="0">
                        <a:pos x="50" y="50"/>
                      </a:cxn>
                      <a:cxn ang="0">
                        <a:pos x="25" y="50"/>
                      </a:cxn>
                      <a:cxn ang="0">
                        <a:pos x="50" y="50"/>
                      </a:cxn>
                      <a:cxn ang="0">
                        <a:pos x="50" y="74"/>
                      </a:cxn>
                      <a:cxn ang="0">
                        <a:pos x="50" y="50"/>
                      </a:cxn>
                      <a:cxn ang="0">
                        <a:pos x="25" y="50"/>
                      </a:cxn>
                      <a:cxn ang="0">
                        <a:pos x="25" y="25"/>
                      </a:cxn>
                      <a:cxn ang="0">
                        <a:pos x="0" y="25"/>
                      </a:cxn>
                      <a:cxn ang="0">
                        <a:pos x="0" y="0"/>
                      </a:cxn>
                      <a:cxn ang="0">
                        <a:pos x="25" y="0"/>
                      </a:cxn>
                    </a:cxnLst>
                    <a:rect l="0" t="0" r="r" b="b"/>
                    <a:pathLst>
                      <a:path w="50" h="74">
                        <a:moveTo>
                          <a:pt x="25" y="0"/>
                        </a:moveTo>
                        <a:lnTo>
                          <a:pt x="25" y="25"/>
                        </a:lnTo>
                        <a:lnTo>
                          <a:pt x="25" y="50"/>
                        </a:lnTo>
                        <a:lnTo>
                          <a:pt x="50" y="25"/>
                        </a:lnTo>
                        <a:lnTo>
                          <a:pt x="50" y="50"/>
                        </a:lnTo>
                        <a:lnTo>
                          <a:pt x="25" y="50"/>
                        </a:lnTo>
                        <a:lnTo>
                          <a:pt x="50" y="50"/>
                        </a:lnTo>
                        <a:lnTo>
                          <a:pt x="50" y="74"/>
                        </a:lnTo>
                        <a:lnTo>
                          <a:pt x="50" y="50"/>
                        </a:lnTo>
                        <a:lnTo>
                          <a:pt x="25" y="50"/>
                        </a:lnTo>
                        <a:lnTo>
                          <a:pt x="25" y="25"/>
                        </a:lnTo>
                        <a:lnTo>
                          <a:pt x="0" y="25"/>
                        </a:lnTo>
                        <a:lnTo>
                          <a:pt x="0" y="0"/>
                        </a:lnTo>
                        <a:lnTo>
                          <a:pt x="25" y="0"/>
                        </a:lnTo>
                        <a:close/>
                      </a:path>
                    </a:pathLst>
                  </a:custGeom>
                  <a:solidFill>
                    <a:srgbClr val="1DB2FB"/>
                  </a:solidFill>
                  <a:ln w="9525">
                    <a:solidFill>
                      <a:srgbClr val="1DB2FB"/>
                    </a:solidFill>
                    <a:round/>
                    <a:headEnd/>
                    <a:tailEnd/>
                  </a:ln>
                </p:spPr>
                <p:txBody>
                  <a:bodyPr/>
                  <a:lstStyle/>
                  <a:p>
                    <a:endParaRPr lang="en-US" dirty="0"/>
                  </a:p>
                </p:txBody>
              </p:sp>
              <p:sp>
                <p:nvSpPr>
                  <p:cNvPr id="648036" name="Freeform 868"/>
                  <p:cNvSpPr>
                    <a:spLocks/>
                  </p:cNvSpPr>
                  <p:nvPr/>
                </p:nvSpPr>
                <p:spPr bwMode="auto">
                  <a:xfrm>
                    <a:off x="837" y="3193"/>
                    <a:ext cx="12" cy="18"/>
                  </a:xfrm>
                  <a:custGeom>
                    <a:avLst/>
                    <a:gdLst/>
                    <a:ahLst/>
                    <a:cxnLst>
                      <a:cxn ang="0">
                        <a:pos x="25" y="0"/>
                      </a:cxn>
                      <a:cxn ang="0">
                        <a:pos x="25" y="25"/>
                      </a:cxn>
                      <a:cxn ang="0">
                        <a:pos x="25" y="50"/>
                      </a:cxn>
                      <a:cxn ang="0">
                        <a:pos x="50" y="25"/>
                      </a:cxn>
                      <a:cxn ang="0">
                        <a:pos x="50" y="50"/>
                      </a:cxn>
                      <a:cxn ang="0">
                        <a:pos x="25" y="50"/>
                      </a:cxn>
                      <a:cxn ang="0">
                        <a:pos x="50" y="50"/>
                      </a:cxn>
                      <a:cxn ang="0">
                        <a:pos x="50" y="74"/>
                      </a:cxn>
                      <a:cxn ang="0">
                        <a:pos x="50" y="50"/>
                      </a:cxn>
                      <a:cxn ang="0">
                        <a:pos x="25" y="50"/>
                      </a:cxn>
                      <a:cxn ang="0">
                        <a:pos x="25" y="25"/>
                      </a:cxn>
                      <a:cxn ang="0">
                        <a:pos x="0" y="25"/>
                      </a:cxn>
                      <a:cxn ang="0">
                        <a:pos x="0" y="0"/>
                      </a:cxn>
                      <a:cxn ang="0">
                        <a:pos x="25" y="0"/>
                      </a:cxn>
                    </a:cxnLst>
                    <a:rect l="0" t="0" r="r" b="b"/>
                    <a:pathLst>
                      <a:path w="50" h="74">
                        <a:moveTo>
                          <a:pt x="25" y="0"/>
                        </a:moveTo>
                        <a:lnTo>
                          <a:pt x="25" y="25"/>
                        </a:lnTo>
                        <a:lnTo>
                          <a:pt x="25" y="50"/>
                        </a:lnTo>
                        <a:lnTo>
                          <a:pt x="50" y="25"/>
                        </a:lnTo>
                        <a:lnTo>
                          <a:pt x="50" y="50"/>
                        </a:lnTo>
                        <a:lnTo>
                          <a:pt x="25" y="50"/>
                        </a:lnTo>
                        <a:lnTo>
                          <a:pt x="50" y="50"/>
                        </a:lnTo>
                        <a:lnTo>
                          <a:pt x="50" y="74"/>
                        </a:lnTo>
                        <a:lnTo>
                          <a:pt x="50" y="50"/>
                        </a:lnTo>
                        <a:lnTo>
                          <a:pt x="25" y="50"/>
                        </a:lnTo>
                        <a:lnTo>
                          <a:pt x="25" y="25"/>
                        </a:lnTo>
                        <a:lnTo>
                          <a:pt x="0" y="25"/>
                        </a:lnTo>
                        <a:lnTo>
                          <a:pt x="0" y="0"/>
                        </a:lnTo>
                        <a:lnTo>
                          <a:pt x="25" y="0"/>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37" name="Freeform 869"/>
                  <p:cNvSpPr>
                    <a:spLocks/>
                  </p:cNvSpPr>
                  <p:nvPr/>
                </p:nvSpPr>
                <p:spPr bwMode="auto">
                  <a:xfrm>
                    <a:off x="843" y="3180"/>
                    <a:ext cx="25" cy="13"/>
                  </a:xfrm>
                  <a:custGeom>
                    <a:avLst/>
                    <a:gdLst/>
                    <a:ahLst/>
                    <a:cxnLst>
                      <a:cxn ang="0">
                        <a:pos x="0" y="0"/>
                      </a:cxn>
                      <a:cxn ang="0">
                        <a:pos x="25" y="0"/>
                      </a:cxn>
                      <a:cxn ang="0">
                        <a:pos x="50" y="0"/>
                      </a:cxn>
                      <a:cxn ang="0">
                        <a:pos x="74" y="0"/>
                      </a:cxn>
                      <a:cxn ang="0">
                        <a:pos x="99" y="0"/>
                      </a:cxn>
                      <a:cxn ang="0">
                        <a:pos x="99" y="24"/>
                      </a:cxn>
                      <a:cxn ang="0">
                        <a:pos x="74" y="24"/>
                      </a:cxn>
                      <a:cxn ang="0">
                        <a:pos x="99" y="24"/>
                      </a:cxn>
                      <a:cxn ang="0">
                        <a:pos x="74" y="49"/>
                      </a:cxn>
                      <a:cxn ang="0">
                        <a:pos x="74" y="24"/>
                      </a:cxn>
                      <a:cxn ang="0">
                        <a:pos x="74" y="49"/>
                      </a:cxn>
                      <a:cxn ang="0">
                        <a:pos x="50" y="49"/>
                      </a:cxn>
                      <a:cxn ang="0">
                        <a:pos x="0" y="24"/>
                      </a:cxn>
                      <a:cxn ang="0">
                        <a:pos x="0" y="0"/>
                      </a:cxn>
                    </a:cxnLst>
                    <a:rect l="0" t="0" r="r" b="b"/>
                    <a:pathLst>
                      <a:path w="99" h="49">
                        <a:moveTo>
                          <a:pt x="0" y="0"/>
                        </a:moveTo>
                        <a:lnTo>
                          <a:pt x="25" y="0"/>
                        </a:lnTo>
                        <a:lnTo>
                          <a:pt x="50" y="0"/>
                        </a:lnTo>
                        <a:lnTo>
                          <a:pt x="74" y="0"/>
                        </a:lnTo>
                        <a:lnTo>
                          <a:pt x="99" y="0"/>
                        </a:lnTo>
                        <a:lnTo>
                          <a:pt x="99" y="24"/>
                        </a:lnTo>
                        <a:lnTo>
                          <a:pt x="74" y="24"/>
                        </a:lnTo>
                        <a:lnTo>
                          <a:pt x="99" y="24"/>
                        </a:lnTo>
                        <a:lnTo>
                          <a:pt x="74" y="49"/>
                        </a:lnTo>
                        <a:lnTo>
                          <a:pt x="74" y="24"/>
                        </a:lnTo>
                        <a:lnTo>
                          <a:pt x="74" y="49"/>
                        </a:lnTo>
                        <a:lnTo>
                          <a:pt x="50" y="49"/>
                        </a:lnTo>
                        <a:lnTo>
                          <a:pt x="0" y="24"/>
                        </a:lnTo>
                        <a:lnTo>
                          <a:pt x="0" y="0"/>
                        </a:lnTo>
                        <a:close/>
                      </a:path>
                    </a:pathLst>
                  </a:custGeom>
                  <a:solidFill>
                    <a:srgbClr val="1DB2FB"/>
                  </a:solidFill>
                  <a:ln w="9525">
                    <a:solidFill>
                      <a:srgbClr val="1DB2FB"/>
                    </a:solidFill>
                    <a:round/>
                    <a:headEnd/>
                    <a:tailEnd/>
                  </a:ln>
                </p:spPr>
                <p:txBody>
                  <a:bodyPr/>
                  <a:lstStyle/>
                  <a:p>
                    <a:endParaRPr lang="en-US" dirty="0"/>
                  </a:p>
                </p:txBody>
              </p:sp>
              <p:sp>
                <p:nvSpPr>
                  <p:cNvPr id="648038" name="Freeform 870"/>
                  <p:cNvSpPr>
                    <a:spLocks/>
                  </p:cNvSpPr>
                  <p:nvPr/>
                </p:nvSpPr>
                <p:spPr bwMode="auto">
                  <a:xfrm>
                    <a:off x="843" y="3180"/>
                    <a:ext cx="25" cy="13"/>
                  </a:xfrm>
                  <a:custGeom>
                    <a:avLst/>
                    <a:gdLst/>
                    <a:ahLst/>
                    <a:cxnLst>
                      <a:cxn ang="0">
                        <a:pos x="0" y="0"/>
                      </a:cxn>
                      <a:cxn ang="0">
                        <a:pos x="25" y="0"/>
                      </a:cxn>
                      <a:cxn ang="0">
                        <a:pos x="50" y="0"/>
                      </a:cxn>
                      <a:cxn ang="0">
                        <a:pos x="74" y="0"/>
                      </a:cxn>
                      <a:cxn ang="0">
                        <a:pos x="99" y="0"/>
                      </a:cxn>
                      <a:cxn ang="0">
                        <a:pos x="99" y="24"/>
                      </a:cxn>
                      <a:cxn ang="0">
                        <a:pos x="74" y="24"/>
                      </a:cxn>
                      <a:cxn ang="0">
                        <a:pos x="99" y="24"/>
                      </a:cxn>
                      <a:cxn ang="0">
                        <a:pos x="74" y="49"/>
                      </a:cxn>
                      <a:cxn ang="0">
                        <a:pos x="74" y="24"/>
                      </a:cxn>
                      <a:cxn ang="0">
                        <a:pos x="74" y="49"/>
                      </a:cxn>
                      <a:cxn ang="0">
                        <a:pos x="50" y="49"/>
                      </a:cxn>
                      <a:cxn ang="0">
                        <a:pos x="0" y="24"/>
                      </a:cxn>
                      <a:cxn ang="0">
                        <a:pos x="0" y="0"/>
                      </a:cxn>
                    </a:cxnLst>
                    <a:rect l="0" t="0" r="r" b="b"/>
                    <a:pathLst>
                      <a:path w="99" h="49">
                        <a:moveTo>
                          <a:pt x="0" y="0"/>
                        </a:moveTo>
                        <a:lnTo>
                          <a:pt x="25" y="0"/>
                        </a:lnTo>
                        <a:lnTo>
                          <a:pt x="50" y="0"/>
                        </a:lnTo>
                        <a:lnTo>
                          <a:pt x="74" y="0"/>
                        </a:lnTo>
                        <a:lnTo>
                          <a:pt x="99" y="0"/>
                        </a:lnTo>
                        <a:lnTo>
                          <a:pt x="99" y="24"/>
                        </a:lnTo>
                        <a:lnTo>
                          <a:pt x="74" y="24"/>
                        </a:lnTo>
                        <a:lnTo>
                          <a:pt x="99" y="24"/>
                        </a:lnTo>
                        <a:lnTo>
                          <a:pt x="74" y="49"/>
                        </a:lnTo>
                        <a:lnTo>
                          <a:pt x="74" y="24"/>
                        </a:lnTo>
                        <a:lnTo>
                          <a:pt x="74" y="49"/>
                        </a:lnTo>
                        <a:lnTo>
                          <a:pt x="50" y="49"/>
                        </a:lnTo>
                        <a:lnTo>
                          <a:pt x="0" y="24"/>
                        </a:lnTo>
                        <a:lnTo>
                          <a:pt x="0" y="0"/>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39" name="Freeform 871"/>
                  <p:cNvSpPr>
                    <a:spLocks/>
                  </p:cNvSpPr>
                  <p:nvPr/>
                </p:nvSpPr>
                <p:spPr bwMode="auto">
                  <a:xfrm>
                    <a:off x="831" y="3149"/>
                    <a:ext cx="12" cy="6"/>
                  </a:xfrm>
                  <a:custGeom>
                    <a:avLst/>
                    <a:gdLst/>
                    <a:ahLst/>
                    <a:cxnLst>
                      <a:cxn ang="0">
                        <a:pos x="24" y="0"/>
                      </a:cxn>
                      <a:cxn ang="0">
                        <a:pos x="49" y="0"/>
                      </a:cxn>
                      <a:cxn ang="0">
                        <a:pos x="49" y="24"/>
                      </a:cxn>
                      <a:cxn ang="0">
                        <a:pos x="24" y="24"/>
                      </a:cxn>
                      <a:cxn ang="0">
                        <a:pos x="0" y="24"/>
                      </a:cxn>
                      <a:cxn ang="0">
                        <a:pos x="24" y="24"/>
                      </a:cxn>
                      <a:cxn ang="0">
                        <a:pos x="24" y="0"/>
                      </a:cxn>
                    </a:cxnLst>
                    <a:rect l="0" t="0" r="r" b="b"/>
                    <a:pathLst>
                      <a:path w="49" h="24">
                        <a:moveTo>
                          <a:pt x="24" y="0"/>
                        </a:moveTo>
                        <a:lnTo>
                          <a:pt x="49" y="0"/>
                        </a:lnTo>
                        <a:lnTo>
                          <a:pt x="49" y="24"/>
                        </a:lnTo>
                        <a:lnTo>
                          <a:pt x="24" y="24"/>
                        </a:lnTo>
                        <a:lnTo>
                          <a:pt x="0" y="24"/>
                        </a:lnTo>
                        <a:lnTo>
                          <a:pt x="24" y="24"/>
                        </a:lnTo>
                        <a:lnTo>
                          <a:pt x="24" y="0"/>
                        </a:lnTo>
                        <a:close/>
                      </a:path>
                    </a:pathLst>
                  </a:custGeom>
                  <a:solidFill>
                    <a:srgbClr val="1DB2FB"/>
                  </a:solidFill>
                  <a:ln w="9525">
                    <a:solidFill>
                      <a:srgbClr val="1DB2FB"/>
                    </a:solidFill>
                    <a:round/>
                    <a:headEnd/>
                    <a:tailEnd/>
                  </a:ln>
                </p:spPr>
                <p:txBody>
                  <a:bodyPr/>
                  <a:lstStyle/>
                  <a:p>
                    <a:endParaRPr lang="en-US" dirty="0"/>
                  </a:p>
                </p:txBody>
              </p:sp>
              <p:sp>
                <p:nvSpPr>
                  <p:cNvPr id="648040" name="Freeform 872"/>
                  <p:cNvSpPr>
                    <a:spLocks/>
                  </p:cNvSpPr>
                  <p:nvPr/>
                </p:nvSpPr>
                <p:spPr bwMode="auto">
                  <a:xfrm>
                    <a:off x="831" y="3149"/>
                    <a:ext cx="12" cy="6"/>
                  </a:xfrm>
                  <a:custGeom>
                    <a:avLst/>
                    <a:gdLst/>
                    <a:ahLst/>
                    <a:cxnLst>
                      <a:cxn ang="0">
                        <a:pos x="24" y="0"/>
                      </a:cxn>
                      <a:cxn ang="0">
                        <a:pos x="49" y="0"/>
                      </a:cxn>
                      <a:cxn ang="0">
                        <a:pos x="49" y="24"/>
                      </a:cxn>
                      <a:cxn ang="0">
                        <a:pos x="24" y="24"/>
                      </a:cxn>
                      <a:cxn ang="0">
                        <a:pos x="0" y="24"/>
                      </a:cxn>
                      <a:cxn ang="0">
                        <a:pos x="24" y="24"/>
                      </a:cxn>
                      <a:cxn ang="0">
                        <a:pos x="24" y="0"/>
                      </a:cxn>
                    </a:cxnLst>
                    <a:rect l="0" t="0" r="r" b="b"/>
                    <a:pathLst>
                      <a:path w="49" h="24">
                        <a:moveTo>
                          <a:pt x="24" y="0"/>
                        </a:moveTo>
                        <a:lnTo>
                          <a:pt x="49" y="0"/>
                        </a:lnTo>
                        <a:lnTo>
                          <a:pt x="49" y="24"/>
                        </a:lnTo>
                        <a:lnTo>
                          <a:pt x="24" y="24"/>
                        </a:lnTo>
                        <a:lnTo>
                          <a:pt x="0" y="24"/>
                        </a:lnTo>
                        <a:lnTo>
                          <a:pt x="24" y="24"/>
                        </a:lnTo>
                        <a:lnTo>
                          <a:pt x="24" y="0"/>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41" name="Freeform 873"/>
                  <p:cNvSpPr>
                    <a:spLocks noEditPoints="1"/>
                  </p:cNvSpPr>
                  <p:nvPr/>
                </p:nvSpPr>
                <p:spPr bwMode="auto">
                  <a:xfrm>
                    <a:off x="812" y="3119"/>
                    <a:ext cx="13" cy="12"/>
                  </a:xfrm>
                  <a:custGeom>
                    <a:avLst/>
                    <a:gdLst/>
                    <a:ahLst/>
                    <a:cxnLst>
                      <a:cxn ang="0">
                        <a:pos x="24" y="24"/>
                      </a:cxn>
                      <a:cxn ang="0">
                        <a:pos x="0" y="24"/>
                      </a:cxn>
                      <a:cxn ang="0">
                        <a:pos x="0" y="0"/>
                      </a:cxn>
                      <a:cxn ang="0">
                        <a:pos x="0" y="24"/>
                      </a:cxn>
                      <a:cxn ang="0">
                        <a:pos x="24" y="24"/>
                      </a:cxn>
                      <a:cxn ang="0">
                        <a:pos x="24" y="49"/>
                      </a:cxn>
                      <a:cxn ang="0">
                        <a:pos x="24" y="24"/>
                      </a:cxn>
                      <a:cxn ang="0">
                        <a:pos x="49" y="24"/>
                      </a:cxn>
                      <a:cxn ang="0">
                        <a:pos x="49" y="0"/>
                      </a:cxn>
                      <a:cxn ang="0">
                        <a:pos x="49" y="24"/>
                      </a:cxn>
                      <a:cxn ang="0">
                        <a:pos x="49" y="49"/>
                      </a:cxn>
                      <a:cxn ang="0">
                        <a:pos x="24" y="49"/>
                      </a:cxn>
                    </a:cxnLst>
                    <a:rect l="0" t="0" r="r" b="b"/>
                    <a:pathLst>
                      <a:path w="49" h="49">
                        <a:moveTo>
                          <a:pt x="24" y="24"/>
                        </a:moveTo>
                        <a:lnTo>
                          <a:pt x="0" y="24"/>
                        </a:lnTo>
                        <a:lnTo>
                          <a:pt x="0" y="0"/>
                        </a:lnTo>
                        <a:lnTo>
                          <a:pt x="0" y="24"/>
                        </a:lnTo>
                        <a:lnTo>
                          <a:pt x="24" y="24"/>
                        </a:lnTo>
                        <a:close/>
                        <a:moveTo>
                          <a:pt x="24" y="49"/>
                        </a:moveTo>
                        <a:lnTo>
                          <a:pt x="24" y="24"/>
                        </a:lnTo>
                        <a:lnTo>
                          <a:pt x="49" y="24"/>
                        </a:lnTo>
                        <a:lnTo>
                          <a:pt x="49" y="0"/>
                        </a:lnTo>
                        <a:lnTo>
                          <a:pt x="49" y="24"/>
                        </a:lnTo>
                        <a:lnTo>
                          <a:pt x="49" y="49"/>
                        </a:lnTo>
                        <a:lnTo>
                          <a:pt x="24" y="49"/>
                        </a:lnTo>
                        <a:close/>
                      </a:path>
                    </a:pathLst>
                  </a:custGeom>
                  <a:solidFill>
                    <a:srgbClr val="1DB2FB"/>
                  </a:solidFill>
                  <a:ln w="9525">
                    <a:solidFill>
                      <a:srgbClr val="1DB2FB"/>
                    </a:solidFill>
                    <a:round/>
                    <a:headEnd/>
                    <a:tailEnd/>
                  </a:ln>
                </p:spPr>
                <p:txBody>
                  <a:bodyPr/>
                  <a:lstStyle/>
                  <a:p>
                    <a:endParaRPr lang="en-US" dirty="0"/>
                  </a:p>
                </p:txBody>
              </p:sp>
              <p:sp>
                <p:nvSpPr>
                  <p:cNvPr id="648042" name="Freeform 874"/>
                  <p:cNvSpPr>
                    <a:spLocks/>
                  </p:cNvSpPr>
                  <p:nvPr/>
                </p:nvSpPr>
                <p:spPr bwMode="auto">
                  <a:xfrm>
                    <a:off x="812" y="3119"/>
                    <a:ext cx="6" cy="6"/>
                  </a:xfrm>
                  <a:custGeom>
                    <a:avLst/>
                    <a:gdLst/>
                    <a:ahLst/>
                    <a:cxnLst>
                      <a:cxn ang="0">
                        <a:pos x="24" y="24"/>
                      </a:cxn>
                      <a:cxn ang="0">
                        <a:pos x="0" y="24"/>
                      </a:cxn>
                      <a:cxn ang="0">
                        <a:pos x="0" y="0"/>
                      </a:cxn>
                      <a:cxn ang="0">
                        <a:pos x="0" y="24"/>
                      </a:cxn>
                      <a:cxn ang="0">
                        <a:pos x="24" y="24"/>
                      </a:cxn>
                    </a:cxnLst>
                    <a:rect l="0" t="0" r="r" b="b"/>
                    <a:pathLst>
                      <a:path w="24" h="24">
                        <a:moveTo>
                          <a:pt x="24" y="24"/>
                        </a:moveTo>
                        <a:lnTo>
                          <a:pt x="0" y="24"/>
                        </a:lnTo>
                        <a:lnTo>
                          <a:pt x="0" y="0"/>
                        </a:lnTo>
                        <a:lnTo>
                          <a:pt x="0" y="24"/>
                        </a:lnTo>
                        <a:lnTo>
                          <a:pt x="24" y="24"/>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43" name="Freeform 875"/>
                  <p:cNvSpPr>
                    <a:spLocks/>
                  </p:cNvSpPr>
                  <p:nvPr/>
                </p:nvSpPr>
                <p:spPr bwMode="auto">
                  <a:xfrm>
                    <a:off x="818" y="3119"/>
                    <a:ext cx="7" cy="12"/>
                  </a:xfrm>
                  <a:custGeom>
                    <a:avLst/>
                    <a:gdLst/>
                    <a:ahLst/>
                    <a:cxnLst>
                      <a:cxn ang="0">
                        <a:pos x="0" y="49"/>
                      </a:cxn>
                      <a:cxn ang="0">
                        <a:pos x="0" y="24"/>
                      </a:cxn>
                      <a:cxn ang="0">
                        <a:pos x="25" y="24"/>
                      </a:cxn>
                      <a:cxn ang="0">
                        <a:pos x="25" y="0"/>
                      </a:cxn>
                      <a:cxn ang="0">
                        <a:pos x="25" y="24"/>
                      </a:cxn>
                      <a:cxn ang="0">
                        <a:pos x="25" y="49"/>
                      </a:cxn>
                      <a:cxn ang="0">
                        <a:pos x="0" y="49"/>
                      </a:cxn>
                    </a:cxnLst>
                    <a:rect l="0" t="0" r="r" b="b"/>
                    <a:pathLst>
                      <a:path w="25" h="49">
                        <a:moveTo>
                          <a:pt x="0" y="49"/>
                        </a:moveTo>
                        <a:lnTo>
                          <a:pt x="0" y="24"/>
                        </a:lnTo>
                        <a:lnTo>
                          <a:pt x="25" y="24"/>
                        </a:lnTo>
                        <a:lnTo>
                          <a:pt x="25" y="0"/>
                        </a:lnTo>
                        <a:lnTo>
                          <a:pt x="25" y="24"/>
                        </a:lnTo>
                        <a:lnTo>
                          <a:pt x="25" y="49"/>
                        </a:lnTo>
                        <a:lnTo>
                          <a:pt x="0" y="49"/>
                        </a:lnTo>
                        <a:close/>
                      </a:path>
                    </a:pathLst>
                  </a:custGeom>
                  <a:solidFill>
                    <a:srgbClr val="1DB2FB"/>
                  </a:solidFill>
                  <a:ln w="3175">
                    <a:solidFill>
                      <a:srgbClr val="1DB2FB"/>
                    </a:solidFill>
                    <a:prstDash val="solid"/>
                    <a:round/>
                    <a:headEnd/>
                    <a:tailEnd/>
                  </a:ln>
                </p:spPr>
                <p:txBody>
                  <a:bodyPr/>
                  <a:lstStyle/>
                  <a:p>
                    <a:endParaRPr lang="en-US" dirty="0"/>
                  </a:p>
                </p:txBody>
              </p:sp>
              <p:sp>
                <p:nvSpPr>
                  <p:cNvPr id="648044" name="Freeform 876"/>
                  <p:cNvSpPr>
                    <a:spLocks/>
                  </p:cNvSpPr>
                  <p:nvPr/>
                </p:nvSpPr>
                <p:spPr bwMode="auto">
                  <a:xfrm>
                    <a:off x="800" y="3125"/>
                    <a:ext cx="25" cy="43"/>
                  </a:xfrm>
                  <a:custGeom>
                    <a:avLst/>
                    <a:gdLst/>
                    <a:ahLst/>
                    <a:cxnLst>
                      <a:cxn ang="0">
                        <a:pos x="24" y="149"/>
                      </a:cxn>
                      <a:cxn ang="0">
                        <a:pos x="49" y="149"/>
                      </a:cxn>
                      <a:cxn ang="0">
                        <a:pos x="24" y="149"/>
                      </a:cxn>
                      <a:cxn ang="0">
                        <a:pos x="24" y="124"/>
                      </a:cxn>
                      <a:cxn ang="0">
                        <a:pos x="49" y="124"/>
                      </a:cxn>
                      <a:cxn ang="0">
                        <a:pos x="24" y="124"/>
                      </a:cxn>
                      <a:cxn ang="0">
                        <a:pos x="24" y="100"/>
                      </a:cxn>
                      <a:cxn ang="0">
                        <a:pos x="49" y="100"/>
                      </a:cxn>
                      <a:cxn ang="0">
                        <a:pos x="49" y="75"/>
                      </a:cxn>
                      <a:cxn ang="0">
                        <a:pos x="24" y="75"/>
                      </a:cxn>
                      <a:cxn ang="0">
                        <a:pos x="24" y="100"/>
                      </a:cxn>
                      <a:cxn ang="0">
                        <a:pos x="0" y="100"/>
                      </a:cxn>
                      <a:cxn ang="0">
                        <a:pos x="0" y="75"/>
                      </a:cxn>
                      <a:cxn ang="0">
                        <a:pos x="0" y="51"/>
                      </a:cxn>
                      <a:cxn ang="0">
                        <a:pos x="24" y="51"/>
                      </a:cxn>
                      <a:cxn ang="0">
                        <a:pos x="24" y="25"/>
                      </a:cxn>
                      <a:cxn ang="0">
                        <a:pos x="49" y="25"/>
                      </a:cxn>
                      <a:cxn ang="0">
                        <a:pos x="73" y="25"/>
                      </a:cxn>
                      <a:cxn ang="0">
                        <a:pos x="73" y="0"/>
                      </a:cxn>
                      <a:cxn ang="0">
                        <a:pos x="73" y="25"/>
                      </a:cxn>
                      <a:cxn ang="0">
                        <a:pos x="98" y="25"/>
                      </a:cxn>
                      <a:cxn ang="0">
                        <a:pos x="98" y="51"/>
                      </a:cxn>
                      <a:cxn ang="0">
                        <a:pos x="73" y="51"/>
                      </a:cxn>
                      <a:cxn ang="0">
                        <a:pos x="73" y="75"/>
                      </a:cxn>
                      <a:cxn ang="0">
                        <a:pos x="49" y="100"/>
                      </a:cxn>
                      <a:cxn ang="0">
                        <a:pos x="49" y="124"/>
                      </a:cxn>
                      <a:cxn ang="0">
                        <a:pos x="49" y="149"/>
                      </a:cxn>
                      <a:cxn ang="0">
                        <a:pos x="73" y="173"/>
                      </a:cxn>
                      <a:cxn ang="0">
                        <a:pos x="49" y="149"/>
                      </a:cxn>
                      <a:cxn ang="0">
                        <a:pos x="24" y="149"/>
                      </a:cxn>
                    </a:cxnLst>
                    <a:rect l="0" t="0" r="r" b="b"/>
                    <a:pathLst>
                      <a:path w="98" h="173">
                        <a:moveTo>
                          <a:pt x="24" y="149"/>
                        </a:moveTo>
                        <a:lnTo>
                          <a:pt x="49" y="149"/>
                        </a:lnTo>
                        <a:lnTo>
                          <a:pt x="24" y="149"/>
                        </a:lnTo>
                        <a:lnTo>
                          <a:pt x="24" y="124"/>
                        </a:lnTo>
                        <a:lnTo>
                          <a:pt x="49" y="124"/>
                        </a:lnTo>
                        <a:lnTo>
                          <a:pt x="24" y="124"/>
                        </a:lnTo>
                        <a:lnTo>
                          <a:pt x="24" y="100"/>
                        </a:lnTo>
                        <a:lnTo>
                          <a:pt x="49" y="100"/>
                        </a:lnTo>
                        <a:lnTo>
                          <a:pt x="49" y="75"/>
                        </a:lnTo>
                        <a:lnTo>
                          <a:pt x="24" y="75"/>
                        </a:lnTo>
                        <a:lnTo>
                          <a:pt x="24" y="100"/>
                        </a:lnTo>
                        <a:lnTo>
                          <a:pt x="0" y="100"/>
                        </a:lnTo>
                        <a:lnTo>
                          <a:pt x="0" y="75"/>
                        </a:lnTo>
                        <a:lnTo>
                          <a:pt x="0" y="51"/>
                        </a:lnTo>
                        <a:lnTo>
                          <a:pt x="24" y="51"/>
                        </a:lnTo>
                        <a:lnTo>
                          <a:pt x="24" y="25"/>
                        </a:lnTo>
                        <a:lnTo>
                          <a:pt x="49" y="25"/>
                        </a:lnTo>
                        <a:lnTo>
                          <a:pt x="73" y="25"/>
                        </a:lnTo>
                        <a:lnTo>
                          <a:pt x="73" y="0"/>
                        </a:lnTo>
                        <a:lnTo>
                          <a:pt x="73" y="25"/>
                        </a:lnTo>
                        <a:lnTo>
                          <a:pt x="98" y="25"/>
                        </a:lnTo>
                        <a:lnTo>
                          <a:pt x="98" y="51"/>
                        </a:lnTo>
                        <a:lnTo>
                          <a:pt x="73" y="51"/>
                        </a:lnTo>
                        <a:lnTo>
                          <a:pt x="73" y="75"/>
                        </a:lnTo>
                        <a:lnTo>
                          <a:pt x="49" y="100"/>
                        </a:lnTo>
                        <a:lnTo>
                          <a:pt x="49" y="124"/>
                        </a:lnTo>
                        <a:lnTo>
                          <a:pt x="49" y="149"/>
                        </a:lnTo>
                        <a:lnTo>
                          <a:pt x="73" y="173"/>
                        </a:lnTo>
                        <a:lnTo>
                          <a:pt x="49" y="149"/>
                        </a:lnTo>
                        <a:lnTo>
                          <a:pt x="24" y="149"/>
                        </a:lnTo>
                        <a:close/>
                      </a:path>
                    </a:pathLst>
                  </a:custGeom>
                  <a:solidFill>
                    <a:srgbClr val="1DB2FB"/>
                  </a:solidFill>
                  <a:ln w="9525">
                    <a:solidFill>
                      <a:srgbClr val="1DB2FB"/>
                    </a:solidFill>
                    <a:round/>
                    <a:headEnd/>
                    <a:tailEnd/>
                  </a:ln>
                </p:spPr>
                <p:txBody>
                  <a:bodyPr/>
                  <a:lstStyle/>
                  <a:p>
                    <a:endParaRPr lang="en-US" dirty="0"/>
                  </a:p>
                </p:txBody>
              </p:sp>
              <p:sp>
                <p:nvSpPr>
                  <p:cNvPr id="648045" name="Freeform 877"/>
                  <p:cNvSpPr>
                    <a:spLocks/>
                  </p:cNvSpPr>
                  <p:nvPr/>
                </p:nvSpPr>
                <p:spPr bwMode="auto">
                  <a:xfrm>
                    <a:off x="800" y="3125"/>
                    <a:ext cx="25" cy="43"/>
                  </a:xfrm>
                  <a:custGeom>
                    <a:avLst/>
                    <a:gdLst/>
                    <a:ahLst/>
                    <a:cxnLst>
                      <a:cxn ang="0">
                        <a:pos x="24" y="149"/>
                      </a:cxn>
                      <a:cxn ang="0">
                        <a:pos x="49" y="149"/>
                      </a:cxn>
                      <a:cxn ang="0">
                        <a:pos x="24" y="149"/>
                      </a:cxn>
                      <a:cxn ang="0">
                        <a:pos x="24" y="124"/>
                      </a:cxn>
                      <a:cxn ang="0">
                        <a:pos x="49" y="124"/>
                      </a:cxn>
                      <a:cxn ang="0">
                        <a:pos x="24" y="124"/>
                      </a:cxn>
                      <a:cxn ang="0">
                        <a:pos x="24" y="100"/>
                      </a:cxn>
                      <a:cxn ang="0">
                        <a:pos x="49" y="100"/>
                      </a:cxn>
                      <a:cxn ang="0">
                        <a:pos x="49" y="75"/>
                      </a:cxn>
                      <a:cxn ang="0">
                        <a:pos x="24" y="75"/>
                      </a:cxn>
                      <a:cxn ang="0">
                        <a:pos x="24" y="100"/>
                      </a:cxn>
                      <a:cxn ang="0">
                        <a:pos x="0" y="100"/>
                      </a:cxn>
                      <a:cxn ang="0">
                        <a:pos x="0" y="75"/>
                      </a:cxn>
                      <a:cxn ang="0">
                        <a:pos x="0" y="51"/>
                      </a:cxn>
                      <a:cxn ang="0">
                        <a:pos x="24" y="51"/>
                      </a:cxn>
                      <a:cxn ang="0">
                        <a:pos x="24" y="25"/>
                      </a:cxn>
                      <a:cxn ang="0">
                        <a:pos x="49" y="25"/>
                      </a:cxn>
                      <a:cxn ang="0">
                        <a:pos x="73" y="25"/>
                      </a:cxn>
                      <a:cxn ang="0">
                        <a:pos x="73" y="0"/>
                      </a:cxn>
                      <a:cxn ang="0">
                        <a:pos x="73" y="25"/>
                      </a:cxn>
                      <a:cxn ang="0">
                        <a:pos x="98" y="25"/>
                      </a:cxn>
                      <a:cxn ang="0">
                        <a:pos x="98" y="51"/>
                      </a:cxn>
                      <a:cxn ang="0">
                        <a:pos x="73" y="51"/>
                      </a:cxn>
                      <a:cxn ang="0">
                        <a:pos x="73" y="75"/>
                      </a:cxn>
                      <a:cxn ang="0">
                        <a:pos x="49" y="100"/>
                      </a:cxn>
                      <a:cxn ang="0">
                        <a:pos x="49" y="124"/>
                      </a:cxn>
                      <a:cxn ang="0">
                        <a:pos x="49" y="149"/>
                      </a:cxn>
                      <a:cxn ang="0">
                        <a:pos x="73" y="173"/>
                      </a:cxn>
                      <a:cxn ang="0">
                        <a:pos x="49" y="149"/>
                      </a:cxn>
                      <a:cxn ang="0">
                        <a:pos x="24" y="149"/>
                      </a:cxn>
                    </a:cxnLst>
                    <a:rect l="0" t="0" r="r" b="b"/>
                    <a:pathLst>
                      <a:path w="98" h="173">
                        <a:moveTo>
                          <a:pt x="24" y="149"/>
                        </a:moveTo>
                        <a:lnTo>
                          <a:pt x="49" y="149"/>
                        </a:lnTo>
                        <a:lnTo>
                          <a:pt x="24" y="149"/>
                        </a:lnTo>
                        <a:lnTo>
                          <a:pt x="24" y="124"/>
                        </a:lnTo>
                        <a:lnTo>
                          <a:pt x="49" y="124"/>
                        </a:lnTo>
                        <a:lnTo>
                          <a:pt x="24" y="124"/>
                        </a:lnTo>
                        <a:lnTo>
                          <a:pt x="24" y="100"/>
                        </a:lnTo>
                        <a:lnTo>
                          <a:pt x="49" y="100"/>
                        </a:lnTo>
                        <a:lnTo>
                          <a:pt x="49" y="75"/>
                        </a:lnTo>
                        <a:lnTo>
                          <a:pt x="24" y="75"/>
                        </a:lnTo>
                        <a:lnTo>
                          <a:pt x="24" y="100"/>
                        </a:lnTo>
                        <a:lnTo>
                          <a:pt x="0" y="100"/>
                        </a:lnTo>
                        <a:lnTo>
                          <a:pt x="0" y="75"/>
                        </a:lnTo>
                        <a:lnTo>
                          <a:pt x="0" y="51"/>
                        </a:lnTo>
                        <a:lnTo>
                          <a:pt x="24" y="51"/>
                        </a:lnTo>
                        <a:lnTo>
                          <a:pt x="24" y="25"/>
                        </a:lnTo>
                        <a:lnTo>
                          <a:pt x="49" y="25"/>
                        </a:lnTo>
                        <a:lnTo>
                          <a:pt x="73" y="25"/>
                        </a:lnTo>
                        <a:lnTo>
                          <a:pt x="73" y="0"/>
                        </a:lnTo>
                        <a:lnTo>
                          <a:pt x="73" y="25"/>
                        </a:lnTo>
                        <a:lnTo>
                          <a:pt x="98" y="25"/>
                        </a:lnTo>
                        <a:lnTo>
                          <a:pt x="98" y="51"/>
                        </a:lnTo>
                        <a:lnTo>
                          <a:pt x="73" y="51"/>
                        </a:lnTo>
                        <a:lnTo>
                          <a:pt x="73" y="75"/>
                        </a:lnTo>
                        <a:lnTo>
                          <a:pt x="49" y="100"/>
                        </a:lnTo>
                        <a:lnTo>
                          <a:pt x="49" y="124"/>
                        </a:lnTo>
                        <a:lnTo>
                          <a:pt x="49" y="149"/>
                        </a:lnTo>
                        <a:lnTo>
                          <a:pt x="73" y="173"/>
                        </a:lnTo>
                        <a:lnTo>
                          <a:pt x="49" y="149"/>
                        </a:lnTo>
                        <a:lnTo>
                          <a:pt x="24" y="149"/>
                        </a:lnTo>
                        <a:close/>
                      </a:path>
                    </a:pathLst>
                  </a:custGeom>
                  <a:solidFill>
                    <a:srgbClr val="1DB2FB"/>
                  </a:solidFill>
                  <a:ln w="3175">
                    <a:solidFill>
                      <a:srgbClr val="1DB2FB"/>
                    </a:solidFill>
                    <a:prstDash val="solid"/>
                    <a:round/>
                    <a:headEnd/>
                    <a:tailEnd/>
                  </a:ln>
                </p:spPr>
                <p:txBody>
                  <a:bodyPr/>
                  <a:lstStyle/>
                  <a:p>
                    <a:endParaRPr lang="en-US" dirty="0"/>
                  </a:p>
                </p:txBody>
              </p:sp>
            </p:grpSp>
          </p:grpSp>
        </p:grpSp>
      </p:grpSp>
      <p:grpSp>
        <p:nvGrpSpPr>
          <p:cNvPr id="29" name="Group 878"/>
          <p:cNvGrpSpPr>
            <a:grpSpLocks/>
          </p:cNvGrpSpPr>
          <p:nvPr/>
        </p:nvGrpSpPr>
        <p:grpSpPr bwMode="auto">
          <a:xfrm>
            <a:off x="3836988" y="4021138"/>
            <a:ext cx="571500" cy="385762"/>
            <a:chOff x="2189" y="2581"/>
            <a:chExt cx="365" cy="266"/>
          </a:xfrm>
        </p:grpSpPr>
        <p:sp>
          <p:nvSpPr>
            <p:cNvPr id="648047" name="Freeform 879"/>
            <p:cNvSpPr>
              <a:spLocks/>
            </p:cNvSpPr>
            <p:nvPr/>
          </p:nvSpPr>
          <p:spPr bwMode="auto">
            <a:xfrm>
              <a:off x="2467" y="2804"/>
              <a:ext cx="87" cy="43"/>
            </a:xfrm>
            <a:custGeom>
              <a:avLst/>
              <a:gdLst/>
              <a:ahLst/>
              <a:cxnLst>
                <a:cxn ang="0">
                  <a:pos x="0" y="173"/>
                </a:cxn>
                <a:cxn ang="0">
                  <a:pos x="24" y="173"/>
                </a:cxn>
                <a:cxn ang="0">
                  <a:pos x="49" y="173"/>
                </a:cxn>
                <a:cxn ang="0">
                  <a:pos x="74" y="173"/>
                </a:cxn>
                <a:cxn ang="0">
                  <a:pos x="98" y="173"/>
                </a:cxn>
                <a:cxn ang="0">
                  <a:pos x="123" y="173"/>
                </a:cxn>
                <a:cxn ang="0">
                  <a:pos x="147" y="173"/>
                </a:cxn>
                <a:cxn ang="0">
                  <a:pos x="147" y="148"/>
                </a:cxn>
                <a:cxn ang="0">
                  <a:pos x="172" y="124"/>
                </a:cxn>
                <a:cxn ang="0">
                  <a:pos x="197" y="98"/>
                </a:cxn>
                <a:cxn ang="0">
                  <a:pos x="223" y="124"/>
                </a:cxn>
                <a:cxn ang="0">
                  <a:pos x="248" y="124"/>
                </a:cxn>
                <a:cxn ang="0">
                  <a:pos x="248" y="98"/>
                </a:cxn>
                <a:cxn ang="0">
                  <a:pos x="272" y="98"/>
                </a:cxn>
                <a:cxn ang="0">
                  <a:pos x="297" y="98"/>
                </a:cxn>
                <a:cxn ang="0">
                  <a:pos x="297" y="74"/>
                </a:cxn>
                <a:cxn ang="0">
                  <a:pos x="297" y="49"/>
                </a:cxn>
                <a:cxn ang="0">
                  <a:pos x="321" y="25"/>
                </a:cxn>
                <a:cxn ang="0">
                  <a:pos x="346" y="0"/>
                </a:cxn>
              </a:cxnLst>
              <a:rect l="0" t="0" r="r" b="b"/>
              <a:pathLst>
                <a:path w="346" h="173">
                  <a:moveTo>
                    <a:pt x="0" y="173"/>
                  </a:moveTo>
                  <a:lnTo>
                    <a:pt x="24" y="173"/>
                  </a:lnTo>
                  <a:lnTo>
                    <a:pt x="49" y="173"/>
                  </a:lnTo>
                  <a:lnTo>
                    <a:pt x="74" y="173"/>
                  </a:lnTo>
                  <a:lnTo>
                    <a:pt x="98" y="173"/>
                  </a:lnTo>
                  <a:lnTo>
                    <a:pt x="123" y="173"/>
                  </a:lnTo>
                  <a:lnTo>
                    <a:pt x="147" y="173"/>
                  </a:lnTo>
                  <a:lnTo>
                    <a:pt x="147" y="148"/>
                  </a:lnTo>
                  <a:lnTo>
                    <a:pt x="172" y="124"/>
                  </a:lnTo>
                  <a:lnTo>
                    <a:pt x="197" y="98"/>
                  </a:lnTo>
                  <a:lnTo>
                    <a:pt x="223" y="124"/>
                  </a:lnTo>
                  <a:lnTo>
                    <a:pt x="248" y="124"/>
                  </a:lnTo>
                  <a:lnTo>
                    <a:pt x="248" y="98"/>
                  </a:lnTo>
                  <a:lnTo>
                    <a:pt x="272" y="98"/>
                  </a:lnTo>
                  <a:lnTo>
                    <a:pt x="297" y="98"/>
                  </a:lnTo>
                  <a:lnTo>
                    <a:pt x="297" y="74"/>
                  </a:lnTo>
                  <a:lnTo>
                    <a:pt x="297" y="49"/>
                  </a:lnTo>
                  <a:lnTo>
                    <a:pt x="321" y="25"/>
                  </a:lnTo>
                  <a:lnTo>
                    <a:pt x="346" y="0"/>
                  </a:lnTo>
                </a:path>
              </a:pathLst>
            </a:custGeom>
            <a:noFill/>
            <a:ln w="3175">
              <a:solidFill>
                <a:srgbClr val="1DB2FB"/>
              </a:solidFill>
              <a:prstDash val="solid"/>
              <a:round/>
              <a:headEnd/>
              <a:tailEnd/>
            </a:ln>
          </p:spPr>
          <p:txBody>
            <a:bodyPr/>
            <a:lstStyle/>
            <a:p>
              <a:endParaRPr lang="en-US" dirty="0"/>
            </a:p>
          </p:txBody>
        </p:sp>
        <p:sp>
          <p:nvSpPr>
            <p:cNvPr id="648048" name="Freeform 880"/>
            <p:cNvSpPr>
              <a:spLocks/>
            </p:cNvSpPr>
            <p:nvPr/>
          </p:nvSpPr>
          <p:spPr bwMode="auto">
            <a:xfrm>
              <a:off x="2313" y="2699"/>
              <a:ext cx="62" cy="24"/>
            </a:xfrm>
            <a:custGeom>
              <a:avLst/>
              <a:gdLst/>
              <a:ahLst/>
              <a:cxnLst>
                <a:cxn ang="0">
                  <a:pos x="246" y="99"/>
                </a:cxn>
                <a:cxn ang="0">
                  <a:pos x="246" y="75"/>
                </a:cxn>
                <a:cxn ang="0">
                  <a:pos x="222" y="75"/>
                </a:cxn>
                <a:cxn ang="0">
                  <a:pos x="197" y="75"/>
                </a:cxn>
                <a:cxn ang="0">
                  <a:pos x="173" y="75"/>
                </a:cxn>
                <a:cxn ang="0">
                  <a:pos x="148" y="75"/>
                </a:cxn>
                <a:cxn ang="0">
                  <a:pos x="122" y="50"/>
                </a:cxn>
                <a:cxn ang="0">
                  <a:pos x="98" y="26"/>
                </a:cxn>
                <a:cxn ang="0">
                  <a:pos x="73" y="26"/>
                </a:cxn>
                <a:cxn ang="0">
                  <a:pos x="24" y="0"/>
                </a:cxn>
                <a:cxn ang="0">
                  <a:pos x="0" y="0"/>
                </a:cxn>
              </a:cxnLst>
              <a:rect l="0" t="0" r="r" b="b"/>
              <a:pathLst>
                <a:path w="246" h="99">
                  <a:moveTo>
                    <a:pt x="246" y="99"/>
                  </a:moveTo>
                  <a:lnTo>
                    <a:pt x="246" y="75"/>
                  </a:lnTo>
                  <a:lnTo>
                    <a:pt x="222" y="75"/>
                  </a:lnTo>
                  <a:lnTo>
                    <a:pt x="197" y="75"/>
                  </a:lnTo>
                  <a:lnTo>
                    <a:pt x="173" y="75"/>
                  </a:lnTo>
                  <a:lnTo>
                    <a:pt x="148" y="75"/>
                  </a:lnTo>
                  <a:lnTo>
                    <a:pt x="122" y="50"/>
                  </a:lnTo>
                  <a:lnTo>
                    <a:pt x="98" y="26"/>
                  </a:lnTo>
                  <a:lnTo>
                    <a:pt x="73" y="26"/>
                  </a:lnTo>
                  <a:lnTo>
                    <a:pt x="24" y="0"/>
                  </a:lnTo>
                  <a:lnTo>
                    <a:pt x="0" y="0"/>
                  </a:lnTo>
                </a:path>
              </a:pathLst>
            </a:custGeom>
            <a:noFill/>
            <a:ln w="3175" cmpd="sng">
              <a:solidFill>
                <a:srgbClr val="1DB2FB"/>
              </a:solidFill>
              <a:prstDash val="solid"/>
              <a:round/>
              <a:headEnd/>
              <a:tailEnd/>
            </a:ln>
          </p:spPr>
          <p:txBody>
            <a:bodyPr/>
            <a:lstStyle/>
            <a:p>
              <a:endParaRPr lang="en-US" dirty="0"/>
            </a:p>
          </p:txBody>
        </p:sp>
        <p:sp>
          <p:nvSpPr>
            <p:cNvPr id="648049" name="Line 881"/>
            <p:cNvSpPr>
              <a:spLocks noChangeShapeType="1"/>
            </p:cNvSpPr>
            <p:nvPr/>
          </p:nvSpPr>
          <p:spPr bwMode="auto">
            <a:xfrm flipH="1" flipV="1">
              <a:off x="2307" y="2692"/>
              <a:ext cx="6" cy="7"/>
            </a:xfrm>
            <a:prstGeom prst="line">
              <a:avLst/>
            </a:prstGeom>
            <a:noFill/>
            <a:ln w="3175">
              <a:solidFill>
                <a:srgbClr val="1DB2FB"/>
              </a:solidFill>
              <a:round/>
              <a:headEnd/>
              <a:tailEnd/>
            </a:ln>
          </p:spPr>
          <p:txBody>
            <a:bodyPr/>
            <a:lstStyle/>
            <a:p>
              <a:endParaRPr lang="en-US" dirty="0"/>
            </a:p>
          </p:txBody>
        </p:sp>
        <p:sp>
          <p:nvSpPr>
            <p:cNvPr id="648050" name="Freeform 882"/>
            <p:cNvSpPr>
              <a:spLocks/>
            </p:cNvSpPr>
            <p:nvPr/>
          </p:nvSpPr>
          <p:spPr bwMode="auto">
            <a:xfrm>
              <a:off x="2295" y="2674"/>
              <a:ext cx="12" cy="18"/>
            </a:xfrm>
            <a:custGeom>
              <a:avLst/>
              <a:gdLst/>
              <a:ahLst/>
              <a:cxnLst>
                <a:cxn ang="0">
                  <a:pos x="49" y="73"/>
                </a:cxn>
                <a:cxn ang="0">
                  <a:pos x="24" y="49"/>
                </a:cxn>
                <a:cxn ang="0">
                  <a:pos x="0" y="49"/>
                </a:cxn>
                <a:cxn ang="0">
                  <a:pos x="0" y="24"/>
                </a:cxn>
                <a:cxn ang="0">
                  <a:pos x="0" y="0"/>
                </a:cxn>
              </a:cxnLst>
              <a:rect l="0" t="0" r="r" b="b"/>
              <a:pathLst>
                <a:path w="49" h="73">
                  <a:moveTo>
                    <a:pt x="49" y="73"/>
                  </a:moveTo>
                  <a:lnTo>
                    <a:pt x="24" y="49"/>
                  </a:lnTo>
                  <a:lnTo>
                    <a:pt x="0" y="49"/>
                  </a:lnTo>
                  <a:lnTo>
                    <a:pt x="0" y="24"/>
                  </a:lnTo>
                  <a:lnTo>
                    <a:pt x="0" y="0"/>
                  </a:lnTo>
                </a:path>
              </a:pathLst>
            </a:custGeom>
            <a:noFill/>
            <a:ln w="3175" cmpd="sng">
              <a:solidFill>
                <a:srgbClr val="1DB2FB"/>
              </a:solidFill>
              <a:prstDash val="solid"/>
              <a:round/>
              <a:headEnd/>
              <a:tailEnd/>
            </a:ln>
          </p:spPr>
          <p:txBody>
            <a:bodyPr/>
            <a:lstStyle/>
            <a:p>
              <a:endParaRPr lang="en-US" dirty="0"/>
            </a:p>
          </p:txBody>
        </p:sp>
        <p:sp>
          <p:nvSpPr>
            <p:cNvPr id="648051" name="Freeform 883"/>
            <p:cNvSpPr>
              <a:spLocks/>
            </p:cNvSpPr>
            <p:nvPr/>
          </p:nvSpPr>
          <p:spPr bwMode="auto">
            <a:xfrm>
              <a:off x="2227" y="2631"/>
              <a:ext cx="68" cy="43"/>
            </a:xfrm>
            <a:custGeom>
              <a:avLst/>
              <a:gdLst/>
              <a:ahLst/>
              <a:cxnLst>
                <a:cxn ang="0">
                  <a:pos x="273" y="174"/>
                </a:cxn>
                <a:cxn ang="0">
                  <a:pos x="247" y="174"/>
                </a:cxn>
                <a:cxn ang="0">
                  <a:pos x="247" y="149"/>
                </a:cxn>
                <a:cxn ang="0">
                  <a:pos x="247" y="125"/>
                </a:cxn>
                <a:cxn ang="0">
                  <a:pos x="223" y="100"/>
                </a:cxn>
                <a:cxn ang="0">
                  <a:pos x="198" y="100"/>
                </a:cxn>
                <a:cxn ang="0">
                  <a:pos x="149" y="49"/>
                </a:cxn>
                <a:cxn ang="0">
                  <a:pos x="100" y="49"/>
                </a:cxn>
                <a:cxn ang="0">
                  <a:pos x="75" y="24"/>
                </a:cxn>
                <a:cxn ang="0">
                  <a:pos x="0" y="0"/>
                </a:cxn>
              </a:cxnLst>
              <a:rect l="0" t="0" r="r" b="b"/>
              <a:pathLst>
                <a:path w="273" h="174">
                  <a:moveTo>
                    <a:pt x="273" y="174"/>
                  </a:moveTo>
                  <a:lnTo>
                    <a:pt x="247" y="174"/>
                  </a:lnTo>
                  <a:lnTo>
                    <a:pt x="247" y="149"/>
                  </a:lnTo>
                  <a:lnTo>
                    <a:pt x="247" y="125"/>
                  </a:lnTo>
                  <a:lnTo>
                    <a:pt x="223" y="100"/>
                  </a:lnTo>
                  <a:lnTo>
                    <a:pt x="198" y="100"/>
                  </a:lnTo>
                  <a:lnTo>
                    <a:pt x="149" y="49"/>
                  </a:lnTo>
                  <a:lnTo>
                    <a:pt x="100" y="49"/>
                  </a:lnTo>
                  <a:lnTo>
                    <a:pt x="75" y="24"/>
                  </a:lnTo>
                  <a:lnTo>
                    <a:pt x="0" y="0"/>
                  </a:lnTo>
                </a:path>
              </a:pathLst>
            </a:custGeom>
            <a:noFill/>
            <a:ln w="3175" cmpd="sng">
              <a:solidFill>
                <a:srgbClr val="1DB2FB"/>
              </a:solidFill>
              <a:prstDash val="solid"/>
              <a:round/>
              <a:headEnd/>
              <a:tailEnd/>
            </a:ln>
          </p:spPr>
          <p:txBody>
            <a:bodyPr/>
            <a:lstStyle/>
            <a:p>
              <a:endParaRPr lang="en-US" dirty="0"/>
            </a:p>
          </p:txBody>
        </p:sp>
        <p:sp>
          <p:nvSpPr>
            <p:cNvPr id="648052" name="Freeform 884"/>
            <p:cNvSpPr>
              <a:spLocks/>
            </p:cNvSpPr>
            <p:nvPr/>
          </p:nvSpPr>
          <p:spPr bwMode="auto">
            <a:xfrm>
              <a:off x="2202" y="2618"/>
              <a:ext cx="25" cy="13"/>
            </a:xfrm>
            <a:custGeom>
              <a:avLst/>
              <a:gdLst/>
              <a:ahLst/>
              <a:cxnLst>
                <a:cxn ang="0">
                  <a:pos x="99" y="50"/>
                </a:cxn>
                <a:cxn ang="0">
                  <a:pos x="74" y="25"/>
                </a:cxn>
                <a:cxn ang="0">
                  <a:pos x="49" y="0"/>
                </a:cxn>
                <a:cxn ang="0">
                  <a:pos x="25" y="0"/>
                </a:cxn>
                <a:cxn ang="0">
                  <a:pos x="0" y="0"/>
                </a:cxn>
              </a:cxnLst>
              <a:rect l="0" t="0" r="r" b="b"/>
              <a:pathLst>
                <a:path w="99" h="50">
                  <a:moveTo>
                    <a:pt x="99" y="50"/>
                  </a:moveTo>
                  <a:lnTo>
                    <a:pt x="74" y="25"/>
                  </a:lnTo>
                  <a:lnTo>
                    <a:pt x="49" y="0"/>
                  </a:lnTo>
                  <a:lnTo>
                    <a:pt x="25" y="0"/>
                  </a:lnTo>
                  <a:lnTo>
                    <a:pt x="0" y="0"/>
                  </a:lnTo>
                </a:path>
              </a:pathLst>
            </a:custGeom>
            <a:noFill/>
            <a:ln w="3175" cmpd="sng">
              <a:solidFill>
                <a:srgbClr val="1DB2FB"/>
              </a:solidFill>
              <a:prstDash val="solid"/>
              <a:round/>
              <a:headEnd/>
              <a:tailEnd/>
            </a:ln>
          </p:spPr>
          <p:txBody>
            <a:bodyPr/>
            <a:lstStyle/>
            <a:p>
              <a:endParaRPr lang="en-US" dirty="0"/>
            </a:p>
          </p:txBody>
        </p:sp>
        <p:sp>
          <p:nvSpPr>
            <p:cNvPr id="648053" name="Freeform 885"/>
            <p:cNvSpPr>
              <a:spLocks/>
            </p:cNvSpPr>
            <p:nvPr/>
          </p:nvSpPr>
          <p:spPr bwMode="auto">
            <a:xfrm>
              <a:off x="2189" y="2581"/>
              <a:ext cx="13" cy="37"/>
            </a:xfrm>
            <a:custGeom>
              <a:avLst/>
              <a:gdLst/>
              <a:ahLst/>
              <a:cxnLst>
                <a:cxn ang="0">
                  <a:pos x="49" y="148"/>
                </a:cxn>
                <a:cxn ang="0">
                  <a:pos x="49" y="124"/>
                </a:cxn>
                <a:cxn ang="0">
                  <a:pos x="25" y="99"/>
                </a:cxn>
                <a:cxn ang="0">
                  <a:pos x="0" y="99"/>
                </a:cxn>
                <a:cxn ang="0">
                  <a:pos x="0" y="75"/>
                </a:cxn>
                <a:cxn ang="0">
                  <a:pos x="25" y="50"/>
                </a:cxn>
                <a:cxn ang="0">
                  <a:pos x="25" y="26"/>
                </a:cxn>
                <a:cxn ang="0">
                  <a:pos x="25" y="0"/>
                </a:cxn>
                <a:cxn ang="0">
                  <a:pos x="49" y="0"/>
                </a:cxn>
              </a:cxnLst>
              <a:rect l="0" t="0" r="r" b="b"/>
              <a:pathLst>
                <a:path w="49" h="148">
                  <a:moveTo>
                    <a:pt x="49" y="148"/>
                  </a:moveTo>
                  <a:lnTo>
                    <a:pt x="49" y="124"/>
                  </a:lnTo>
                  <a:lnTo>
                    <a:pt x="25" y="99"/>
                  </a:lnTo>
                  <a:lnTo>
                    <a:pt x="0" y="99"/>
                  </a:lnTo>
                  <a:lnTo>
                    <a:pt x="0" y="75"/>
                  </a:lnTo>
                  <a:lnTo>
                    <a:pt x="25" y="50"/>
                  </a:lnTo>
                  <a:lnTo>
                    <a:pt x="25" y="26"/>
                  </a:lnTo>
                  <a:lnTo>
                    <a:pt x="25" y="0"/>
                  </a:lnTo>
                  <a:lnTo>
                    <a:pt x="49" y="0"/>
                  </a:lnTo>
                </a:path>
              </a:pathLst>
            </a:custGeom>
            <a:noFill/>
            <a:ln w="3175" cmpd="sng">
              <a:solidFill>
                <a:srgbClr val="1DB2FB"/>
              </a:solidFill>
              <a:prstDash val="solid"/>
              <a:round/>
              <a:headEnd/>
              <a:tailEnd/>
            </a:ln>
          </p:spPr>
          <p:txBody>
            <a:bodyPr/>
            <a:lstStyle/>
            <a:p>
              <a:endParaRPr lang="en-US" dirty="0"/>
            </a:p>
          </p:txBody>
        </p:sp>
        <p:sp>
          <p:nvSpPr>
            <p:cNvPr id="648054" name="Freeform 886"/>
            <p:cNvSpPr>
              <a:spLocks/>
            </p:cNvSpPr>
            <p:nvPr/>
          </p:nvSpPr>
          <p:spPr bwMode="auto">
            <a:xfrm>
              <a:off x="2202" y="2581"/>
              <a:ext cx="6" cy="6"/>
            </a:xfrm>
            <a:custGeom>
              <a:avLst/>
              <a:gdLst/>
              <a:ahLst/>
              <a:cxnLst>
                <a:cxn ang="0">
                  <a:pos x="25" y="0"/>
                </a:cxn>
                <a:cxn ang="0">
                  <a:pos x="0" y="26"/>
                </a:cxn>
                <a:cxn ang="0">
                  <a:pos x="0" y="0"/>
                </a:cxn>
              </a:cxnLst>
              <a:rect l="0" t="0" r="r" b="b"/>
              <a:pathLst>
                <a:path w="25" h="26">
                  <a:moveTo>
                    <a:pt x="25" y="0"/>
                  </a:moveTo>
                  <a:lnTo>
                    <a:pt x="0" y="26"/>
                  </a:lnTo>
                  <a:lnTo>
                    <a:pt x="0" y="0"/>
                  </a:lnTo>
                </a:path>
              </a:pathLst>
            </a:custGeom>
            <a:noFill/>
            <a:ln w="3175" cmpd="sng">
              <a:solidFill>
                <a:srgbClr val="1DB2FB"/>
              </a:solidFill>
              <a:prstDash val="solid"/>
              <a:round/>
              <a:headEnd/>
              <a:tailEnd/>
            </a:ln>
          </p:spPr>
          <p:txBody>
            <a:bodyPr/>
            <a:lstStyle/>
            <a:p>
              <a:endParaRPr lang="en-US" dirty="0"/>
            </a:p>
          </p:txBody>
        </p:sp>
      </p:grpSp>
      <p:sp>
        <p:nvSpPr>
          <p:cNvPr id="648055" name="Freeform 887"/>
          <p:cNvSpPr>
            <a:spLocks/>
          </p:cNvSpPr>
          <p:nvPr/>
        </p:nvSpPr>
        <p:spPr bwMode="auto">
          <a:xfrm>
            <a:off x="3759200" y="3949700"/>
            <a:ext cx="88900" cy="88900"/>
          </a:xfrm>
          <a:custGeom>
            <a:avLst/>
            <a:gdLst/>
            <a:ahLst/>
            <a:cxnLst>
              <a:cxn ang="0">
                <a:pos x="222" y="0"/>
              </a:cxn>
              <a:cxn ang="0">
                <a:pos x="197" y="0"/>
              </a:cxn>
              <a:cxn ang="0">
                <a:pos x="197" y="25"/>
              </a:cxn>
              <a:cxn ang="0">
                <a:pos x="173" y="25"/>
              </a:cxn>
              <a:cxn ang="0">
                <a:pos x="173" y="49"/>
              </a:cxn>
              <a:cxn ang="0">
                <a:pos x="148" y="49"/>
              </a:cxn>
              <a:cxn ang="0">
                <a:pos x="122" y="49"/>
              </a:cxn>
              <a:cxn ang="0">
                <a:pos x="122" y="74"/>
              </a:cxn>
              <a:cxn ang="0">
                <a:pos x="98" y="74"/>
              </a:cxn>
              <a:cxn ang="0">
                <a:pos x="98" y="99"/>
              </a:cxn>
              <a:cxn ang="0">
                <a:pos x="73" y="99"/>
              </a:cxn>
              <a:cxn ang="0">
                <a:pos x="73" y="123"/>
              </a:cxn>
              <a:cxn ang="0">
                <a:pos x="49" y="123"/>
              </a:cxn>
              <a:cxn ang="0">
                <a:pos x="49" y="148"/>
              </a:cxn>
              <a:cxn ang="0">
                <a:pos x="24" y="148"/>
              </a:cxn>
              <a:cxn ang="0">
                <a:pos x="24" y="172"/>
              </a:cxn>
              <a:cxn ang="0">
                <a:pos x="24" y="197"/>
              </a:cxn>
              <a:cxn ang="0">
                <a:pos x="0" y="197"/>
              </a:cxn>
              <a:cxn ang="0">
                <a:pos x="0" y="223"/>
              </a:cxn>
              <a:cxn ang="0">
                <a:pos x="0" y="247"/>
              </a:cxn>
              <a:cxn ang="0">
                <a:pos x="24" y="247"/>
              </a:cxn>
              <a:cxn ang="0">
                <a:pos x="49" y="247"/>
              </a:cxn>
            </a:cxnLst>
            <a:rect l="0" t="0" r="r" b="b"/>
            <a:pathLst>
              <a:path w="222" h="247">
                <a:moveTo>
                  <a:pt x="222" y="0"/>
                </a:moveTo>
                <a:lnTo>
                  <a:pt x="197" y="0"/>
                </a:lnTo>
                <a:lnTo>
                  <a:pt x="197" y="25"/>
                </a:lnTo>
                <a:lnTo>
                  <a:pt x="173" y="25"/>
                </a:lnTo>
                <a:lnTo>
                  <a:pt x="173" y="49"/>
                </a:lnTo>
                <a:lnTo>
                  <a:pt x="148" y="49"/>
                </a:lnTo>
                <a:lnTo>
                  <a:pt x="122" y="49"/>
                </a:lnTo>
                <a:lnTo>
                  <a:pt x="122" y="74"/>
                </a:lnTo>
                <a:lnTo>
                  <a:pt x="98" y="74"/>
                </a:lnTo>
                <a:lnTo>
                  <a:pt x="98" y="99"/>
                </a:lnTo>
                <a:lnTo>
                  <a:pt x="73" y="99"/>
                </a:lnTo>
                <a:lnTo>
                  <a:pt x="73" y="123"/>
                </a:lnTo>
                <a:lnTo>
                  <a:pt x="49" y="123"/>
                </a:lnTo>
                <a:lnTo>
                  <a:pt x="49" y="148"/>
                </a:lnTo>
                <a:lnTo>
                  <a:pt x="24" y="148"/>
                </a:lnTo>
                <a:lnTo>
                  <a:pt x="24" y="172"/>
                </a:lnTo>
                <a:lnTo>
                  <a:pt x="24" y="197"/>
                </a:lnTo>
                <a:lnTo>
                  <a:pt x="0" y="197"/>
                </a:lnTo>
                <a:lnTo>
                  <a:pt x="0" y="223"/>
                </a:lnTo>
                <a:lnTo>
                  <a:pt x="0" y="247"/>
                </a:lnTo>
                <a:lnTo>
                  <a:pt x="24" y="247"/>
                </a:lnTo>
                <a:lnTo>
                  <a:pt x="49" y="247"/>
                </a:lnTo>
              </a:path>
            </a:pathLst>
          </a:custGeom>
          <a:noFill/>
          <a:ln w="12700" cmpd="sng">
            <a:solidFill>
              <a:srgbClr val="1DB2FB"/>
            </a:solidFill>
            <a:prstDash val="solid"/>
            <a:round/>
            <a:headEnd/>
            <a:tailEnd/>
          </a:ln>
        </p:spPr>
        <p:txBody>
          <a:bodyPr/>
          <a:lstStyle/>
          <a:p>
            <a:endParaRPr lang="en-US" dirty="0"/>
          </a:p>
        </p:txBody>
      </p:sp>
      <p:sp>
        <p:nvSpPr>
          <p:cNvPr id="648056" name="Freeform 888"/>
          <p:cNvSpPr>
            <a:spLocks/>
          </p:cNvSpPr>
          <p:nvPr/>
        </p:nvSpPr>
        <p:spPr bwMode="auto">
          <a:xfrm>
            <a:off x="3884613" y="3886200"/>
            <a:ext cx="11112" cy="19050"/>
          </a:xfrm>
          <a:custGeom>
            <a:avLst/>
            <a:gdLst/>
            <a:ahLst/>
            <a:cxnLst>
              <a:cxn ang="0">
                <a:pos x="0" y="49"/>
              </a:cxn>
              <a:cxn ang="0">
                <a:pos x="0" y="25"/>
              </a:cxn>
              <a:cxn ang="0">
                <a:pos x="25" y="0"/>
              </a:cxn>
              <a:cxn ang="0">
                <a:pos x="0" y="0"/>
              </a:cxn>
            </a:cxnLst>
            <a:rect l="0" t="0" r="r" b="b"/>
            <a:pathLst>
              <a:path w="25" h="49">
                <a:moveTo>
                  <a:pt x="0" y="49"/>
                </a:moveTo>
                <a:lnTo>
                  <a:pt x="0" y="25"/>
                </a:lnTo>
                <a:lnTo>
                  <a:pt x="25" y="0"/>
                </a:lnTo>
                <a:lnTo>
                  <a:pt x="0" y="0"/>
                </a:lnTo>
              </a:path>
            </a:pathLst>
          </a:custGeom>
          <a:noFill/>
          <a:ln w="12700" cmpd="sng">
            <a:solidFill>
              <a:schemeClr val="bg1"/>
            </a:solidFill>
            <a:prstDash val="solid"/>
            <a:round/>
            <a:headEnd/>
            <a:tailEnd/>
          </a:ln>
        </p:spPr>
        <p:txBody>
          <a:bodyPr/>
          <a:lstStyle/>
          <a:p>
            <a:endParaRPr lang="en-US" dirty="0"/>
          </a:p>
        </p:txBody>
      </p:sp>
      <p:sp>
        <p:nvSpPr>
          <p:cNvPr id="648057" name="Freeform 889"/>
          <p:cNvSpPr>
            <a:spLocks/>
          </p:cNvSpPr>
          <p:nvPr/>
        </p:nvSpPr>
        <p:spPr bwMode="auto">
          <a:xfrm>
            <a:off x="3848100" y="3930650"/>
            <a:ext cx="19050" cy="19050"/>
          </a:xfrm>
          <a:custGeom>
            <a:avLst/>
            <a:gdLst/>
            <a:ahLst/>
            <a:cxnLst>
              <a:cxn ang="0">
                <a:pos x="0" y="50"/>
              </a:cxn>
              <a:cxn ang="0">
                <a:pos x="0" y="26"/>
              </a:cxn>
              <a:cxn ang="0">
                <a:pos x="24" y="0"/>
              </a:cxn>
              <a:cxn ang="0">
                <a:pos x="49" y="0"/>
              </a:cxn>
            </a:cxnLst>
            <a:rect l="0" t="0" r="r" b="b"/>
            <a:pathLst>
              <a:path w="49" h="50">
                <a:moveTo>
                  <a:pt x="0" y="50"/>
                </a:moveTo>
                <a:lnTo>
                  <a:pt x="0" y="26"/>
                </a:lnTo>
                <a:lnTo>
                  <a:pt x="24" y="0"/>
                </a:lnTo>
                <a:lnTo>
                  <a:pt x="49" y="0"/>
                </a:lnTo>
              </a:path>
            </a:pathLst>
          </a:custGeom>
          <a:noFill/>
          <a:ln w="12700" cmpd="sng">
            <a:solidFill>
              <a:schemeClr val="bg1"/>
            </a:solidFill>
            <a:prstDash val="solid"/>
            <a:round/>
            <a:headEnd/>
            <a:tailEnd/>
          </a:ln>
        </p:spPr>
        <p:txBody>
          <a:bodyPr/>
          <a:lstStyle/>
          <a:p>
            <a:endParaRPr lang="en-US" dirty="0"/>
          </a:p>
        </p:txBody>
      </p:sp>
      <p:sp>
        <p:nvSpPr>
          <p:cNvPr id="648058" name="Freeform 890"/>
          <p:cNvSpPr>
            <a:spLocks/>
          </p:cNvSpPr>
          <p:nvPr/>
        </p:nvSpPr>
        <p:spPr bwMode="auto">
          <a:xfrm>
            <a:off x="3867150" y="3905250"/>
            <a:ext cx="17463" cy="25400"/>
          </a:xfrm>
          <a:custGeom>
            <a:avLst/>
            <a:gdLst/>
            <a:ahLst/>
            <a:cxnLst>
              <a:cxn ang="0">
                <a:pos x="0" y="74"/>
              </a:cxn>
              <a:cxn ang="0">
                <a:pos x="0" y="50"/>
              </a:cxn>
              <a:cxn ang="0">
                <a:pos x="24" y="50"/>
              </a:cxn>
              <a:cxn ang="0">
                <a:pos x="49" y="25"/>
              </a:cxn>
              <a:cxn ang="0">
                <a:pos x="49" y="0"/>
              </a:cxn>
            </a:cxnLst>
            <a:rect l="0" t="0" r="r" b="b"/>
            <a:pathLst>
              <a:path w="49" h="74">
                <a:moveTo>
                  <a:pt x="0" y="74"/>
                </a:moveTo>
                <a:lnTo>
                  <a:pt x="0" y="50"/>
                </a:lnTo>
                <a:lnTo>
                  <a:pt x="24" y="50"/>
                </a:lnTo>
                <a:lnTo>
                  <a:pt x="49" y="25"/>
                </a:lnTo>
                <a:lnTo>
                  <a:pt x="49" y="0"/>
                </a:lnTo>
              </a:path>
            </a:pathLst>
          </a:custGeom>
          <a:noFill/>
          <a:ln w="12700" cmpd="sng">
            <a:solidFill>
              <a:srgbClr val="1DB2FB"/>
            </a:solidFill>
            <a:prstDash val="solid"/>
            <a:round/>
            <a:headEnd/>
            <a:tailEnd/>
          </a:ln>
        </p:spPr>
        <p:txBody>
          <a:bodyPr/>
          <a:lstStyle/>
          <a:p>
            <a:endParaRPr lang="en-US" dirty="0"/>
          </a:p>
        </p:txBody>
      </p:sp>
      <p:sp>
        <p:nvSpPr>
          <p:cNvPr id="648059" name="Line 891"/>
          <p:cNvSpPr>
            <a:spLocks noChangeShapeType="1"/>
          </p:cNvSpPr>
          <p:nvPr/>
        </p:nvSpPr>
        <p:spPr bwMode="auto">
          <a:xfrm>
            <a:off x="4040188" y="3797300"/>
            <a:ext cx="11112" cy="1588"/>
          </a:xfrm>
          <a:prstGeom prst="line">
            <a:avLst/>
          </a:prstGeom>
          <a:noFill/>
          <a:ln w="12700">
            <a:solidFill>
              <a:schemeClr val="bg1"/>
            </a:solidFill>
            <a:round/>
            <a:headEnd/>
            <a:tailEnd/>
          </a:ln>
        </p:spPr>
        <p:txBody>
          <a:bodyPr/>
          <a:lstStyle/>
          <a:p>
            <a:endParaRPr lang="en-US" dirty="0"/>
          </a:p>
        </p:txBody>
      </p:sp>
      <p:sp>
        <p:nvSpPr>
          <p:cNvPr id="648060" name="Freeform 892"/>
          <p:cNvSpPr>
            <a:spLocks/>
          </p:cNvSpPr>
          <p:nvPr/>
        </p:nvSpPr>
        <p:spPr bwMode="auto">
          <a:xfrm>
            <a:off x="4051300" y="3789363"/>
            <a:ext cx="9525" cy="7937"/>
          </a:xfrm>
          <a:custGeom>
            <a:avLst/>
            <a:gdLst/>
            <a:ahLst/>
            <a:cxnLst>
              <a:cxn ang="0">
                <a:pos x="0" y="24"/>
              </a:cxn>
              <a:cxn ang="0">
                <a:pos x="0" y="0"/>
              </a:cxn>
              <a:cxn ang="0">
                <a:pos x="24" y="0"/>
              </a:cxn>
            </a:cxnLst>
            <a:rect l="0" t="0" r="r" b="b"/>
            <a:pathLst>
              <a:path w="24" h="24">
                <a:moveTo>
                  <a:pt x="0" y="24"/>
                </a:moveTo>
                <a:lnTo>
                  <a:pt x="0" y="0"/>
                </a:lnTo>
                <a:lnTo>
                  <a:pt x="24" y="0"/>
                </a:lnTo>
              </a:path>
            </a:pathLst>
          </a:custGeom>
          <a:noFill/>
          <a:ln w="12700" cmpd="sng">
            <a:solidFill>
              <a:schemeClr val="bg1"/>
            </a:solidFill>
            <a:prstDash val="solid"/>
            <a:round/>
            <a:headEnd/>
            <a:tailEnd/>
          </a:ln>
        </p:spPr>
        <p:txBody>
          <a:bodyPr/>
          <a:lstStyle/>
          <a:p>
            <a:endParaRPr lang="en-US" dirty="0"/>
          </a:p>
        </p:txBody>
      </p:sp>
      <p:grpSp>
        <p:nvGrpSpPr>
          <p:cNvPr id="30" name="Group 893"/>
          <p:cNvGrpSpPr>
            <a:grpSpLocks/>
          </p:cNvGrpSpPr>
          <p:nvPr/>
        </p:nvGrpSpPr>
        <p:grpSpPr bwMode="auto">
          <a:xfrm>
            <a:off x="3884613" y="3708400"/>
            <a:ext cx="350837" cy="177800"/>
            <a:chOff x="2220" y="2365"/>
            <a:chExt cx="223" cy="123"/>
          </a:xfrm>
        </p:grpSpPr>
        <p:sp>
          <p:nvSpPr>
            <p:cNvPr id="648062" name="Freeform 894"/>
            <p:cNvSpPr>
              <a:spLocks/>
            </p:cNvSpPr>
            <p:nvPr/>
          </p:nvSpPr>
          <p:spPr bwMode="auto">
            <a:xfrm>
              <a:off x="2332" y="2408"/>
              <a:ext cx="37" cy="13"/>
            </a:xfrm>
            <a:custGeom>
              <a:avLst/>
              <a:gdLst/>
              <a:ahLst/>
              <a:cxnLst>
                <a:cxn ang="0">
                  <a:pos x="0" y="49"/>
                </a:cxn>
                <a:cxn ang="0">
                  <a:pos x="25" y="49"/>
                </a:cxn>
                <a:cxn ang="0">
                  <a:pos x="49" y="49"/>
                </a:cxn>
                <a:cxn ang="0">
                  <a:pos x="75" y="49"/>
                </a:cxn>
                <a:cxn ang="0">
                  <a:pos x="124" y="49"/>
                </a:cxn>
                <a:cxn ang="0">
                  <a:pos x="124" y="24"/>
                </a:cxn>
                <a:cxn ang="0">
                  <a:pos x="149" y="24"/>
                </a:cxn>
                <a:cxn ang="0">
                  <a:pos x="149" y="0"/>
                </a:cxn>
              </a:cxnLst>
              <a:rect l="0" t="0" r="r" b="b"/>
              <a:pathLst>
                <a:path w="149" h="49">
                  <a:moveTo>
                    <a:pt x="0" y="49"/>
                  </a:moveTo>
                  <a:lnTo>
                    <a:pt x="25" y="49"/>
                  </a:lnTo>
                  <a:lnTo>
                    <a:pt x="49" y="49"/>
                  </a:lnTo>
                  <a:lnTo>
                    <a:pt x="75" y="49"/>
                  </a:lnTo>
                  <a:lnTo>
                    <a:pt x="124" y="49"/>
                  </a:lnTo>
                  <a:lnTo>
                    <a:pt x="124" y="24"/>
                  </a:lnTo>
                  <a:lnTo>
                    <a:pt x="149" y="24"/>
                  </a:lnTo>
                  <a:lnTo>
                    <a:pt x="149" y="0"/>
                  </a:lnTo>
                </a:path>
              </a:pathLst>
            </a:custGeom>
            <a:noFill/>
            <a:ln w="12700" cmpd="sng">
              <a:solidFill>
                <a:srgbClr val="1DB2FB"/>
              </a:solidFill>
              <a:prstDash val="solid"/>
              <a:round/>
              <a:headEnd/>
              <a:tailEnd/>
            </a:ln>
          </p:spPr>
          <p:txBody>
            <a:bodyPr/>
            <a:lstStyle/>
            <a:p>
              <a:endParaRPr lang="en-US" dirty="0"/>
            </a:p>
          </p:txBody>
        </p:sp>
        <p:sp>
          <p:nvSpPr>
            <p:cNvPr id="648063" name="Freeform 895"/>
            <p:cNvSpPr>
              <a:spLocks/>
            </p:cNvSpPr>
            <p:nvPr/>
          </p:nvSpPr>
          <p:spPr bwMode="auto">
            <a:xfrm>
              <a:off x="2220" y="2427"/>
              <a:ext cx="99" cy="61"/>
            </a:xfrm>
            <a:custGeom>
              <a:avLst/>
              <a:gdLst/>
              <a:ahLst/>
              <a:cxnLst>
                <a:cxn ang="0">
                  <a:pos x="0" y="247"/>
                </a:cxn>
                <a:cxn ang="0">
                  <a:pos x="25" y="247"/>
                </a:cxn>
                <a:cxn ang="0">
                  <a:pos x="49" y="247"/>
                </a:cxn>
                <a:cxn ang="0">
                  <a:pos x="75" y="223"/>
                </a:cxn>
                <a:cxn ang="0">
                  <a:pos x="100" y="223"/>
                </a:cxn>
                <a:cxn ang="0">
                  <a:pos x="100" y="198"/>
                </a:cxn>
                <a:cxn ang="0">
                  <a:pos x="125" y="198"/>
                </a:cxn>
                <a:cxn ang="0">
                  <a:pos x="149" y="173"/>
                </a:cxn>
                <a:cxn ang="0">
                  <a:pos x="174" y="173"/>
                </a:cxn>
                <a:cxn ang="0">
                  <a:pos x="174" y="149"/>
                </a:cxn>
                <a:cxn ang="0">
                  <a:pos x="199" y="123"/>
                </a:cxn>
                <a:cxn ang="0">
                  <a:pos x="223" y="123"/>
                </a:cxn>
                <a:cxn ang="0">
                  <a:pos x="248" y="123"/>
                </a:cxn>
                <a:cxn ang="0">
                  <a:pos x="272" y="123"/>
                </a:cxn>
                <a:cxn ang="0">
                  <a:pos x="298" y="123"/>
                </a:cxn>
                <a:cxn ang="0">
                  <a:pos x="298" y="99"/>
                </a:cxn>
                <a:cxn ang="0">
                  <a:pos x="322" y="99"/>
                </a:cxn>
                <a:cxn ang="0">
                  <a:pos x="347" y="99"/>
                </a:cxn>
                <a:cxn ang="0">
                  <a:pos x="347" y="74"/>
                </a:cxn>
                <a:cxn ang="0">
                  <a:pos x="347" y="50"/>
                </a:cxn>
                <a:cxn ang="0">
                  <a:pos x="372" y="50"/>
                </a:cxn>
                <a:cxn ang="0">
                  <a:pos x="372" y="25"/>
                </a:cxn>
                <a:cxn ang="0">
                  <a:pos x="396" y="0"/>
                </a:cxn>
              </a:cxnLst>
              <a:rect l="0" t="0" r="r" b="b"/>
              <a:pathLst>
                <a:path w="396" h="247">
                  <a:moveTo>
                    <a:pt x="0" y="247"/>
                  </a:moveTo>
                  <a:lnTo>
                    <a:pt x="25" y="247"/>
                  </a:lnTo>
                  <a:lnTo>
                    <a:pt x="49" y="247"/>
                  </a:lnTo>
                  <a:lnTo>
                    <a:pt x="75" y="223"/>
                  </a:lnTo>
                  <a:lnTo>
                    <a:pt x="100" y="223"/>
                  </a:lnTo>
                  <a:lnTo>
                    <a:pt x="100" y="198"/>
                  </a:lnTo>
                  <a:lnTo>
                    <a:pt x="125" y="198"/>
                  </a:lnTo>
                  <a:lnTo>
                    <a:pt x="149" y="173"/>
                  </a:lnTo>
                  <a:lnTo>
                    <a:pt x="174" y="173"/>
                  </a:lnTo>
                  <a:lnTo>
                    <a:pt x="174" y="149"/>
                  </a:lnTo>
                  <a:lnTo>
                    <a:pt x="199" y="123"/>
                  </a:lnTo>
                  <a:lnTo>
                    <a:pt x="223" y="123"/>
                  </a:lnTo>
                  <a:lnTo>
                    <a:pt x="248" y="123"/>
                  </a:lnTo>
                  <a:lnTo>
                    <a:pt x="272" y="123"/>
                  </a:lnTo>
                  <a:lnTo>
                    <a:pt x="298" y="123"/>
                  </a:lnTo>
                  <a:lnTo>
                    <a:pt x="298" y="99"/>
                  </a:lnTo>
                  <a:lnTo>
                    <a:pt x="322" y="99"/>
                  </a:lnTo>
                  <a:lnTo>
                    <a:pt x="347" y="99"/>
                  </a:lnTo>
                  <a:lnTo>
                    <a:pt x="347" y="74"/>
                  </a:lnTo>
                  <a:lnTo>
                    <a:pt x="347" y="50"/>
                  </a:lnTo>
                  <a:lnTo>
                    <a:pt x="372" y="50"/>
                  </a:lnTo>
                  <a:lnTo>
                    <a:pt x="372" y="25"/>
                  </a:lnTo>
                  <a:lnTo>
                    <a:pt x="396" y="0"/>
                  </a:lnTo>
                </a:path>
              </a:pathLst>
            </a:custGeom>
            <a:noFill/>
            <a:ln w="12700" cmpd="sng">
              <a:solidFill>
                <a:srgbClr val="1DB2FB"/>
              </a:solidFill>
              <a:prstDash val="solid"/>
              <a:round/>
              <a:headEnd/>
              <a:tailEnd/>
            </a:ln>
          </p:spPr>
          <p:txBody>
            <a:bodyPr/>
            <a:lstStyle/>
            <a:p>
              <a:endParaRPr lang="en-US" dirty="0"/>
            </a:p>
          </p:txBody>
        </p:sp>
        <p:sp>
          <p:nvSpPr>
            <p:cNvPr id="648064" name="Freeform 896"/>
            <p:cNvSpPr>
              <a:spLocks/>
            </p:cNvSpPr>
            <p:nvPr/>
          </p:nvSpPr>
          <p:spPr bwMode="auto">
            <a:xfrm>
              <a:off x="2369" y="2365"/>
              <a:ext cx="74" cy="37"/>
            </a:xfrm>
            <a:custGeom>
              <a:avLst/>
              <a:gdLst/>
              <a:ahLst/>
              <a:cxnLst>
                <a:cxn ang="0">
                  <a:pos x="0" y="149"/>
                </a:cxn>
                <a:cxn ang="0">
                  <a:pos x="24" y="149"/>
                </a:cxn>
                <a:cxn ang="0">
                  <a:pos x="24" y="123"/>
                </a:cxn>
                <a:cxn ang="0">
                  <a:pos x="49" y="123"/>
                </a:cxn>
                <a:cxn ang="0">
                  <a:pos x="73" y="74"/>
                </a:cxn>
                <a:cxn ang="0">
                  <a:pos x="73" y="50"/>
                </a:cxn>
                <a:cxn ang="0">
                  <a:pos x="98" y="50"/>
                </a:cxn>
                <a:cxn ang="0">
                  <a:pos x="123" y="50"/>
                </a:cxn>
                <a:cxn ang="0">
                  <a:pos x="123" y="25"/>
                </a:cxn>
                <a:cxn ang="0">
                  <a:pos x="147" y="0"/>
                </a:cxn>
                <a:cxn ang="0">
                  <a:pos x="173" y="0"/>
                </a:cxn>
                <a:cxn ang="0">
                  <a:pos x="173" y="25"/>
                </a:cxn>
                <a:cxn ang="0">
                  <a:pos x="197" y="25"/>
                </a:cxn>
                <a:cxn ang="0">
                  <a:pos x="197" y="50"/>
                </a:cxn>
                <a:cxn ang="0">
                  <a:pos x="222" y="25"/>
                </a:cxn>
                <a:cxn ang="0">
                  <a:pos x="246" y="25"/>
                </a:cxn>
                <a:cxn ang="0">
                  <a:pos x="271" y="50"/>
                </a:cxn>
                <a:cxn ang="0">
                  <a:pos x="296" y="50"/>
                </a:cxn>
              </a:cxnLst>
              <a:rect l="0" t="0" r="r" b="b"/>
              <a:pathLst>
                <a:path w="296" h="149">
                  <a:moveTo>
                    <a:pt x="0" y="149"/>
                  </a:moveTo>
                  <a:lnTo>
                    <a:pt x="24" y="149"/>
                  </a:lnTo>
                  <a:lnTo>
                    <a:pt x="24" y="123"/>
                  </a:lnTo>
                  <a:lnTo>
                    <a:pt x="49" y="123"/>
                  </a:lnTo>
                  <a:lnTo>
                    <a:pt x="73" y="74"/>
                  </a:lnTo>
                  <a:lnTo>
                    <a:pt x="73" y="50"/>
                  </a:lnTo>
                  <a:lnTo>
                    <a:pt x="98" y="50"/>
                  </a:lnTo>
                  <a:lnTo>
                    <a:pt x="123" y="50"/>
                  </a:lnTo>
                  <a:lnTo>
                    <a:pt x="123" y="25"/>
                  </a:lnTo>
                  <a:lnTo>
                    <a:pt x="147" y="0"/>
                  </a:lnTo>
                  <a:lnTo>
                    <a:pt x="173" y="0"/>
                  </a:lnTo>
                  <a:lnTo>
                    <a:pt x="173" y="25"/>
                  </a:lnTo>
                  <a:lnTo>
                    <a:pt x="197" y="25"/>
                  </a:lnTo>
                  <a:lnTo>
                    <a:pt x="197" y="50"/>
                  </a:lnTo>
                  <a:lnTo>
                    <a:pt x="222" y="25"/>
                  </a:lnTo>
                  <a:lnTo>
                    <a:pt x="246" y="25"/>
                  </a:lnTo>
                  <a:lnTo>
                    <a:pt x="271" y="50"/>
                  </a:lnTo>
                  <a:lnTo>
                    <a:pt x="296" y="50"/>
                  </a:lnTo>
                </a:path>
              </a:pathLst>
            </a:custGeom>
            <a:noFill/>
            <a:ln w="12700" cmpd="sng">
              <a:solidFill>
                <a:srgbClr val="1DB2FB"/>
              </a:solidFill>
              <a:prstDash val="solid"/>
              <a:round/>
              <a:headEnd/>
              <a:tailEnd/>
            </a:ln>
          </p:spPr>
          <p:txBody>
            <a:bodyPr/>
            <a:lstStyle/>
            <a:p>
              <a:endParaRPr lang="en-US" dirty="0"/>
            </a:p>
          </p:txBody>
        </p:sp>
      </p:grpSp>
      <p:sp>
        <p:nvSpPr>
          <p:cNvPr id="648065" name="Line 897"/>
          <p:cNvSpPr>
            <a:spLocks noChangeShapeType="1"/>
          </p:cNvSpPr>
          <p:nvPr/>
        </p:nvSpPr>
        <p:spPr bwMode="auto">
          <a:xfrm flipV="1">
            <a:off x="4119563" y="3762375"/>
            <a:ext cx="1587" cy="7938"/>
          </a:xfrm>
          <a:prstGeom prst="line">
            <a:avLst/>
          </a:prstGeom>
          <a:noFill/>
          <a:ln w="12700">
            <a:solidFill>
              <a:schemeClr val="bg1"/>
            </a:solidFill>
            <a:round/>
            <a:headEnd/>
            <a:tailEnd/>
          </a:ln>
        </p:spPr>
        <p:txBody>
          <a:bodyPr/>
          <a:lstStyle/>
          <a:p>
            <a:endParaRPr lang="en-US" dirty="0"/>
          </a:p>
        </p:txBody>
      </p:sp>
      <p:sp>
        <p:nvSpPr>
          <p:cNvPr id="648066" name="Freeform 898"/>
          <p:cNvSpPr>
            <a:spLocks/>
          </p:cNvSpPr>
          <p:nvPr/>
        </p:nvSpPr>
        <p:spPr bwMode="auto">
          <a:xfrm>
            <a:off x="3749675" y="3930650"/>
            <a:ext cx="9525" cy="19050"/>
          </a:xfrm>
          <a:custGeom>
            <a:avLst/>
            <a:gdLst/>
            <a:ahLst/>
            <a:cxnLst>
              <a:cxn ang="0">
                <a:pos x="0" y="50"/>
              </a:cxn>
              <a:cxn ang="0">
                <a:pos x="0" y="26"/>
              </a:cxn>
              <a:cxn ang="0">
                <a:pos x="25" y="0"/>
              </a:cxn>
              <a:cxn ang="0">
                <a:pos x="25" y="26"/>
              </a:cxn>
              <a:cxn ang="0">
                <a:pos x="0" y="50"/>
              </a:cxn>
            </a:cxnLst>
            <a:rect l="0" t="0" r="r" b="b"/>
            <a:pathLst>
              <a:path w="25" h="50">
                <a:moveTo>
                  <a:pt x="0" y="50"/>
                </a:moveTo>
                <a:lnTo>
                  <a:pt x="0" y="26"/>
                </a:lnTo>
                <a:lnTo>
                  <a:pt x="25" y="0"/>
                </a:lnTo>
                <a:lnTo>
                  <a:pt x="25" y="26"/>
                </a:lnTo>
                <a:lnTo>
                  <a:pt x="0" y="50"/>
                </a:lnTo>
                <a:close/>
              </a:path>
            </a:pathLst>
          </a:custGeom>
          <a:solidFill>
            <a:srgbClr val="84C5D7"/>
          </a:solidFill>
          <a:ln w="12700" cmpd="sng">
            <a:solidFill>
              <a:schemeClr val="bg1"/>
            </a:solidFill>
            <a:round/>
            <a:headEnd/>
            <a:tailEnd/>
          </a:ln>
        </p:spPr>
        <p:txBody>
          <a:bodyPr/>
          <a:lstStyle/>
          <a:p>
            <a:endParaRPr lang="en-US" dirty="0"/>
          </a:p>
        </p:txBody>
      </p:sp>
      <p:grpSp>
        <p:nvGrpSpPr>
          <p:cNvPr id="31" name="Group 899"/>
          <p:cNvGrpSpPr>
            <a:grpSpLocks/>
          </p:cNvGrpSpPr>
          <p:nvPr/>
        </p:nvGrpSpPr>
        <p:grpSpPr bwMode="auto">
          <a:xfrm>
            <a:off x="2220913" y="2168525"/>
            <a:ext cx="5111750" cy="3187700"/>
            <a:chOff x="1158" y="1303"/>
            <a:chExt cx="3261" cy="2199"/>
          </a:xfrm>
        </p:grpSpPr>
        <p:sp>
          <p:nvSpPr>
            <p:cNvPr id="648068" name="Freeform 900"/>
            <p:cNvSpPr>
              <a:spLocks/>
            </p:cNvSpPr>
            <p:nvPr/>
          </p:nvSpPr>
          <p:spPr bwMode="auto">
            <a:xfrm>
              <a:off x="1510" y="2754"/>
              <a:ext cx="50" cy="19"/>
            </a:xfrm>
            <a:custGeom>
              <a:avLst/>
              <a:gdLst/>
              <a:ahLst/>
              <a:cxnLst>
                <a:cxn ang="0">
                  <a:pos x="198" y="0"/>
                </a:cxn>
                <a:cxn ang="0">
                  <a:pos x="173" y="0"/>
                </a:cxn>
                <a:cxn ang="0">
                  <a:pos x="149" y="0"/>
                </a:cxn>
                <a:cxn ang="0">
                  <a:pos x="149" y="25"/>
                </a:cxn>
                <a:cxn ang="0">
                  <a:pos x="124" y="25"/>
                </a:cxn>
                <a:cxn ang="0">
                  <a:pos x="99" y="25"/>
                </a:cxn>
                <a:cxn ang="0">
                  <a:pos x="99" y="49"/>
                </a:cxn>
                <a:cxn ang="0">
                  <a:pos x="74" y="49"/>
                </a:cxn>
                <a:cxn ang="0">
                  <a:pos x="50" y="75"/>
                </a:cxn>
                <a:cxn ang="0">
                  <a:pos x="25" y="75"/>
                </a:cxn>
                <a:cxn ang="0">
                  <a:pos x="0" y="75"/>
                </a:cxn>
              </a:cxnLst>
              <a:rect l="0" t="0" r="r" b="b"/>
              <a:pathLst>
                <a:path w="198" h="75">
                  <a:moveTo>
                    <a:pt x="198" y="0"/>
                  </a:moveTo>
                  <a:lnTo>
                    <a:pt x="173" y="0"/>
                  </a:lnTo>
                  <a:lnTo>
                    <a:pt x="149" y="0"/>
                  </a:lnTo>
                  <a:lnTo>
                    <a:pt x="149" y="25"/>
                  </a:lnTo>
                  <a:lnTo>
                    <a:pt x="124" y="25"/>
                  </a:lnTo>
                  <a:lnTo>
                    <a:pt x="99" y="25"/>
                  </a:lnTo>
                  <a:lnTo>
                    <a:pt x="99" y="49"/>
                  </a:lnTo>
                  <a:lnTo>
                    <a:pt x="74" y="49"/>
                  </a:lnTo>
                  <a:lnTo>
                    <a:pt x="50" y="75"/>
                  </a:lnTo>
                  <a:lnTo>
                    <a:pt x="25" y="75"/>
                  </a:lnTo>
                  <a:lnTo>
                    <a:pt x="0" y="75"/>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69" name="Freeform 901"/>
            <p:cNvSpPr>
              <a:spLocks/>
            </p:cNvSpPr>
            <p:nvPr/>
          </p:nvSpPr>
          <p:spPr bwMode="auto">
            <a:xfrm>
              <a:off x="1560" y="2748"/>
              <a:ext cx="24" cy="6"/>
            </a:xfrm>
            <a:custGeom>
              <a:avLst/>
              <a:gdLst/>
              <a:ahLst/>
              <a:cxnLst>
                <a:cxn ang="0">
                  <a:pos x="98" y="0"/>
                </a:cxn>
                <a:cxn ang="0">
                  <a:pos x="74" y="0"/>
                </a:cxn>
                <a:cxn ang="0">
                  <a:pos x="49" y="0"/>
                </a:cxn>
                <a:cxn ang="0">
                  <a:pos x="25" y="0"/>
                </a:cxn>
                <a:cxn ang="0">
                  <a:pos x="25" y="24"/>
                </a:cxn>
                <a:cxn ang="0">
                  <a:pos x="0" y="24"/>
                </a:cxn>
              </a:cxnLst>
              <a:rect l="0" t="0" r="r" b="b"/>
              <a:pathLst>
                <a:path w="98" h="24">
                  <a:moveTo>
                    <a:pt x="98" y="0"/>
                  </a:moveTo>
                  <a:lnTo>
                    <a:pt x="74" y="0"/>
                  </a:lnTo>
                  <a:lnTo>
                    <a:pt x="49" y="0"/>
                  </a:lnTo>
                  <a:lnTo>
                    <a:pt x="25" y="0"/>
                  </a:lnTo>
                  <a:lnTo>
                    <a:pt x="25" y="24"/>
                  </a:lnTo>
                  <a:lnTo>
                    <a:pt x="0" y="24"/>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70" name="Freeform 902"/>
            <p:cNvSpPr>
              <a:spLocks/>
            </p:cNvSpPr>
            <p:nvPr/>
          </p:nvSpPr>
          <p:spPr bwMode="auto">
            <a:xfrm>
              <a:off x="1584" y="2748"/>
              <a:ext cx="50" cy="6"/>
            </a:xfrm>
            <a:custGeom>
              <a:avLst/>
              <a:gdLst/>
              <a:ahLst/>
              <a:cxnLst>
                <a:cxn ang="0">
                  <a:pos x="198" y="0"/>
                </a:cxn>
                <a:cxn ang="0">
                  <a:pos x="173" y="0"/>
                </a:cxn>
                <a:cxn ang="0">
                  <a:pos x="149" y="0"/>
                </a:cxn>
                <a:cxn ang="0">
                  <a:pos x="124" y="0"/>
                </a:cxn>
                <a:cxn ang="0">
                  <a:pos x="124" y="24"/>
                </a:cxn>
                <a:cxn ang="0">
                  <a:pos x="100" y="24"/>
                </a:cxn>
                <a:cxn ang="0">
                  <a:pos x="75" y="24"/>
                </a:cxn>
                <a:cxn ang="0">
                  <a:pos x="49" y="24"/>
                </a:cxn>
                <a:cxn ang="0">
                  <a:pos x="25" y="24"/>
                </a:cxn>
                <a:cxn ang="0">
                  <a:pos x="0" y="0"/>
                </a:cxn>
              </a:cxnLst>
              <a:rect l="0" t="0" r="r" b="b"/>
              <a:pathLst>
                <a:path w="198" h="24">
                  <a:moveTo>
                    <a:pt x="198" y="0"/>
                  </a:moveTo>
                  <a:lnTo>
                    <a:pt x="173" y="0"/>
                  </a:lnTo>
                  <a:lnTo>
                    <a:pt x="149" y="0"/>
                  </a:lnTo>
                  <a:lnTo>
                    <a:pt x="124" y="0"/>
                  </a:lnTo>
                  <a:lnTo>
                    <a:pt x="124" y="24"/>
                  </a:lnTo>
                  <a:lnTo>
                    <a:pt x="100" y="24"/>
                  </a:lnTo>
                  <a:lnTo>
                    <a:pt x="75" y="24"/>
                  </a:lnTo>
                  <a:lnTo>
                    <a:pt x="49" y="24"/>
                  </a:lnTo>
                  <a:lnTo>
                    <a:pt x="25" y="24"/>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71" name="Freeform 903"/>
            <p:cNvSpPr>
              <a:spLocks/>
            </p:cNvSpPr>
            <p:nvPr/>
          </p:nvSpPr>
          <p:spPr bwMode="auto">
            <a:xfrm>
              <a:off x="1634" y="2717"/>
              <a:ext cx="68" cy="31"/>
            </a:xfrm>
            <a:custGeom>
              <a:avLst/>
              <a:gdLst/>
              <a:ahLst/>
              <a:cxnLst>
                <a:cxn ang="0">
                  <a:pos x="272" y="0"/>
                </a:cxn>
                <a:cxn ang="0">
                  <a:pos x="197" y="49"/>
                </a:cxn>
                <a:cxn ang="0">
                  <a:pos x="99" y="98"/>
                </a:cxn>
                <a:cxn ang="0">
                  <a:pos x="75" y="98"/>
                </a:cxn>
                <a:cxn ang="0">
                  <a:pos x="49" y="98"/>
                </a:cxn>
                <a:cxn ang="0">
                  <a:pos x="49" y="123"/>
                </a:cxn>
                <a:cxn ang="0">
                  <a:pos x="24" y="123"/>
                </a:cxn>
                <a:cxn ang="0">
                  <a:pos x="0" y="123"/>
                </a:cxn>
              </a:cxnLst>
              <a:rect l="0" t="0" r="r" b="b"/>
              <a:pathLst>
                <a:path w="272" h="123">
                  <a:moveTo>
                    <a:pt x="272" y="0"/>
                  </a:moveTo>
                  <a:lnTo>
                    <a:pt x="197" y="49"/>
                  </a:lnTo>
                  <a:lnTo>
                    <a:pt x="99" y="98"/>
                  </a:lnTo>
                  <a:lnTo>
                    <a:pt x="75" y="98"/>
                  </a:lnTo>
                  <a:lnTo>
                    <a:pt x="49" y="98"/>
                  </a:lnTo>
                  <a:lnTo>
                    <a:pt x="49" y="123"/>
                  </a:lnTo>
                  <a:lnTo>
                    <a:pt x="24" y="123"/>
                  </a:lnTo>
                  <a:lnTo>
                    <a:pt x="0" y="123"/>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72" name="Freeform 904"/>
            <p:cNvSpPr>
              <a:spLocks/>
            </p:cNvSpPr>
            <p:nvPr/>
          </p:nvSpPr>
          <p:spPr bwMode="auto">
            <a:xfrm>
              <a:off x="1455" y="2773"/>
              <a:ext cx="55" cy="18"/>
            </a:xfrm>
            <a:custGeom>
              <a:avLst/>
              <a:gdLst/>
              <a:ahLst/>
              <a:cxnLst>
                <a:cxn ang="0">
                  <a:pos x="222" y="0"/>
                </a:cxn>
                <a:cxn ang="0">
                  <a:pos x="222" y="25"/>
                </a:cxn>
                <a:cxn ang="0">
                  <a:pos x="198" y="25"/>
                </a:cxn>
                <a:cxn ang="0">
                  <a:pos x="173" y="25"/>
                </a:cxn>
                <a:cxn ang="0">
                  <a:pos x="149" y="25"/>
                </a:cxn>
                <a:cxn ang="0">
                  <a:pos x="124" y="25"/>
                </a:cxn>
                <a:cxn ang="0">
                  <a:pos x="124" y="49"/>
                </a:cxn>
                <a:cxn ang="0">
                  <a:pos x="100" y="49"/>
                </a:cxn>
                <a:cxn ang="0">
                  <a:pos x="74" y="49"/>
                </a:cxn>
                <a:cxn ang="0">
                  <a:pos x="49" y="49"/>
                </a:cxn>
                <a:cxn ang="0">
                  <a:pos x="25" y="49"/>
                </a:cxn>
                <a:cxn ang="0">
                  <a:pos x="25" y="74"/>
                </a:cxn>
                <a:cxn ang="0">
                  <a:pos x="0" y="74"/>
                </a:cxn>
              </a:cxnLst>
              <a:rect l="0" t="0" r="r" b="b"/>
              <a:pathLst>
                <a:path w="222" h="74">
                  <a:moveTo>
                    <a:pt x="222" y="0"/>
                  </a:moveTo>
                  <a:lnTo>
                    <a:pt x="222" y="25"/>
                  </a:lnTo>
                  <a:lnTo>
                    <a:pt x="198" y="25"/>
                  </a:lnTo>
                  <a:lnTo>
                    <a:pt x="173" y="25"/>
                  </a:lnTo>
                  <a:lnTo>
                    <a:pt x="149" y="25"/>
                  </a:lnTo>
                  <a:lnTo>
                    <a:pt x="124" y="25"/>
                  </a:lnTo>
                  <a:lnTo>
                    <a:pt x="124" y="49"/>
                  </a:lnTo>
                  <a:lnTo>
                    <a:pt x="100" y="49"/>
                  </a:lnTo>
                  <a:lnTo>
                    <a:pt x="74" y="49"/>
                  </a:lnTo>
                  <a:lnTo>
                    <a:pt x="49" y="49"/>
                  </a:lnTo>
                  <a:lnTo>
                    <a:pt x="25" y="49"/>
                  </a:lnTo>
                  <a:lnTo>
                    <a:pt x="25" y="74"/>
                  </a:lnTo>
                  <a:lnTo>
                    <a:pt x="0" y="74"/>
                  </a:lnTo>
                </a:path>
              </a:pathLst>
            </a:custGeom>
            <a:solidFill>
              <a:srgbClr val="1DB2FB"/>
            </a:solidFill>
            <a:ln w="12700" cmpd="sng">
              <a:solidFill>
                <a:srgbClr val="1DB2FB"/>
              </a:solidFill>
              <a:prstDash val="solid"/>
              <a:round/>
              <a:headEnd/>
              <a:tailEnd/>
            </a:ln>
          </p:spPr>
          <p:txBody>
            <a:bodyPr/>
            <a:lstStyle/>
            <a:p>
              <a:endParaRPr lang="en-US" dirty="0"/>
            </a:p>
          </p:txBody>
        </p:sp>
        <p:grpSp>
          <p:nvGrpSpPr>
            <p:cNvPr id="648137" name="Group 905"/>
            <p:cNvGrpSpPr>
              <a:grpSpLocks/>
            </p:cNvGrpSpPr>
            <p:nvPr/>
          </p:nvGrpSpPr>
          <p:grpSpPr bwMode="auto">
            <a:xfrm>
              <a:off x="1158" y="1303"/>
              <a:ext cx="3261" cy="2199"/>
              <a:chOff x="1158" y="1303"/>
              <a:chExt cx="3261" cy="2199"/>
            </a:xfrm>
          </p:grpSpPr>
          <p:sp>
            <p:nvSpPr>
              <p:cNvPr id="648074" name="Line 906"/>
              <p:cNvSpPr>
                <a:spLocks noChangeShapeType="1"/>
              </p:cNvSpPr>
              <p:nvPr/>
            </p:nvSpPr>
            <p:spPr bwMode="auto">
              <a:xfrm flipH="1">
                <a:off x="1702" y="2711"/>
                <a:ext cx="12" cy="6"/>
              </a:xfrm>
              <a:prstGeom prst="line">
                <a:avLst/>
              </a:prstGeom>
              <a:noFill/>
              <a:ln w="12700">
                <a:solidFill>
                  <a:srgbClr val="1DB2FB"/>
                </a:solidFill>
                <a:round/>
                <a:headEnd/>
                <a:tailEnd/>
              </a:ln>
            </p:spPr>
            <p:txBody>
              <a:bodyPr/>
              <a:lstStyle/>
              <a:p>
                <a:endParaRPr lang="en-US" dirty="0"/>
              </a:p>
            </p:txBody>
          </p:sp>
          <p:sp>
            <p:nvSpPr>
              <p:cNvPr id="648075" name="Freeform 907"/>
              <p:cNvSpPr>
                <a:spLocks/>
              </p:cNvSpPr>
              <p:nvPr/>
            </p:nvSpPr>
            <p:spPr bwMode="auto">
              <a:xfrm>
                <a:off x="1794" y="2692"/>
                <a:ext cx="19" cy="19"/>
              </a:xfrm>
              <a:custGeom>
                <a:avLst/>
                <a:gdLst/>
                <a:ahLst/>
                <a:cxnLst>
                  <a:cxn ang="0">
                    <a:pos x="73" y="75"/>
                  </a:cxn>
                  <a:cxn ang="0">
                    <a:pos x="49" y="75"/>
                  </a:cxn>
                  <a:cxn ang="0">
                    <a:pos x="0" y="51"/>
                  </a:cxn>
                  <a:cxn ang="0">
                    <a:pos x="0" y="25"/>
                  </a:cxn>
                  <a:cxn ang="0">
                    <a:pos x="0" y="0"/>
                  </a:cxn>
                </a:cxnLst>
                <a:rect l="0" t="0" r="r" b="b"/>
                <a:pathLst>
                  <a:path w="73" h="75">
                    <a:moveTo>
                      <a:pt x="73" y="75"/>
                    </a:moveTo>
                    <a:lnTo>
                      <a:pt x="49" y="75"/>
                    </a:lnTo>
                    <a:lnTo>
                      <a:pt x="0" y="51"/>
                    </a:lnTo>
                    <a:lnTo>
                      <a:pt x="0" y="25"/>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76" name="Freeform 908"/>
              <p:cNvSpPr>
                <a:spLocks/>
              </p:cNvSpPr>
              <p:nvPr/>
            </p:nvSpPr>
            <p:spPr bwMode="auto">
              <a:xfrm>
                <a:off x="1813" y="2705"/>
                <a:ext cx="25" cy="6"/>
              </a:xfrm>
              <a:custGeom>
                <a:avLst/>
                <a:gdLst/>
                <a:ahLst/>
                <a:cxnLst>
                  <a:cxn ang="0">
                    <a:pos x="0" y="24"/>
                  </a:cxn>
                  <a:cxn ang="0">
                    <a:pos x="25" y="24"/>
                  </a:cxn>
                  <a:cxn ang="0">
                    <a:pos x="25" y="0"/>
                  </a:cxn>
                  <a:cxn ang="0">
                    <a:pos x="51" y="0"/>
                  </a:cxn>
                  <a:cxn ang="0">
                    <a:pos x="75" y="0"/>
                  </a:cxn>
                  <a:cxn ang="0">
                    <a:pos x="100" y="0"/>
                  </a:cxn>
                </a:cxnLst>
                <a:rect l="0" t="0" r="r" b="b"/>
                <a:pathLst>
                  <a:path w="100" h="24">
                    <a:moveTo>
                      <a:pt x="0" y="24"/>
                    </a:moveTo>
                    <a:lnTo>
                      <a:pt x="25" y="24"/>
                    </a:lnTo>
                    <a:lnTo>
                      <a:pt x="25" y="0"/>
                    </a:lnTo>
                    <a:lnTo>
                      <a:pt x="51" y="0"/>
                    </a:lnTo>
                    <a:lnTo>
                      <a:pt x="75" y="0"/>
                    </a:lnTo>
                    <a:lnTo>
                      <a:pt x="10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77" name="Freeform 909"/>
              <p:cNvSpPr>
                <a:spLocks/>
              </p:cNvSpPr>
              <p:nvPr/>
            </p:nvSpPr>
            <p:spPr bwMode="auto">
              <a:xfrm>
                <a:off x="1949" y="2692"/>
                <a:ext cx="25" cy="19"/>
              </a:xfrm>
              <a:custGeom>
                <a:avLst/>
                <a:gdLst/>
                <a:ahLst/>
                <a:cxnLst>
                  <a:cxn ang="0">
                    <a:pos x="99" y="0"/>
                  </a:cxn>
                  <a:cxn ang="0">
                    <a:pos x="99" y="25"/>
                  </a:cxn>
                  <a:cxn ang="0">
                    <a:pos x="99" y="51"/>
                  </a:cxn>
                  <a:cxn ang="0">
                    <a:pos x="74" y="51"/>
                  </a:cxn>
                  <a:cxn ang="0">
                    <a:pos x="49" y="75"/>
                  </a:cxn>
                  <a:cxn ang="0">
                    <a:pos x="25" y="75"/>
                  </a:cxn>
                  <a:cxn ang="0">
                    <a:pos x="0" y="75"/>
                  </a:cxn>
                </a:cxnLst>
                <a:rect l="0" t="0" r="r" b="b"/>
                <a:pathLst>
                  <a:path w="99" h="75">
                    <a:moveTo>
                      <a:pt x="99" y="0"/>
                    </a:moveTo>
                    <a:lnTo>
                      <a:pt x="99" y="25"/>
                    </a:lnTo>
                    <a:lnTo>
                      <a:pt x="99" y="51"/>
                    </a:lnTo>
                    <a:lnTo>
                      <a:pt x="74" y="51"/>
                    </a:lnTo>
                    <a:lnTo>
                      <a:pt x="49" y="75"/>
                    </a:lnTo>
                    <a:lnTo>
                      <a:pt x="25" y="75"/>
                    </a:lnTo>
                    <a:lnTo>
                      <a:pt x="0" y="75"/>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78" name="Freeform 910"/>
              <p:cNvSpPr>
                <a:spLocks/>
              </p:cNvSpPr>
              <p:nvPr/>
            </p:nvSpPr>
            <p:spPr bwMode="auto">
              <a:xfrm>
                <a:off x="1930" y="2692"/>
                <a:ext cx="19" cy="19"/>
              </a:xfrm>
              <a:custGeom>
                <a:avLst/>
                <a:gdLst/>
                <a:ahLst/>
                <a:cxnLst>
                  <a:cxn ang="0">
                    <a:pos x="75" y="75"/>
                  </a:cxn>
                  <a:cxn ang="0">
                    <a:pos x="49" y="75"/>
                  </a:cxn>
                  <a:cxn ang="0">
                    <a:pos x="25" y="51"/>
                  </a:cxn>
                  <a:cxn ang="0">
                    <a:pos x="0" y="51"/>
                  </a:cxn>
                  <a:cxn ang="0">
                    <a:pos x="0" y="25"/>
                  </a:cxn>
                  <a:cxn ang="0">
                    <a:pos x="0" y="0"/>
                  </a:cxn>
                </a:cxnLst>
                <a:rect l="0" t="0" r="r" b="b"/>
                <a:pathLst>
                  <a:path w="75" h="75">
                    <a:moveTo>
                      <a:pt x="75" y="75"/>
                    </a:moveTo>
                    <a:lnTo>
                      <a:pt x="49" y="75"/>
                    </a:lnTo>
                    <a:lnTo>
                      <a:pt x="25" y="51"/>
                    </a:lnTo>
                    <a:lnTo>
                      <a:pt x="0" y="51"/>
                    </a:lnTo>
                    <a:lnTo>
                      <a:pt x="0" y="25"/>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79" name="Freeform 911"/>
              <p:cNvSpPr>
                <a:spLocks/>
              </p:cNvSpPr>
              <p:nvPr/>
            </p:nvSpPr>
            <p:spPr bwMode="auto">
              <a:xfrm>
                <a:off x="1714" y="2711"/>
                <a:ext cx="12" cy="1"/>
              </a:xfrm>
              <a:custGeom>
                <a:avLst/>
                <a:gdLst/>
                <a:ahLst/>
                <a:cxnLst>
                  <a:cxn ang="0">
                    <a:pos x="0" y="0"/>
                  </a:cxn>
                  <a:cxn ang="0">
                    <a:pos x="25" y="0"/>
                  </a:cxn>
                  <a:cxn ang="0">
                    <a:pos x="49" y="0"/>
                  </a:cxn>
                </a:cxnLst>
                <a:rect l="0" t="0" r="r" b="b"/>
                <a:pathLst>
                  <a:path w="49">
                    <a:moveTo>
                      <a:pt x="0" y="0"/>
                    </a:moveTo>
                    <a:lnTo>
                      <a:pt x="25" y="0"/>
                    </a:lnTo>
                    <a:lnTo>
                      <a:pt x="4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80" name="Freeform 912"/>
              <p:cNvSpPr>
                <a:spLocks/>
              </p:cNvSpPr>
              <p:nvPr/>
            </p:nvSpPr>
            <p:spPr bwMode="auto">
              <a:xfrm>
                <a:off x="1726" y="2699"/>
                <a:ext cx="19" cy="12"/>
              </a:xfrm>
              <a:custGeom>
                <a:avLst/>
                <a:gdLst/>
                <a:ahLst/>
                <a:cxnLst>
                  <a:cxn ang="0">
                    <a:pos x="0" y="50"/>
                  </a:cxn>
                  <a:cxn ang="0">
                    <a:pos x="0" y="26"/>
                  </a:cxn>
                  <a:cxn ang="0">
                    <a:pos x="25" y="26"/>
                  </a:cxn>
                  <a:cxn ang="0">
                    <a:pos x="50" y="26"/>
                  </a:cxn>
                  <a:cxn ang="0">
                    <a:pos x="50" y="0"/>
                  </a:cxn>
                  <a:cxn ang="0">
                    <a:pos x="74" y="0"/>
                  </a:cxn>
                </a:cxnLst>
                <a:rect l="0" t="0" r="r" b="b"/>
                <a:pathLst>
                  <a:path w="74" h="50">
                    <a:moveTo>
                      <a:pt x="0" y="50"/>
                    </a:moveTo>
                    <a:lnTo>
                      <a:pt x="0" y="26"/>
                    </a:lnTo>
                    <a:lnTo>
                      <a:pt x="25" y="26"/>
                    </a:lnTo>
                    <a:lnTo>
                      <a:pt x="50" y="26"/>
                    </a:lnTo>
                    <a:lnTo>
                      <a:pt x="50" y="0"/>
                    </a:lnTo>
                    <a:lnTo>
                      <a:pt x="7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81" name="Line 913"/>
              <p:cNvSpPr>
                <a:spLocks noChangeShapeType="1"/>
              </p:cNvSpPr>
              <p:nvPr/>
            </p:nvSpPr>
            <p:spPr bwMode="auto">
              <a:xfrm flipV="1">
                <a:off x="1838" y="2699"/>
                <a:ext cx="6" cy="6"/>
              </a:xfrm>
              <a:prstGeom prst="line">
                <a:avLst/>
              </a:prstGeom>
              <a:noFill/>
              <a:ln w="12700">
                <a:solidFill>
                  <a:srgbClr val="1DB2FB"/>
                </a:solidFill>
                <a:round/>
                <a:headEnd/>
                <a:tailEnd/>
              </a:ln>
            </p:spPr>
            <p:txBody>
              <a:bodyPr/>
              <a:lstStyle/>
              <a:p>
                <a:endParaRPr lang="en-US" dirty="0"/>
              </a:p>
            </p:txBody>
          </p:sp>
          <p:sp>
            <p:nvSpPr>
              <p:cNvPr id="648082" name="Freeform 914"/>
              <p:cNvSpPr>
                <a:spLocks/>
              </p:cNvSpPr>
              <p:nvPr/>
            </p:nvSpPr>
            <p:spPr bwMode="auto">
              <a:xfrm>
                <a:off x="1844" y="2699"/>
                <a:ext cx="25" cy="1"/>
              </a:xfrm>
              <a:custGeom>
                <a:avLst/>
                <a:gdLst/>
                <a:ahLst/>
                <a:cxnLst>
                  <a:cxn ang="0">
                    <a:pos x="0" y="0"/>
                  </a:cxn>
                  <a:cxn ang="0">
                    <a:pos x="25" y="0"/>
                  </a:cxn>
                  <a:cxn ang="0">
                    <a:pos x="49" y="0"/>
                  </a:cxn>
                  <a:cxn ang="0">
                    <a:pos x="74" y="0"/>
                  </a:cxn>
                  <a:cxn ang="0">
                    <a:pos x="99" y="0"/>
                  </a:cxn>
                </a:cxnLst>
                <a:rect l="0" t="0" r="r" b="b"/>
                <a:pathLst>
                  <a:path w="99">
                    <a:moveTo>
                      <a:pt x="0" y="0"/>
                    </a:moveTo>
                    <a:lnTo>
                      <a:pt x="25" y="0"/>
                    </a:lnTo>
                    <a:lnTo>
                      <a:pt x="49" y="0"/>
                    </a:lnTo>
                    <a:lnTo>
                      <a:pt x="74" y="0"/>
                    </a:lnTo>
                    <a:lnTo>
                      <a:pt x="9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83" name="Line 915"/>
              <p:cNvSpPr>
                <a:spLocks noChangeShapeType="1"/>
              </p:cNvSpPr>
              <p:nvPr/>
            </p:nvSpPr>
            <p:spPr bwMode="auto">
              <a:xfrm>
                <a:off x="1869" y="2699"/>
                <a:ext cx="6" cy="1"/>
              </a:xfrm>
              <a:prstGeom prst="line">
                <a:avLst/>
              </a:prstGeom>
              <a:noFill/>
              <a:ln w="12700">
                <a:solidFill>
                  <a:srgbClr val="1DB2FB"/>
                </a:solidFill>
                <a:round/>
                <a:headEnd/>
                <a:tailEnd/>
              </a:ln>
            </p:spPr>
            <p:txBody>
              <a:bodyPr/>
              <a:lstStyle/>
              <a:p>
                <a:endParaRPr lang="en-US" dirty="0"/>
              </a:p>
            </p:txBody>
          </p:sp>
          <p:sp>
            <p:nvSpPr>
              <p:cNvPr id="648084" name="Line 916"/>
              <p:cNvSpPr>
                <a:spLocks noChangeShapeType="1"/>
              </p:cNvSpPr>
              <p:nvPr/>
            </p:nvSpPr>
            <p:spPr bwMode="auto">
              <a:xfrm flipV="1">
                <a:off x="1745" y="2692"/>
                <a:ext cx="6" cy="7"/>
              </a:xfrm>
              <a:prstGeom prst="line">
                <a:avLst/>
              </a:prstGeom>
              <a:noFill/>
              <a:ln w="12700">
                <a:solidFill>
                  <a:srgbClr val="1DB2FB"/>
                </a:solidFill>
                <a:round/>
                <a:headEnd/>
                <a:tailEnd/>
              </a:ln>
            </p:spPr>
            <p:txBody>
              <a:bodyPr/>
              <a:lstStyle/>
              <a:p>
                <a:endParaRPr lang="en-US" dirty="0"/>
              </a:p>
            </p:txBody>
          </p:sp>
          <p:sp>
            <p:nvSpPr>
              <p:cNvPr id="648085" name="Freeform 917"/>
              <p:cNvSpPr>
                <a:spLocks/>
              </p:cNvSpPr>
              <p:nvPr/>
            </p:nvSpPr>
            <p:spPr bwMode="auto">
              <a:xfrm>
                <a:off x="1875" y="2692"/>
                <a:ext cx="18" cy="7"/>
              </a:xfrm>
              <a:custGeom>
                <a:avLst/>
                <a:gdLst/>
                <a:ahLst/>
                <a:cxnLst>
                  <a:cxn ang="0">
                    <a:pos x="0" y="25"/>
                  </a:cxn>
                  <a:cxn ang="0">
                    <a:pos x="25" y="25"/>
                  </a:cxn>
                  <a:cxn ang="0">
                    <a:pos x="50" y="0"/>
                  </a:cxn>
                  <a:cxn ang="0">
                    <a:pos x="75" y="0"/>
                  </a:cxn>
                </a:cxnLst>
                <a:rect l="0" t="0" r="r" b="b"/>
                <a:pathLst>
                  <a:path w="75" h="25">
                    <a:moveTo>
                      <a:pt x="0" y="25"/>
                    </a:moveTo>
                    <a:lnTo>
                      <a:pt x="25" y="25"/>
                    </a:lnTo>
                    <a:lnTo>
                      <a:pt x="50" y="0"/>
                    </a:lnTo>
                    <a:lnTo>
                      <a:pt x="75"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86" name="Line 918"/>
              <p:cNvSpPr>
                <a:spLocks noChangeShapeType="1"/>
              </p:cNvSpPr>
              <p:nvPr/>
            </p:nvSpPr>
            <p:spPr bwMode="auto">
              <a:xfrm flipH="1">
                <a:off x="1893" y="2692"/>
                <a:ext cx="6" cy="1"/>
              </a:xfrm>
              <a:prstGeom prst="line">
                <a:avLst/>
              </a:prstGeom>
              <a:noFill/>
              <a:ln w="12700">
                <a:solidFill>
                  <a:srgbClr val="1DB2FB"/>
                </a:solidFill>
                <a:round/>
                <a:headEnd/>
                <a:tailEnd/>
              </a:ln>
            </p:spPr>
            <p:txBody>
              <a:bodyPr/>
              <a:lstStyle/>
              <a:p>
                <a:endParaRPr lang="en-US" dirty="0"/>
              </a:p>
            </p:txBody>
          </p:sp>
          <p:sp>
            <p:nvSpPr>
              <p:cNvPr id="648087" name="Freeform 919"/>
              <p:cNvSpPr>
                <a:spLocks/>
              </p:cNvSpPr>
              <p:nvPr/>
            </p:nvSpPr>
            <p:spPr bwMode="auto">
              <a:xfrm>
                <a:off x="1974" y="2668"/>
                <a:ext cx="6" cy="24"/>
              </a:xfrm>
              <a:custGeom>
                <a:avLst/>
                <a:gdLst/>
                <a:ahLst/>
                <a:cxnLst>
                  <a:cxn ang="0">
                    <a:pos x="0" y="98"/>
                  </a:cxn>
                  <a:cxn ang="0">
                    <a:pos x="0" y="74"/>
                  </a:cxn>
                  <a:cxn ang="0">
                    <a:pos x="0" y="49"/>
                  </a:cxn>
                  <a:cxn ang="0">
                    <a:pos x="25" y="49"/>
                  </a:cxn>
                  <a:cxn ang="0">
                    <a:pos x="25" y="25"/>
                  </a:cxn>
                  <a:cxn ang="0">
                    <a:pos x="25" y="0"/>
                  </a:cxn>
                </a:cxnLst>
                <a:rect l="0" t="0" r="r" b="b"/>
                <a:pathLst>
                  <a:path w="25" h="98">
                    <a:moveTo>
                      <a:pt x="0" y="98"/>
                    </a:moveTo>
                    <a:lnTo>
                      <a:pt x="0" y="74"/>
                    </a:lnTo>
                    <a:lnTo>
                      <a:pt x="0" y="49"/>
                    </a:lnTo>
                    <a:lnTo>
                      <a:pt x="25" y="49"/>
                    </a:lnTo>
                    <a:lnTo>
                      <a:pt x="25" y="25"/>
                    </a:lnTo>
                    <a:lnTo>
                      <a:pt x="25"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88" name="Freeform 920"/>
              <p:cNvSpPr>
                <a:spLocks/>
              </p:cNvSpPr>
              <p:nvPr/>
            </p:nvSpPr>
            <p:spPr bwMode="auto">
              <a:xfrm>
                <a:off x="1918" y="2686"/>
                <a:ext cx="12" cy="6"/>
              </a:xfrm>
              <a:custGeom>
                <a:avLst/>
                <a:gdLst/>
                <a:ahLst/>
                <a:cxnLst>
                  <a:cxn ang="0">
                    <a:pos x="49" y="24"/>
                  </a:cxn>
                  <a:cxn ang="0">
                    <a:pos x="25" y="24"/>
                  </a:cxn>
                  <a:cxn ang="0">
                    <a:pos x="25" y="0"/>
                  </a:cxn>
                  <a:cxn ang="0">
                    <a:pos x="0" y="0"/>
                  </a:cxn>
                </a:cxnLst>
                <a:rect l="0" t="0" r="r" b="b"/>
                <a:pathLst>
                  <a:path w="49" h="24">
                    <a:moveTo>
                      <a:pt x="49" y="24"/>
                    </a:moveTo>
                    <a:lnTo>
                      <a:pt x="25" y="24"/>
                    </a:lnTo>
                    <a:lnTo>
                      <a:pt x="25"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89" name="Freeform 921"/>
              <p:cNvSpPr>
                <a:spLocks/>
              </p:cNvSpPr>
              <p:nvPr/>
            </p:nvSpPr>
            <p:spPr bwMode="auto">
              <a:xfrm>
                <a:off x="1764" y="2674"/>
                <a:ext cx="30" cy="18"/>
              </a:xfrm>
              <a:custGeom>
                <a:avLst/>
                <a:gdLst/>
                <a:ahLst/>
                <a:cxnLst>
                  <a:cxn ang="0">
                    <a:pos x="124" y="73"/>
                  </a:cxn>
                  <a:cxn ang="0">
                    <a:pos x="124" y="49"/>
                  </a:cxn>
                  <a:cxn ang="0">
                    <a:pos x="99" y="49"/>
                  </a:cxn>
                  <a:cxn ang="0">
                    <a:pos x="99" y="24"/>
                  </a:cxn>
                  <a:cxn ang="0">
                    <a:pos x="75" y="24"/>
                  </a:cxn>
                  <a:cxn ang="0">
                    <a:pos x="50" y="0"/>
                  </a:cxn>
                  <a:cxn ang="0">
                    <a:pos x="25" y="0"/>
                  </a:cxn>
                  <a:cxn ang="0">
                    <a:pos x="0" y="24"/>
                  </a:cxn>
                </a:cxnLst>
                <a:rect l="0" t="0" r="r" b="b"/>
                <a:pathLst>
                  <a:path w="124" h="73">
                    <a:moveTo>
                      <a:pt x="124" y="73"/>
                    </a:moveTo>
                    <a:lnTo>
                      <a:pt x="124" y="49"/>
                    </a:lnTo>
                    <a:lnTo>
                      <a:pt x="99" y="49"/>
                    </a:lnTo>
                    <a:lnTo>
                      <a:pt x="99" y="24"/>
                    </a:lnTo>
                    <a:lnTo>
                      <a:pt x="75" y="24"/>
                    </a:lnTo>
                    <a:lnTo>
                      <a:pt x="50" y="0"/>
                    </a:lnTo>
                    <a:lnTo>
                      <a:pt x="25" y="0"/>
                    </a:lnTo>
                    <a:lnTo>
                      <a:pt x="0" y="24"/>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90" name="Freeform 922"/>
              <p:cNvSpPr>
                <a:spLocks/>
              </p:cNvSpPr>
              <p:nvPr/>
            </p:nvSpPr>
            <p:spPr bwMode="auto">
              <a:xfrm>
                <a:off x="1751" y="2680"/>
                <a:ext cx="13" cy="12"/>
              </a:xfrm>
              <a:custGeom>
                <a:avLst/>
                <a:gdLst/>
                <a:ahLst/>
                <a:cxnLst>
                  <a:cxn ang="0">
                    <a:pos x="0" y="49"/>
                  </a:cxn>
                  <a:cxn ang="0">
                    <a:pos x="0" y="25"/>
                  </a:cxn>
                  <a:cxn ang="0">
                    <a:pos x="24" y="25"/>
                  </a:cxn>
                  <a:cxn ang="0">
                    <a:pos x="49" y="0"/>
                  </a:cxn>
                </a:cxnLst>
                <a:rect l="0" t="0" r="r" b="b"/>
                <a:pathLst>
                  <a:path w="49" h="49">
                    <a:moveTo>
                      <a:pt x="0" y="49"/>
                    </a:moveTo>
                    <a:lnTo>
                      <a:pt x="0" y="25"/>
                    </a:lnTo>
                    <a:lnTo>
                      <a:pt x="24" y="25"/>
                    </a:lnTo>
                    <a:lnTo>
                      <a:pt x="4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91" name="Line 923"/>
              <p:cNvSpPr>
                <a:spLocks noChangeShapeType="1"/>
              </p:cNvSpPr>
              <p:nvPr/>
            </p:nvSpPr>
            <p:spPr bwMode="auto">
              <a:xfrm flipV="1">
                <a:off x="1899" y="2686"/>
                <a:ext cx="6" cy="6"/>
              </a:xfrm>
              <a:prstGeom prst="line">
                <a:avLst/>
              </a:prstGeom>
              <a:noFill/>
              <a:ln w="12700">
                <a:solidFill>
                  <a:srgbClr val="1DB2FB"/>
                </a:solidFill>
                <a:round/>
                <a:headEnd/>
                <a:tailEnd/>
              </a:ln>
            </p:spPr>
            <p:txBody>
              <a:bodyPr/>
              <a:lstStyle/>
              <a:p>
                <a:endParaRPr lang="en-US" dirty="0"/>
              </a:p>
            </p:txBody>
          </p:sp>
          <p:sp>
            <p:nvSpPr>
              <p:cNvPr id="648092" name="Line 924"/>
              <p:cNvSpPr>
                <a:spLocks noChangeShapeType="1"/>
              </p:cNvSpPr>
              <p:nvPr/>
            </p:nvSpPr>
            <p:spPr bwMode="auto">
              <a:xfrm>
                <a:off x="1905" y="2686"/>
                <a:ext cx="7" cy="1"/>
              </a:xfrm>
              <a:prstGeom prst="line">
                <a:avLst/>
              </a:prstGeom>
              <a:noFill/>
              <a:ln w="12700">
                <a:solidFill>
                  <a:srgbClr val="1DB2FB"/>
                </a:solidFill>
                <a:round/>
                <a:headEnd/>
                <a:tailEnd/>
              </a:ln>
            </p:spPr>
            <p:txBody>
              <a:bodyPr/>
              <a:lstStyle/>
              <a:p>
                <a:endParaRPr lang="en-US" dirty="0"/>
              </a:p>
            </p:txBody>
          </p:sp>
          <p:sp>
            <p:nvSpPr>
              <p:cNvPr id="648093" name="Line 925"/>
              <p:cNvSpPr>
                <a:spLocks noChangeShapeType="1"/>
              </p:cNvSpPr>
              <p:nvPr/>
            </p:nvSpPr>
            <p:spPr bwMode="auto">
              <a:xfrm>
                <a:off x="1912" y="2686"/>
                <a:ext cx="6" cy="1"/>
              </a:xfrm>
              <a:prstGeom prst="line">
                <a:avLst/>
              </a:prstGeom>
              <a:noFill/>
              <a:ln w="12700">
                <a:solidFill>
                  <a:srgbClr val="1DB2FB"/>
                </a:solidFill>
                <a:round/>
                <a:headEnd/>
                <a:tailEnd/>
              </a:ln>
            </p:spPr>
            <p:txBody>
              <a:bodyPr/>
              <a:lstStyle/>
              <a:p>
                <a:endParaRPr lang="en-US" dirty="0"/>
              </a:p>
            </p:txBody>
          </p:sp>
          <p:sp>
            <p:nvSpPr>
              <p:cNvPr id="648094" name="Freeform 926"/>
              <p:cNvSpPr>
                <a:spLocks/>
              </p:cNvSpPr>
              <p:nvPr/>
            </p:nvSpPr>
            <p:spPr bwMode="auto">
              <a:xfrm>
                <a:off x="1980" y="2655"/>
                <a:ext cx="49" cy="13"/>
              </a:xfrm>
              <a:custGeom>
                <a:avLst/>
                <a:gdLst/>
                <a:ahLst/>
                <a:cxnLst>
                  <a:cxn ang="0">
                    <a:pos x="197" y="49"/>
                  </a:cxn>
                  <a:cxn ang="0">
                    <a:pos x="173" y="49"/>
                  </a:cxn>
                  <a:cxn ang="0">
                    <a:pos x="148" y="49"/>
                  </a:cxn>
                  <a:cxn ang="0">
                    <a:pos x="148" y="25"/>
                  </a:cxn>
                  <a:cxn ang="0">
                    <a:pos x="124" y="0"/>
                  </a:cxn>
                  <a:cxn ang="0">
                    <a:pos x="99" y="0"/>
                  </a:cxn>
                  <a:cxn ang="0">
                    <a:pos x="73" y="0"/>
                  </a:cxn>
                  <a:cxn ang="0">
                    <a:pos x="49" y="0"/>
                  </a:cxn>
                  <a:cxn ang="0">
                    <a:pos x="24" y="25"/>
                  </a:cxn>
                  <a:cxn ang="0">
                    <a:pos x="0" y="25"/>
                  </a:cxn>
                  <a:cxn ang="0">
                    <a:pos x="0" y="49"/>
                  </a:cxn>
                </a:cxnLst>
                <a:rect l="0" t="0" r="r" b="b"/>
                <a:pathLst>
                  <a:path w="197" h="49">
                    <a:moveTo>
                      <a:pt x="197" y="49"/>
                    </a:moveTo>
                    <a:lnTo>
                      <a:pt x="173" y="49"/>
                    </a:lnTo>
                    <a:lnTo>
                      <a:pt x="148" y="49"/>
                    </a:lnTo>
                    <a:lnTo>
                      <a:pt x="148" y="25"/>
                    </a:lnTo>
                    <a:lnTo>
                      <a:pt x="124" y="0"/>
                    </a:lnTo>
                    <a:lnTo>
                      <a:pt x="99" y="0"/>
                    </a:lnTo>
                    <a:lnTo>
                      <a:pt x="73" y="0"/>
                    </a:lnTo>
                    <a:lnTo>
                      <a:pt x="49" y="0"/>
                    </a:lnTo>
                    <a:lnTo>
                      <a:pt x="24" y="25"/>
                    </a:lnTo>
                    <a:lnTo>
                      <a:pt x="0" y="25"/>
                    </a:lnTo>
                    <a:lnTo>
                      <a:pt x="0" y="49"/>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95" name="Freeform 927"/>
              <p:cNvSpPr>
                <a:spLocks/>
              </p:cNvSpPr>
              <p:nvPr/>
            </p:nvSpPr>
            <p:spPr bwMode="auto">
              <a:xfrm>
                <a:off x="2029" y="2662"/>
                <a:ext cx="12" cy="6"/>
              </a:xfrm>
              <a:custGeom>
                <a:avLst/>
                <a:gdLst/>
                <a:ahLst/>
                <a:cxnLst>
                  <a:cxn ang="0">
                    <a:pos x="0" y="24"/>
                  </a:cxn>
                  <a:cxn ang="0">
                    <a:pos x="25" y="24"/>
                  </a:cxn>
                  <a:cxn ang="0">
                    <a:pos x="49" y="0"/>
                  </a:cxn>
                </a:cxnLst>
                <a:rect l="0" t="0" r="r" b="b"/>
                <a:pathLst>
                  <a:path w="49" h="24">
                    <a:moveTo>
                      <a:pt x="0" y="24"/>
                    </a:moveTo>
                    <a:lnTo>
                      <a:pt x="25" y="24"/>
                    </a:lnTo>
                    <a:lnTo>
                      <a:pt x="4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96" name="Freeform 928"/>
              <p:cNvSpPr>
                <a:spLocks/>
              </p:cNvSpPr>
              <p:nvPr/>
            </p:nvSpPr>
            <p:spPr bwMode="auto">
              <a:xfrm>
                <a:off x="2041" y="2643"/>
                <a:ext cx="1" cy="19"/>
              </a:xfrm>
              <a:custGeom>
                <a:avLst/>
                <a:gdLst/>
                <a:ahLst/>
                <a:cxnLst>
                  <a:cxn ang="0">
                    <a:pos x="0" y="76"/>
                  </a:cxn>
                  <a:cxn ang="0">
                    <a:pos x="0" y="51"/>
                  </a:cxn>
                  <a:cxn ang="0">
                    <a:pos x="0" y="24"/>
                  </a:cxn>
                  <a:cxn ang="0">
                    <a:pos x="0" y="0"/>
                  </a:cxn>
                </a:cxnLst>
                <a:rect l="0" t="0" r="r" b="b"/>
                <a:pathLst>
                  <a:path h="76">
                    <a:moveTo>
                      <a:pt x="0" y="76"/>
                    </a:moveTo>
                    <a:lnTo>
                      <a:pt x="0" y="51"/>
                    </a:lnTo>
                    <a:lnTo>
                      <a:pt x="0" y="24"/>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97" name="Freeform 929"/>
              <p:cNvSpPr>
                <a:spLocks/>
              </p:cNvSpPr>
              <p:nvPr/>
            </p:nvSpPr>
            <p:spPr bwMode="auto">
              <a:xfrm>
                <a:off x="2041" y="2631"/>
                <a:ext cx="1" cy="12"/>
              </a:xfrm>
              <a:custGeom>
                <a:avLst/>
                <a:gdLst/>
                <a:ahLst/>
                <a:cxnLst>
                  <a:cxn ang="0">
                    <a:pos x="0" y="49"/>
                  </a:cxn>
                  <a:cxn ang="0">
                    <a:pos x="0" y="24"/>
                  </a:cxn>
                  <a:cxn ang="0">
                    <a:pos x="0" y="0"/>
                  </a:cxn>
                </a:cxnLst>
                <a:rect l="0" t="0" r="r" b="b"/>
                <a:pathLst>
                  <a:path h="49">
                    <a:moveTo>
                      <a:pt x="0" y="49"/>
                    </a:moveTo>
                    <a:lnTo>
                      <a:pt x="0" y="24"/>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098" name="Freeform 930"/>
              <p:cNvSpPr>
                <a:spLocks/>
              </p:cNvSpPr>
              <p:nvPr/>
            </p:nvSpPr>
            <p:spPr bwMode="auto">
              <a:xfrm>
                <a:off x="2041" y="2631"/>
                <a:ext cx="19" cy="12"/>
              </a:xfrm>
              <a:custGeom>
                <a:avLst/>
                <a:gdLst/>
                <a:ahLst/>
                <a:cxnLst>
                  <a:cxn ang="0">
                    <a:pos x="0" y="0"/>
                  </a:cxn>
                  <a:cxn ang="0">
                    <a:pos x="25" y="0"/>
                  </a:cxn>
                  <a:cxn ang="0">
                    <a:pos x="25" y="24"/>
                  </a:cxn>
                  <a:cxn ang="0">
                    <a:pos x="75" y="24"/>
                  </a:cxn>
                  <a:cxn ang="0">
                    <a:pos x="0" y="49"/>
                  </a:cxn>
                  <a:cxn ang="0">
                    <a:pos x="0" y="24"/>
                  </a:cxn>
                  <a:cxn ang="0">
                    <a:pos x="0" y="0"/>
                  </a:cxn>
                </a:cxnLst>
                <a:rect l="0" t="0" r="r" b="b"/>
                <a:pathLst>
                  <a:path w="75" h="49">
                    <a:moveTo>
                      <a:pt x="0" y="0"/>
                    </a:moveTo>
                    <a:lnTo>
                      <a:pt x="25" y="0"/>
                    </a:lnTo>
                    <a:lnTo>
                      <a:pt x="25" y="24"/>
                    </a:lnTo>
                    <a:lnTo>
                      <a:pt x="75" y="24"/>
                    </a:lnTo>
                    <a:lnTo>
                      <a:pt x="0" y="49"/>
                    </a:lnTo>
                    <a:lnTo>
                      <a:pt x="0" y="24"/>
                    </a:lnTo>
                    <a:lnTo>
                      <a:pt x="0" y="0"/>
                    </a:lnTo>
                    <a:close/>
                  </a:path>
                </a:pathLst>
              </a:custGeom>
              <a:solidFill>
                <a:srgbClr val="1DB2FB"/>
              </a:solidFill>
              <a:ln w="12700" cmpd="sng">
                <a:solidFill>
                  <a:srgbClr val="1DB2FB"/>
                </a:solidFill>
                <a:round/>
                <a:headEnd/>
                <a:tailEnd/>
              </a:ln>
            </p:spPr>
            <p:txBody>
              <a:bodyPr/>
              <a:lstStyle/>
              <a:p>
                <a:endParaRPr lang="en-US" dirty="0"/>
              </a:p>
            </p:txBody>
          </p:sp>
          <p:sp>
            <p:nvSpPr>
              <p:cNvPr id="648099" name="Freeform 931"/>
              <p:cNvSpPr>
                <a:spLocks/>
              </p:cNvSpPr>
              <p:nvPr/>
            </p:nvSpPr>
            <p:spPr bwMode="auto">
              <a:xfrm>
                <a:off x="2041" y="2631"/>
                <a:ext cx="19" cy="12"/>
              </a:xfrm>
              <a:custGeom>
                <a:avLst/>
                <a:gdLst/>
                <a:ahLst/>
                <a:cxnLst>
                  <a:cxn ang="0">
                    <a:pos x="0" y="0"/>
                  </a:cxn>
                  <a:cxn ang="0">
                    <a:pos x="25" y="0"/>
                  </a:cxn>
                  <a:cxn ang="0">
                    <a:pos x="25" y="24"/>
                  </a:cxn>
                  <a:cxn ang="0">
                    <a:pos x="75" y="24"/>
                  </a:cxn>
                  <a:cxn ang="0">
                    <a:pos x="0" y="49"/>
                  </a:cxn>
                  <a:cxn ang="0">
                    <a:pos x="0" y="24"/>
                  </a:cxn>
                  <a:cxn ang="0">
                    <a:pos x="0" y="0"/>
                  </a:cxn>
                </a:cxnLst>
                <a:rect l="0" t="0" r="r" b="b"/>
                <a:pathLst>
                  <a:path w="75" h="49">
                    <a:moveTo>
                      <a:pt x="0" y="0"/>
                    </a:moveTo>
                    <a:lnTo>
                      <a:pt x="25" y="0"/>
                    </a:lnTo>
                    <a:lnTo>
                      <a:pt x="25" y="24"/>
                    </a:lnTo>
                    <a:lnTo>
                      <a:pt x="75" y="24"/>
                    </a:lnTo>
                    <a:lnTo>
                      <a:pt x="0" y="49"/>
                    </a:lnTo>
                    <a:lnTo>
                      <a:pt x="0" y="24"/>
                    </a:lnTo>
                    <a:lnTo>
                      <a:pt x="0" y="0"/>
                    </a:lnTo>
                    <a:close/>
                  </a:path>
                </a:pathLst>
              </a:custGeom>
              <a:solidFill>
                <a:srgbClr val="1DB2FB"/>
              </a:solidFill>
              <a:ln w="12700" cmpd="sng">
                <a:solidFill>
                  <a:srgbClr val="1DB2FB"/>
                </a:solidFill>
                <a:prstDash val="solid"/>
                <a:round/>
                <a:headEnd/>
                <a:tailEnd/>
              </a:ln>
            </p:spPr>
            <p:txBody>
              <a:bodyPr/>
              <a:lstStyle/>
              <a:p>
                <a:endParaRPr lang="en-US" dirty="0"/>
              </a:p>
            </p:txBody>
          </p:sp>
          <p:sp>
            <p:nvSpPr>
              <p:cNvPr id="648100" name="Freeform 932"/>
              <p:cNvSpPr>
                <a:spLocks/>
              </p:cNvSpPr>
              <p:nvPr/>
            </p:nvSpPr>
            <p:spPr bwMode="auto">
              <a:xfrm>
                <a:off x="2041" y="2631"/>
                <a:ext cx="19" cy="12"/>
              </a:xfrm>
              <a:custGeom>
                <a:avLst/>
                <a:gdLst/>
                <a:ahLst/>
                <a:cxnLst>
                  <a:cxn ang="0">
                    <a:pos x="0" y="0"/>
                  </a:cxn>
                  <a:cxn ang="0">
                    <a:pos x="0" y="24"/>
                  </a:cxn>
                  <a:cxn ang="0">
                    <a:pos x="0" y="49"/>
                  </a:cxn>
                  <a:cxn ang="0">
                    <a:pos x="75" y="24"/>
                  </a:cxn>
                  <a:cxn ang="0">
                    <a:pos x="25" y="24"/>
                  </a:cxn>
                  <a:cxn ang="0">
                    <a:pos x="25" y="0"/>
                  </a:cxn>
                  <a:cxn ang="0">
                    <a:pos x="0" y="0"/>
                  </a:cxn>
                </a:cxnLst>
                <a:rect l="0" t="0" r="r" b="b"/>
                <a:pathLst>
                  <a:path w="75" h="49">
                    <a:moveTo>
                      <a:pt x="0" y="0"/>
                    </a:moveTo>
                    <a:lnTo>
                      <a:pt x="0" y="24"/>
                    </a:lnTo>
                    <a:lnTo>
                      <a:pt x="0" y="49"/>
                    </a:lnTo>
                    <a:lnTo>
                      <a:pt x="75" y="24"/>
                    </a:lnTo>
                    <a:lnTo>
                      <a:pt x="25" y="24"/>
                    </a:lnTo>
                    <a:lnTo>
                      <a:pt x="25" y="0"/>
                    </a:lnTo>
                    <a:lnTo>
                      <a:pt x="0" y="0"/>
                    </a:lnTo>
                    <a:close/>
                  </a:path>
                </a:pathLst>
              </a:custGeom>
              <a:solidFill>
                <a:srgbClr val="1DB2FB"/>
              </a:solidFill>
              <a:ln w="12700" cmpd="sng">
                <a:solidFill>
                  <a:srgbClr val="1DB2FB"/>
                </a:solidFill>
                <a:prstDash val="solid"/>
                <a:round/>
                <a:headEnd/>
                <a:tailEnd/>
              </a:ln>
            </p:spPr>
            <p:txBody>
              <a:bodyPr/>
              <a:lstStyle/>
              <a:p>
                <a:endParaRPr lang="en-US" dirty="0"/>
              </a:p>
            </p:txBody>
          </p:sp>
          <p:grpSp>
            <p:nvGrpSpPr>
              <p:cNvPr id="648166" name="Group 933"/>
              <p:cNvGrpSpPr>
                <a:grpSpLocks/>
              </p:cNvGrpSpPr>
              <p:nvPr/>
            </p:nvGrpSpPr>
            <p:grpSpPr bwMode="auto">
              <a:xfrm>
                <a:off x="1158" y="1303"/>
                <a:ext cx="3261" cy="2199"/>
                <a:chOff x="1158" y="1303"/>
                <a:chExt cx="3261" cy="2199"/>
              </a:xfrm>
            </p:grpSpPr>
            <p:sp>
              <p:nvSpPr>
                <p:cNvPr id="648102" name="Freeform 934"/>
                <p:cNvSpPr>
                  <a:spLocks/>
                </p:cNvSpPr>
                <p:nvPr/>
              </p:nvSpPr>
              <p:spPr bwMode="auto">
                <a:xfrm>
                  <a:off x="2523" y="2402"/>
                  <a:ext cx="12" cy="1"/>
                </a:xfrm>
                <a:custGeom>
                  <a:avLst/>
                  <a:gdLst/>
                  <a:ahLst/>
                  <a:cxnLst>
                    <a:cxn ang="0">
                      <a:pos x="49" y="0"/>
                    </a:cxn>
                    <a:cxn ang="0">
                      <a:pos x="25" y="0"/>
                    </a:cxn>
                    <a:cxn ang="0">
                      <a:pos x="0" y="0"/>
                    </a:cxn>
                  </a:cxnLst>
                  <a:rect l="0" t="0" r="r" b="b"/>
                  <a:pathLst>
                    <a:path w="49">
                      <a:moveTo>
                        <a:pt x="49" y="0"/>
                      </a:moveTo>
                      <a:lnTo>
                        <a:pt x="25"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03" name="Freeform 935"/>
                <p:cNvSpPr>
                  <a:spLocks/>
                </p:cNvSpPr>
                <p:nvPr/>
              </p:nvSpPr>
              <p:spPr bwMode="auto">
                <a:xfrm>
                  <a:off x="2535" y="2390"/>
                  <a:ext cx="38" cy="12"/>
                </a:xfrm>
                <a:custGeom>
                  <a:avLst/>
                  <a:gdLst/>
                  <a:ahLst/>
                  <a:cxnLst>
                    <a:cxn ang="0">
                      <a:pos x="0" y="50"/>
                    </a:cxn>
                    <a:cxn ang="0">
                      <a:pos x="25" y="24"/>
                    </a:cxn>
                    <a:cxn ang="0">
                      <a:pos x="49" y="24"/>
                    </a:cxn>
                    <a:cxn ang="0">
                      <a:pos x="74" y="24"/>
                    </a:cxn>
                    <a:cxn ang="0">
                      <a:pos x="98" y="24"/>
                    </a:cxn>
                    <a:cxn ang="0">
                      <a:pos x="123" y="0"/>
                    </a:cxn>
                    <a:cxn ang="0">
                      <a:pos x="148" y="0"/>
                    </a:cxn>
                  </a:cxnLst>
                  <a:rect l="0" t="0" r="r" b="b"/>
                  <a:pathLst>
                    <a:path w="148" h="50">
                      <a:moveTo>
                        <a:pt x="0" y="50"/>
                      </a:moveTo>
                      <a:lnTo>
                        <a:pt x="25" y="24"/>
                      </a:lnTo>
                      <a:lnTo>
                        <a:pt x="49" y="24"/>
                      </a:lnTo>
                      <a:lnTo>
                        <a:pt x="74" y="24"/>
                      </a:lnTo>
                      <a:lnTo>
                        <a:pt x="98" y="24"/>
                      </a:lnTo>
                      <a:lnTo>
                        <a:pt x="123" y="0"/>
                      </a:lnTo>
                      <a:lnTo>
                        <a:pt x="148"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04" name="Freeform 936"/>
                <p:cNvSpPr>
                  <a:spLocks/>
                </p:cNvSpPr>
                <p:nvPr/>
              </p:nvSpPr>
              <p:spPr bwMode="auto">
                <a:xfrm>
                  <a:off x="2504" y="2396"/>
                  <a:ext cx="19" cy="6"/>
                </a:xfrm>
                <a:custGeom>
                  <a:avLst/>
                  <a:gdLst/>
                  <a:ahLst/>
                  <a:cxnLst>
                    <a:cxn ang="0">
                      <a:pos x="76" y="26"/>
                    </a:cxn>
                    <a:cxn ang="0">
                      <a:pos x="50" y="26"/>
                    </a:cxn>
                    <a:cxn ang="0">
                      <a:pos x="25" y="0"/>
                    </a:cxn>
                    <a:cxn ang="0">
                      <a:pos x="0" y="0"/>
                    </a:cxn>
                  </a:cxnLst>
                  <a:rect l="0" t="0" r="r" b="b"/>
                  <a:pathLst>
                    <a:path w="76" h="26">
                      <a:moveTo>
                        <a:pt x="76" y="26"/>
                      </a:moveTo>
                      <a:lnTo>
                        <a:pt x="50" y="26"/>
                      </a:lnTo>
                      <a:lnTo>
                        <a:pt x="25"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05" name="Line 937"/>
                <p:cNvSpPr>
                  <a:spLocks noChangeShapeType="1"/>
                </p:cNvSpPr>
                <p:nvPr/>
              </p:nvSpPr>
              <p:spPr bwMode="auto">
                <a:xfrm flipH="1">
                  <a:off x="2498" y="2396"/>
                  <a:ext cx="6" cy="1"/>
                </a:xfrm>
                <a:prstGeom prst="line">
                  <a:avLst/>
                </a:prstGeom>
                <a:noFill/>
                <a:ln w="12700">
                  <a:solidFill>
                    <a:srgbClr val="1DB2FB"/>
                  </a:solidFill>
                  <a:round/>
                  <a:headEnd/>
                  <a:tailEnd/>
                </a:ln>
              </p:spPr>
              <p:txBody>
                <a:bodyPr/>
                <a:lstStyle/>
                <a:p>
                  <a:endParaRPr lang="en-US" dirty="0"/>
                </a:p>
              </p:txBody>
            </p:sp>
            <p:sp>
              <p:nvSpPr>
                <p:cNvPr id="648106" name="Freeform 938"/>
                <p:cNvSpPr>
                  <a:spLocks/>
                </p:cNvSpPr>
                <p:nvPr/>
              </p:nvSpPr>
              <p:spPr bwMode="auto">
                <a:xfrm>
                  <a:off x="2486" y="2396"/>
                  <a:ext cx="12" cy="1"/>
                </a:xfrm>
                <a:custGeom>
                  <a:avLst/>
                  <a:gdLst/>
                  <a:ahLst/>
                  <a:cxnLst>
                    <a:cxn ang="0">
                      <a:pos x="49" y="0"/>
                    </a:cxn>
                    <a:cxn ang="0">
                      <a:pos x="24" y="0"/>
                    </a:cxn>
                    <a:cxn ang="0">
                      <a:pos x="0" y="0"/>
                    </a:cxn>
                  </a:cxnLst>
                  <a:rect l="0" t="0" r="r" b="b"/>
                  <a:pathLst>
                    <a:path w="49">
                      <a:moveTo>
                        <a:pt x="49" y="0"/>
                      </a:moveTo>
                      <a:lnTo>
                        <a:pt x="24"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07" name="Freeform 939"/>
                <p:cNvSpPr>
                  <a:spLocks/>
                </p:cNvSpPr>
                <p:nvPr/>
              </p:nvSpPr>
              <p:spPr bwMode="auto">
                <a:xfrm>
                  <a:off x="2480" y="2390"/>
                  <a:ext cx="6" cy="6"/>
                </a:xfrm>
                <a:custGeom>
                  <a:avLst/>
                  <a:gdLst/>
                  <a:ahLst/>
                  <a:cxnLst>
                    <a:cxn ang="0">
                      <a:pos x="25" y="24"/>
                    </a:cxn>
                    <a:cxn ang="0">
                      <a:pos x="25" y="0"/>
                    </a:cxn>
                    <a:cxn ang="0">
                      <a:pos x="0" y="0"/>
                    </a:cxn>
                  </a:cxnLst>
                  <a:rect l="0" t="0" r="r" b="b"/>
                  <a:pathLst>
                    <a:path w="25" h="24">
                      <a:moveTo>
                        <a:pt x="25" y="24"/>
                      </a:moveTo>
                      <a:lnTo>
                        <a:pt x="25"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08" name="Freeform 940"/>
                <p:cNvSpPr>
                  <a:spLocks/>
                </p:cNvSpPr>
                <p:nvPr/>
              </p:nvSpPr>
              <p:spPr bwMode="auto">
                <a:xfrm>
                  <a:off x="2443" y="2378"/>
                  <a:ext cx="37" cy="12"/>
                </a:xfrm>
                <a:custGeom>
                  <a:avLst/>
                  <a:gdLst/>
                  <a:ahLst/>
                  <a:cxnLst>
                    <a:cxn ang="0">
                      <a:pos x="148" y="49"/>
                    </a:cxn>
                    <a:cxn ang="0">
                      <a:pos x="123" y="49"/>
                    </a:cxn>
                    <a:cxn ang="0">
                      <a:pos x="123" y="24"/>
                    </a:cxn>
                    <a:cxn ang="0">
                      <a:pos x="99" y="24"/>
                    </a:cxn>
                    <a:cxn ang="0">
                      <a:pos x="73" y="24"/>
                    </a:cxn>
                    <a:cxn ang="0">
                      <a:pos x="49" y="0"/>
                    </a:cxn>
                    <a:cxn ang="0">
                      <a:pos x="24" y="0"/>
                    </a:cxn>
                    <a:cxn ang="0">
                      <a:pos x="0" y="0"/>
                    </a:cxn>
                  </a:cxnLst>
                  <a:rect l="0" t="0" r="r" b="b"/>
                  <a:pathLst>
                    <a:path w="148" h="49">
                      <a:moveTo>
                        <a:pt x="148" y="49"/>
                      </a:moveTo>
                      <a:lnTo>
                        <a:pt x="123" y="49"/>
                      </a:lnTo>
                      <a:lnTo>
                        <a:pt x="123" y="24"/>
                      </a:lnTo>
                      <a:lnTo>
                        <a:pt x="99" y="24"/>
                      </a:lnTo>
                      <a:lnTo>
                        <a:pt x="73" y="24"/>
                      </a:lnTo>
                      <a:lnTo>
                        <a:pt x="49" y="0"/>
                      </a:lnTo>
                      <a:lnTo>
                        <a:pt x="24"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09" name="Freeform 941"/>
                <p:cNvSpPr>
                  <a:spLocks/>
                </p:cNvSpPr>
                <p:nvPr/>
              </p:nvSpPr>
              <p:spPr bwMode="auto">
                <a:xfrm>
                  <a:off x="2573" y="2384"/>
                  <a:ext cx="18" cy="6"/>
                </a:xfrm>
                <a:custGeom>
                  <a:avLst/>
                  <a:gdLst/>
                  <a:ahLst/>
                  <a:cxnLst>
                    <a:cxn ang="0">
                      <a:pos x="0" y="25"/>
                    </a:cxn>
                    <a:cxn ang="0">
                      <a:pos x="25" y="25"/>
                    </a:cxn>
                    <a:cxn ang="0">
                      <a:pos x="25" y="0"/>
                    </a:cxn>
                    <a:cxn ang="0">
                      <a:pos x="50" y="0"/>
                    </a:cxn>
                    <a:cxn ang="0">
                      <a:pos x="74" y="0"/>
                    </a:cxn>
                  </a:cxnLst>
                  <a:rect l="0" t="0" r="r" b="b"/>
                  <a:pathLst>
                    <a:path w="74" h="25">
                      <a:moveTo>
                        <a:pt x="0" y="25"/>
                      </a:moveTo>
                      <a:lnTo>
                        <a:pt x="25" y="25"/>
                      </a:lnTo>
                      <a:lnTo>
                        <a:pt x="25" y="0"/>
                      </a:lnTo>
                      <a:lnTo>
                        <a:pt x="50" y="0"/>
                      </a:lnTo>
                      <a:lnTo>
                        <a:pt x="7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10" name="Freeform 942"/>
                <p:cNvSpPr>
                  <a:spLocks/>
                </p:cNvSpPr>
                <p:nvPr/>
              </p:nvSpPr>
              <p:spPr bwMode="auto">
                <a:xfrm>
                  <a:off x="2591" y="2378"/>
                  <a:ext cx="43" cy="6"/>
                </a:xfrm>
                <a:custGeom>
                  <a:avLst/>
                  <a:gdLst/>
                  <a:ahLst/>
                  <a:cxnLst>
                    <a:cxn ang="0">
                      <a:pos x="0" y="24"/>
                    </a:cxn>
                    <a:cxn ang="0">
                      <a:pos x="25" y="24"/>
                    </a:cxn>
                    <a:cxn ang="0">
                      <a:pos x="49" y="24"/>
                    </a:cxn>
                    <a:cxn ang="0">
                      <a:pos x="74" y="24"/>
                    </a:cxn>
                    <a:cxn ang="0">
                      <a:pos x="99" y="24"/>
                    </a:cxn>
                    <a:cxn ang="0">
                      <a:pos x="123" y="0"/>
                    </a:cxn>
                    <a:cxn ang="0">
                      <a:pos x="148" y="24"/>
                    </a:cxn>
                    <a:cxn ang="0">
                      <a:pos x="172" y="24"/>
                    </a:cxn>
                  </a:cxnLst>
                  <a:rect l="0" t="0" r="r" b="b"/>
                  <a:pathLst>
                    <a:path w="172" h="24">
                      <a:moveTo>
                        <a:pt x="0" y="24"/>
                      </a:moveTo>
                      <a:lnTo>
                        <a:pt x="25" y="24"/>
                      </a:lnTo>
                      <a:lnTo>
                        <a:pt x="49" y="24"/>
                      </a:lnTo>
                      <a:lnTo>
                        <a:pt x="74" y="24"/>
                      </a:lnTo>
                      <a:lnTo>
                        <a:pt x="99" y="24"/>
                      </a:lnTo>
                      <a:lnTo>
                        <a:pt x="123" y="0"/>
                      </a:lnTo>
                      <a:lnTo>
                        <a:pt x="148" y="24"/>
                      </a:lnTo>
                      <a:lnTo>
                        <a:pt x="172" y="24"/>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11" name="Freeform 943"/>
                <p:cNvSpPr>
                  <a:spLocks/>
                </p:cNvSpPr>
                <p:nvPr/>
              </p:nvSpPr>
              <p:spPr bwMode="auto">
                <a:xfrm>
                  <a:off x="2634" y="2378"/>
                  <a:ext cx="19" cy="6"/>
                </a:xfrm>
                <a:custGeom>
                  <a:avLst/>
                  <a:gdLst/>
                  <a:ahLst/>
                  <a:cxnLst>
                    <a:cxn ang="0">
                      <a:pos x="0" y="24"/>
                    </a:cxn>
                    <a:cxn ang="0">
                      <a:pos x="26" y="0"/>
                    </a:cxn>
                    <a:cxn ang="0">
                      <a:pos x="50" y="0"/>
                    </a:cxn>
                    <a:cxn ang="0">
                      <a:pos x="75" y="0"/>
                    </a:cxn>
                  </a:cxnLst>
                  <a:rect l="0" t="0" r="r" b="b"/>
                  <a:pathLst>
                    <a:path w="75" h="24">
                      <a:moveTo>
                        <a:pt x="0" y="24"/>
                      </a:moveTo>
                      <a:lnTo>
                        <a:pt x="26" y="0"/>
                      </a:lnTo>
                      <a:lnTo>
                        <a:pt x="50" y="0"/>
                      </a:lnTo>
                      <a:lnTo>
                        <a:pt x="75"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12" name="Line 944"/>
                <p:cNvSpPr>
                  <a:spLocks noChangeShapeType="1"/>
                </p:cNvSpPr>
                <p:nvPr/>
              </p:nvSpPr>
              <p:spPr bwMode="auto">
                <a:xfrm>
                  <a:off x="2653" y="2378"/>
                  <a:ext cx="6" cy="1"/>
                </a:xfrm>
                <a:prstGeom prst="line">
                  <a:avLst/>
                </a:prstGeom>
                <a:noFill/>
                <a:ln w="12700">
                  <a:solidFill>
                    <a:srgbClr val="1DB2FB"/>
                  </a:solidFill>
                  <a:round/>
                  <a:headEnd/>
                  <a:tailEnd/>
                </a:ln>
              </p:spPr>
              <p:txBody>
                <a:bodyPr/>
                <a:lstStyle/>
                <a:p>
                  <a:endParaRPr lang="en-US" dirty="0"/>
                </a:p>
              </p:txBody>
            </p:sp>
            <p:sp>
              <p:nvSpPr>
                <p:cNvPr id="648113" name="Freeform 945"/>
                <p:cNvSpPr>
                  <a:spLocks/>
                </p:cNvSpPr>
                <p:nvPr/>
              </p:nvSpPr>
              <p:spPr bwMode="auto">
                <a:xfrm>
                  <a:off x="2659" y="2340"/>
                  <a:ext cx="61" cy="38"/>
                </a:xfrm>
                <a:custGeom>
                  <a:avLst/>
                  <a:gdLst/>
                  <a:ahLst/>
                  <a:cxnLst>
                    <a:cxn ang="0">
                      <a:pos x="246" y="0"/>
                    </a:cxn>
                    <a:cxn ang="0">
                      <a:pos x="246" y="26"/>
                    </a:cxn>
                    <a:cxn ang="0">
                      <a:pos x="222" y="26"/>
                    </a:cxn>
                    <a:cxn ang="0">
                      <a:pos x="222" y="50"/>
                    </a:cxn>
                    <a:cxn ang="0">
                      <a:pos x="197" y="50"/>
                    </a:cxn>
                    <a:cxn ang="0">
                      <a:pos x="173" y="50"/>
                    </a:cxn>
                    <a:cxn ang="0">
                      <a:pos x="148" y="50"/>
                    </a:cxn>
                    <a:cxn ang="0">
                      <a:pos x="122" y="50"/>
                    </a:cxn>
                    <a:cxn ang="0">
                      <a:pos x="122" y="75"/>
                    </a:cxn>
                    <a:cxn ang="0">
                      <a:pos x="98" y="75"/>
                    </a:cxn>
                    <a:cxn ang="0">
                      <a:pos x="98" y="100"/>
                    </a:cxn>
                    <a:cxn ang="0">
                      <a:pos x="73" y="100"/>
                    </a:cxn>
                    <a:cxn ang="0">
                      <a:pos x="49" y="125"/>
                    </a:cxn>
                    <a:cxn ang="0">
                      <a:pos x="24" y="125"/>
                    </a:cxn>
                    <a:cxn ang="0">
                      <a:pos x="0" y="150"/>
                    </a:cxn>
                  </a:cxnLst>
                  <a:rect l="0" t="0" r="r" b="b"/>
                  <a:pathLst>
                    <a:path w="246" h="150">
                      <a:moveTo>
                        <a:pt x="246" y="0"/>
                      </a:moveTo>
                      <a:lnTo>
                        <a:pt x="246" y="26"/>
                      </a:lnTo>
                      <a:lnTo>
                        <a:pt x="222" y="26"/>
                      </a:lnTo>
                      <a:lnTo>
                        <a:pt x="222" y="50"/>
                      </a:lnTo>
                      <a:lnTo>
                        <a:pt x="197" y="50"/>
                      </a:lnTo>
                      <a:lnTo>
                        <a:pt x="173" y="50"/>
                      </a:lnTo>
                      <a:lnTo>
                        <a:pt x="148" y="50"/>
                      </a:lnTo>
                      <a:lnTo>
                        <a:pt x="122" y="50"/>
                      </a:lnTo>
                      <a:lnTo>
                        <a:pt x="122" y="75"/>
                      </a:lnTo>
                      <a:lnTo>
                        <a:pt x="98" y="75"/>
                      </a:lnTo>
                      <a:lnTo>
                        <a:pt x="98" y="100"/>
                      </a:lnTo>
                      <a:lnTo>
                        <a:pt x="73" y="100"/>
                      </a:lnTo>
                      <a:lnTo>
                        <a:pt x="49" y="125"/>
                      </a:lnTo>
                      <a:lnTo>
                        <a:pt x="24" y="125"/>
                      </a:lnTo>
                      <a:lnTo>
                        <a:pt x="0" y="15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14" name="Freeform 946"/>
                <p:cNvSpPr>
                  <a:spLocks/>
                </p:cNvSpPr>
                <p:nvPr/>
              </p:nvSpPr>
              <p:spPr bwMode="auto">
                <a:xfrm>
                  <a:off x="2720" y="2278"/>
                  <a:ext cx="50" cy="62"/>
                </a:xfrm>
                <a:custGeom>
                  <a:avLst/>
                  <a:gdLst/>
                  <a:ahLst/>
                  <a:cxnLst>
                    <a:cxn ang="0">
                      <a:pos x="198" y="0"/>
                    </a:cxn>
                    <a:cxn ang="0">
                      <a:pos x="173" y="0"/>
                    </a:cxn>
                    <a:cxn ang="0">
                      <a:pos x="173" y="26"/>
                    </a:cxn>
                    <a:cxn ang="0">
                      <a:pos x="149" y="51"/>
                    </a:cxn>
                    <a:cxn ang="0">
                      <a:pos x="123" y="75"/>
                    </a:cxn>
                    <a:cxn ang="0">
                      <a:pos x="99" y="100"/>
                    </a:cxn>
                    <a:cxn ang="0">
                      <a:pos x="99" y="149"/>
                    </a:cxn>
                    <a:cxn ang="0">
                      <a:pos x="74" y="149"/>
                    </a:cxn>
                    <a:cxn ang="0">
                      <a:pos x="49" y="173"/>
                    </a:cxn>
                    <a:cxn ang="0">
                      <a:pos x="49" y="198"/>
                    </a:cxn>
                    <a:cxn ang="0">
                      <a:pos x="25" y="223"/>
                    </a:cxn>
                    <a:cxn ang="0">
                      <a:pos x="25" y="247"/>
                    </a:cxn>
                    <a:cxn ang="0">
                      <a:pos x="0" y="247"/>
                    </a:cxn>
                  </a:cxnLst>
                  <a:rect l="0" t="0" r="r" b="b"/>
                  <a:pathLst>
                    <a:path w="198" h="247">
                      <a:moveTo>
                        <a:pt x="198" y="0"/>
                      </a:moveTo>
                      <a:lnTo>
                        <a:pt x="173" y="0"/>
                      </a:lnTo>
                      <a:lnTo>
                        <a:pt x="173" y="26"/>
                      </a:lnTo>
                      <a:lnTo>
                        <a:pt x="149" y="51"/>
                      </a:lnTo>
                      <a:lnTo>
                        <a:pt x="123" y="75"/>
                      </a:lnTo>
                      <a:lnTo>
                        <a:pt x="99" y="100"/>
                      </a:lnTo>
                      <a:lnTo>
                        <a:pt x="99" y="149"/>
                      </a:lnTo>
                      <a:lnTo>
                        <a:pt x="74" y="149"/>
                      </a:lnTo>
                      <a:lnTo>
                        <a:pt x="49" y="173"/>
                      </a:lnTo>
                      <a:lnTo>
                        <a:pt x="49" y="198"/>
                      </a:lnTo>
                      <a:lnTo>
                        <a:pt x="25" y="223"/>
                      </a:lnTo>
                      <a:lnTo>
                        <a:pt x="25" y="247"/>
                      </a:lnTo>
                      <a:lnTo>
                        <a:pt x="0" y="247"/>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15" name="Line 947"/>
                <p:cNvSpPr>
                  <a:spLocks noChangeShapeType="1"/>
                </p:cNvSpPr>
                <p:nvPr/>
              </p:nvSpPr>
              <p:spPr bwMode="auto">
                <a:xfrm flipV="1">
                  <a:off x="2770" y="2260"/>
                  <a:ext cx="12" cy="18"/>
                </a:xfrm>
                <a:prstGeom prst="line">
                  <a:avLst/>
                </a:prstGeom>
                <a:noFill/>
                <a:ln w="12700">
                  <a:solidFill>
                    <a:srgbClr val="1DB2FB"/>
                  </a:solidFill>
                  <a:round/>
                  <a:headEnd/>
                  <a:tailEnd/>
                </a:ln>
              </p:spPr>
              <p:txBody>
                <a:bodyPr/>
                <a:lstStyle/>
                <a:p>
                  <a:endParaRPr lang="en-US" dirty="0"/>
                </a:p>
              </p:txBody>
            </p:sp>
            <p:sp>
              <p:nvSpPr>
                <p:cNvPr id="648116" name="Freeform 948"/>
                <p:cNvSpPr>
                  <a:spLocks/>
                </p:cNvSpPr>
                <p:nvPr/>
              </p:nvSpPr>
              <p:spPr bwMode="auto">
                <a:xfrm>
                  <a:off x="2782" y="2223"/>
                  <a:ext cx="25" cy="37"/>
                </a:xfrm>
                <a:custGeom>
                  <a:avLst/>
                  <a:gdLst/>
                  <a:ahLst/>
                  <a:cxnLst>
                    <a:cxn ang="0">
                      <a:pos x="0" y="148"/>
                    </a:cxn>
                    <a:cxn ang="0">
                      <a:pos x="0" y="123"/>
                    </a:cxn>
                    <a:cxn ang="0">
                      <a:pos x="26" y="98"/>
                    </a:cxn>
                    <a:cxn ang="0">
                      <a:pos x="50" y="74"/>
                    </a:cxn>
                    <a:cxn ang="0">
                      <a:pos x="75" y="74"/>
                    </a:cxn>
                    <a:cxn ang="0">
                      <a:pos x="75" y="49"/>
                    </a:cxn>
                    <a:cxn ang="0">
                      <a:pos x="99" y="0"/>
                    </a:cxn>
                  </a:cxnLst>
                  <a:rect l="0" t="0" r="r" b="b"/>
                  <a:pathLst>
                    <a:path w="99" h="148">
                      <a:moveTo>
                        <a:pt x="0" y="148"/>
                      </a:moveTo>
                      <a:lnTo>
                        <a:pt x="0" y="123"/>
                      </a:lnTo>
                      <a:lnTo>
                        <a:pt x="26" y="98"/>
                      </a:lnTo>
                      <a:lnTo>
                        <a:pt x="50" y="74"/>
                      </a:lnTo>
                      <a:lnTo>
                        <a:pt x="75" y="74"/>
                      </a:lnTo>
                      <a:lnTo>
                        <a:pt x="75" y="49"/>
                      </a:lnTo>
                      <a:lnTo>
                        <a:pt x="9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17" name="Line 949"/>
                <p:cNvSpPr>
                  <a:spLocks noChangeShapeType="1"/>
                </p:cNvSpPr>
                <p:nvPr/>
              </p:nvSpPr>
              <p:spPr bwMode="auto">
                <a:xfrm flipV="1">
                  <a:off x="2807" y="2217"/>
                  <a:ext cx="6" cy="6"/>
                </a:xfrm>
                <a:prstGeom prst="line">
                  <a:avLst/>
                </a:prstGeom>
                <a:noFill/>
                <a:ln w="12700">
                  <a:solidFill>
                    <a:srgbClr val="1DB2FB"/>
                  </a:solidFill>
                  <a:round/>
                  <a:headEnd/>
                  <a:tailEnd/>
                </a:ln>
              </p:spPr>
              <p:txBody>
                <a:bodyPr/>
                <a:lstStyle/>
                <a:p>
                  <a:endParaRPr lang="en-US" dirty="0"/>
                </a:p>
              </p:txBody>
            </p:sp>
            <p:sp>
              <p:nvSpPr>
                <p:cNvPr id="648118" name="Line 950"/>
                <p:cNvSpPr>
                  <a:spLocks noChangeShapeType="1"/>
                </p:cNvSpPr>
                <p:nvPr/>
              </p:nvSpPr>
              <p:spPr bwMode="auto">
                <a:xfrm>
                  <a:off x="2813" y="2217"/>
                  <a:ext cx="6" cy="1"/>
                </a:xfrm>
                <a:prstGeom prst="line">
                  <a:avLst/>
                </a:prstGeom>
                <a:noFill/>
                <a:ln w="12700">
                  <a:solidFill>
                    <a:srgbClr val="1DB2FB"/>
                  </a:solidFill>
                  <a:round/>
                  <a:headEnd/>
                  <a:tailEnd/>
                </a:ln>
              </p:spPr>
              <p:txBody>
                <a:bodyPr/>
                <a:lstStyle/>
                <a:p>
                  <a:endParaRPr lang="en-US" dirty="0"/>
                </a:p>
              </p:txBody>
            </p:sp>
            <p:sp>
              <p:nvSpPr>
                <p:cNvPr id="648119" name="Freeform 951"/>
                <p:cNvSpPr>
                  <a:spLocks/>
                </p:cNvSpPr>
                <p:nvPr/>
              </p:nvSpPr>
              <p:spPr bwMode="auto">
                <a:xfrm>
                  <a:off x="2813" y="2130"/>
                  <a:ext cx="44" cy="87"/>
                </a:xfrm>
                <a:custGeom>
                  <a:avLst/>
                  <a:gdLst/>
                  <a:ahLst/>
                  <a:cxnLst>
                    <a:cxn ang="0">
                      <a:pos x="24" y="347"/>
                    </a:cxn>
                    <a:cxn ang="0">
                      <a:pos x="0" y="321"/>
                    </a:cxn>
                    <a:cxn ang="0">
                      <a:pos x="24" y="296"/>
                    </a:cxn>
                    <a:cxn ang="0">
                      <a:pos x="24" y="272"/>
                    </a:cxn>
                    <a:cxn ang="0">
                      <a:pos x="49" y="247"/>
                    </a:cxn>
                    <a:cxn ang="0">
                      <a:pos x="74" y="223"/>
                    </a:cxn>
                    <a:cxn ang="0">
                      <a:pos x="98" y="198"/>
                    </a:cxn>
                    <a:cxn ang="0">
                      <a:pos x="123" y="173"/>
                    </a:cxn>
                    <a:cxn ang="0">
                      <a:pos x="123" y="149"/>
                    </a:cxn>
                    <a:cxn ang="0">
                      <a:pos x="123" y="124"/>
                    </a:cxn>
                    <a:cxn ang="0">
                      <a:pos x="123" y="100"/>
                    </a:cxn>
                    <a:cxn ang="0">
                      <a:pos x="147" y="74"/>
                    </a:cxn>
                    <a:cxn ang="0">
                      <a:pos x="147" y="50"/>
                    </a:cxn>
                    <a:cxn ang="0">
                      <a:pos x="172" y="50"/>
                    </a:cxn>
                    <a:cxn ang="0">
                      <a:pos x="172" y="25"/>
                    </a:cxn>
                    <a:cxn ang="0">
                      <a:pos x="172" y="0"/>
                    </a:cxn>
                  </a:cxnLst>
                  <a:rect l="0" t="0" r="r" b="b"/>
                  <a:pathLst>
                    <a:path w="172" h="347">
                      <a:moveTo>
                        <a:pt x="24" y="347"/>
                      </a:moveTo>
                      <a:lnTo>
                        <a:pt x="0" y="321"/>
                      </a:lnTo>
                      <a:lnTo>
                        <a:pt x="24" y="296"/>
                      </a:lnTo>
                      <a:lnTo>
                        <a:pt x="24" y="272"/>
                      </a:lnTo>
                      <a:lnTo>
                        <a:pt x="49" y="247"/>
                      </a:lnTo>
                      <a:lnTo>
                        <a:pt x="74" y="223"/>
                      </a:lnTo>
                      <a:lnTo>
                        <a:pt x="98" y="198"/>
                      </a:lnTo>
                      <a:lnTo>
                        <a:pt x="123" y="173"/>
                      </a:lnTo>
                      <a:lnTo>
                        <a:pt x="123" y="149"/>
                      </a:lnTo>
                      <a:lnTo>
                        <a:pt x="123" y="124"/>
                      </a:lnTo>
                      <a:lnTo>
                        <a:pt x="123" y="100"/>
                      </a:lnTo>
                      <a:lnTo>
                        <a:pt x="147" y="74"/>
                      </a:lnTo>
                      <a:lnTo>
                        <a:pt x="147" y="50"/>
                      </a:lnTo>
                      <a:lnTo>
                        <a:pt x="172" y="50"/>
                      </a:lnTo>
                      <a:lnTo>
                        <a:pt x="172" y="25"/>
                      </a:lnTo>
                      <a:lnTo>
                        <a:pt x="172"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0" name="Freeform 952"/>
                <p:cNvSpPr>
                  <a:spLocks/>
                </p:cNvSpPr>
                <p:nvPr/>
              </p:nvSpPr>
              <p:spPr bwMode="auto">
                <a:xfrm>
                  <a:off x="2912" y="2124"/>
                  <a:ext cx="19" cy="6"/>
                </a:xfrm>
                <a:custGeom>
                  <a:avLst/>
                  <a:gdLst/>
                  <a:ahLst/>
                  <a:cxnLst>
                    <a:cxn ang="0">
                      <a:pos x="75" y="24"/>
                    </a:cxn>
                    <a:cxn ang="0">
                      <a:pos x="49" y="24"/>
                    </a:cxn>
                    <a:cxn ang="0">
                      <a:pos x="25" y="24"/>
                    </a:cxn>
                    <a:cxn ang="0">
                      <a:pos x="25" y="0"/>
                    </a:cxn>
                    <a:cxn ang="0">
                      <a:pos x="0" y="0"/>
                    </a:cxn>
                  </a:cxnLst>
                  <a:rect l="0" t="0" r="r" b="b"/>
                  <a:pathLst>
                    <a:path w="75" h="24">
                      <a:moveTo>
                        <a:pt x="75" y="24"/>
                      </a:moveTo>
                      <a:lnTo>
                        <a:pt x="49" y="24"/>
                      </a:lnTo>
                      <a:lnTo>
                        <a:pt x="25" y="24"/>
                      </a:lnTo>
                      <a:lnTo>
                        <a:pt x="25"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1" name="Freeform 953"/>
                <p:cNvSpPr>
                  <a:spLocks/>
                </p:cNvSpPr>
                <p:nvPr/>
              </p:nvSpPr>
              <p:spPr bwMode="auto">
                <a:xfrm>
                  <a:off x="2931" y="2130"/>
                  <a:ext cx="12" cy="1"/>
                </a:xfrm>
                <a:custGeom>
                  <a:avLst/>
                  <a:gdLst/>
                  <a:ahLst/>
                  <a:cxnLst>
                    <a:cxn ang="0">
                      <a:pos x="0" y="0"/>
                    </a:cxn>
                    <a:cxn ang="0">
                      <a:pos x="24" y="0"/>
                    </a:cxn>
                    <a:cxn ang="0">
                      <a:pos x="49" y="0"/>
                    </a:cxn>
                  </a:cxnLst>
                  <a:rect l="0" t="0" r="r" b="b"/>
                  <a:pathLst>
                    <a:path w="49">
                      <a:moveTo>
                        <a:pt x="0" y="0"/>
                      </a:moveTo>
                      <a:lnTo>
                        <a:pt x="24" y="0"/>
                      </a:lnTo>
                      <a:lnTo>
                        <a:pt x="4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2" name="Freeform 954"/>
                <p:cNvSpPr>
                  <a:spLocks/>
                </p:cNvSpPr>
                <p:nvPr/>
              </p:nvSpPr>
              <p:spPr bwMode="auto">
                <a:xfrm>
                  <a:off x="2857" y="2106"/>
                  <a:ext cx="24" cy="24"/>
                </a:xfrm>
                <a:custGeom>
                  <a:avLst/>
                  <a:gdLst/>
                  <a:ahLst/>
                  <a:cxnLst>
                    <a:cxn ang="0">
                      <a:pos x="0" y="98"/>
                    </a:cxn>
                    <a:cxn ang="0">
                      <a:pos x="24" y="98"/>
                    </a:cxn>
                    <a:cxn ang="0">
                      <a:pos x="24" y="74"/>
                    </a:cxn>
                    <a:cxn ang="0">
                      <a:pos x="24" y="49"/>
                    </a:cxn>
                    <a:cxn ang="0">
                      <a:pos x="50" y="25"/>
                    </a:cxn>
                    <a:cxn ang="0">
                      <a:pos x="50" y="49"/>
                    </a:cxn>
                    <a:cxn ang="0">
                      <a:pos x="50" y="25"/>
                    </a:cxn>
                    <a:cxn ang="0">
                      <a:pos x="75" y="25"/>
                    </a:cxn>
                    <a:cxn ang="0">
                      <a:pos x="75" y="0"/>
                    </a:cxn>
                    <a:cxn ang="0">
                      <a:pos x="99" y="0"/>
                    </a:cxn>
                  </a:cxnLst>
                  <a:rect l="0" t="0" r="r" b="b"/>
                  <a:pathLst>
                    <a:path w="99" h="98">
                      <a:moveTo>
                        <a:pt x="0" y="98"/>
                      </a:moveTo>
                      <a:lnTo>
                        <a:pt x="24" y="98"/>
                      </a:lnTo>
                      <a:lnTo>
                        <a:pt x="24" y="74"/>
                      </a:lnTo>
                      <a:lnTo>
                        <a:pt x="24" y="49"/>
                      </a:lnTo>
                      <a:lnTo>
                        <a:pt x="50" y="25"/>
                      </a:lnTo>
                      <a:lnTo>
                        <a:pt x="50" y="49"/>
                      </a:lnTo>
                      <a:lnTo>
                        <a:pt x="50" y="25"/>
                      </a:lnTo>
                      <a:lnTo>
                        <a:pt x="75" y="25"/>
                      </a:lnTo>
                      <a:lnTo>
                        <a:pt x="75" y="0"/>
                      </a:lnTo>
                      <a:lnTo>
                        <a:pt x="9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3" name="Freeform 955"/>
                <p:cNvSpPr>
                  <a:spLocks/>
                </p:cNvSpPr>
                <p:nvPr/>
              </p:nvSpPr>
              <p:spPr bwMode="auto">
                <a:xfrm>
                  <a:off x="2943" y="2124"/>
                  <a:ext cx="6" cy="6"/>
                </a:xfrm>
                <a:custGeom>
                  <a:avLst/>
                  <a:gdLst/>
                  <a:ahLst/>
                  <a:cxnLst>
                    <a:cxn ang="0">
                      <a:pos x="0" y="24"/>
                    </a:cxn>
                    <a:cxn ang="0">
                      <a:pos x="0" y="0"/>
                    </a:cxn>
                    <a:cxn ang="0">
                      <a:pos x="24" y="0"/>
                    </a:cxn>
                  </a:cxnLst>
                  <a:rect l="0" t="0" r="r" b="b"/>
                  <a:pathLst>
                    <a:path w="24" h="24">
                      <a:moveTo>
                        <a:pt x="0" y="24"/>
                      </a:moveTo>
                      <a:lnTo>
                        <a:pt x="0" y="0"/>
                      </a:lnTo>
                      <a:lnTo>
                        <a:pt x="2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4" name="Freeform 956"/>
                <p:cNvSpPr>
                  <a:spLocks/>
                </p:cNvSpPr>
                <p:nvPr/>
              </p:nvSpPr>
              <p:spPr bwMode="auto">
                <a:xfrm>
                  <a:off x="2949" y="2106"/>
                  <a:ext cx="19" cy="18"/>
                </a:xfrm>
                <a:custGeom>
                  <a:avLst/>
                  <a:gdLst/>
                  <a:ahLst/>
                  <a:cxnLst>
                    <a:cxn ang="0">
                      <a:pos x="0" y="74"/>
                    </a:cxn>
                    <a:cxn ang="0">
                      <a:pos x="0" y="49"/>
                    </a:cxn>
                    <a:cxn ang="0">
                      <a:pos x="25" y="49"/>
                    </a:cxn>
                    <a:cxn ang="0">
                      <a:pos x="50" y="49"/>
                    </a:cxn>
                    <a:cxn ang="0">
                      <a:pos x="50" y="25"/>
                    </a:cxn>
                    <a:cxn ang="0">
                      <a:pos x="74" y="0"/>
                    </a:cxn>
                  </a:cxnLst>
                  <a:rect l="0" t="0" r="r" b="b"/>
                  <a:pathLst>
                    <a:path w="74" h="74">
                      <a:moveTo>
                        <a:pt x="0" y="74"/>
                      </a:moveTo>
                      <a:lnTo>
                        <a:pt x="0" y="49"/>
                      </a:lnTo>
                      <a:lnTo>
                        <a:pt x="25" y="49"/>
                      </a:lnTo>
                      <a:lnTo>
                        <a:pt x="50" y="49"/>
                      </a:lnTo>
                      <a:lnTo>
                        <a:pt x="50" y="25"/>
                      </a:lnTo>
                      <a:lnTo>
                        <a:pt x="7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5" name="Freeform 957"/>
                <p:cNvSpPr>
                  <a:spLocks/>
                </p:cNvSpPr>
                <p:nvPr/>
              </p:nvSpPr>
              <p:spPr bwMode="auto">
                <a:xfrm>
                  <a:off x="2893" y="2112"/>
                  <a:ext cx="19" cy="12"/>
                </a:xfrm>
                <a:custGeom>
                  <a:avLst/>
                  <a:gdLst/>
                  <a:ahLst/>
                  <a:cxnLst>
                    <a:cxn ang="0">
                      <a:pos x="74" y="49"/>
                    </a:cxn>
                    <a:cxn ang="0">
                      <a:pos x="49" y="49"/>
                    </a:cxn>
                    <a:cxn ang="0">
                      <a:pos x="25" y="24"/>
                    </a:cxn>
                    <a:cxn ang="0">
                      <a:pos x="0" y="24"/>
                    </a:cxn>
                    <a:cxn ang="0">
                      <a:pos x="0" y="0"/>
                    </a:cxn>
                  </a:cxnLst>
                  <a:rect l="0" t="0" r="r" b="b"/>
                  <a:pathLst>
                    <a:path w="74" h="49">
                      <a:moveTo>
                        <a:pt x="74" y="49"/>
                      </a:moveTo>
                      <a:lnTo>
                        <a:pt x="49" y="49"/>
                      </a:lnTo>
                      <a:lnTo>
                        <a:pt x="25" y="24"/>
                      </a:lnTo>
                      <a:lnTo>
                        <a:pt x="0" y="24"/>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6" name="Freeform 958"/>
                <p:cNvSpPr>
                  <a:spLocks/>
                </p:cNvSpPr>
                <p:nvPr/>
              </p:nvSpPr>
              <p:spPr bwMode="auto">
                <a:xfrm>
                  <a:off x="2881" y="2106"/>
                  <a:ext cx="12" cy="6"/>
                </a:xfrm>
                <a:custGeom>
                  <a:avLst/>
                  <a:gdLst/>
                  <a:ahLst/>
                  <a:cxnLst>
                    <a:cxn ang="0">
                      <a:pos x="49" y="25"/>
                    </a:cxn>
                    <a:cxn ang="0">
                      <a:pos x="25" y="25"/>
                    </a:cxn>
                    <a:cxn ang="0">
                      <a:pos x="25" y="0"/>
                    </a:cxn>
                    <a:cxn ang="0">
                      <a:pos x="0" y="0"/>
                    </a:cxn>
                  </a:cxnLst>
                  <a:rect l="0" t="0" r="r" b="b"/>
                  <a:pathLst>
                    <a:path w="49" h="25">
                      <a:moveTo>
                        <a:pt x="49" y="25"/>
                      </a:moveTo>
                      <a:lnTo>
                        <a:pt x="25" y="25"/>
                      </a:lnTo>
                      <a:lnTo>
                        <a:pt x="25"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7" name="Freeform 959"/>
                <p:cNvSpPr>
                  <a:spLocks/>
                </p:cNvSpPr>
                <p:nvPr/>
              </p:nvSpPr>
              <p:spPr bwMode="auto">
                <a:xfrm>
                  <a:off x="2968" y="2075"/>
                  <a:ext cx="18" cy="31"/>
                </a:xfrm>
                <a:custGeom>
                  <a:avLst/>
                  <a:gdLst/>
                  <a:ahLst/>
                  <a:cxnLst>
                    <a:cxn ang="0">
                      <a:pos x="0" y="125"/>
                    </a:cxn>
                    <a:cxn ang="0">
                      <a:pos x="0" y="100"/>
                    </a:cxn>
                    <a:cxn ang="0">
                      <a:pos x="0" y="76"/>
                    </a:cxn>
                    <a:cxn ang="0">
                      <a:pos x="25" y="76"/>
                    </a:cxn>
                    <a:cxn ang="0">
                      <a:pos x="25" y="50"/>
                    </a:cxn>
                    <a:cxn ang="0">
                      <a:pos x="49" y="25"/>
                    </a:cxn>
                    <a:cxn ang="0">
                      <a:pos x="75" y="0"/>
                    </a:cxn>
                  </a:cxnLst>
                  <a:rect l="0" t="0" r="r" b="b"/>
                  <a:pathLst>
                    <a:path w="75" h="125">
                      <a:moveTo>
                        <a:pt x="0" y="125"/>
                      </a:moveTo>
                      <a:lnTo>
                        <a:pt x="0" y="100"/>
                      </a:lnTo>
                      <a:lnTo>
                        <a:pt x="0" y="76"/>
                      </a:lnTo>
                      <a:lnTo>
                        <a:pt x="25" y="76"/>
                      </a:lnTo>
                      <a:lnTo>
                        <a:pt x="25" y="50"/>
                      </a:lnTo>
                      <a:lnTo>
                        <a:pt x="49" y="25"/>
                      </a:lnTo>
                      <a:lnTo>
                        <a:pt x="75"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8" name="Freeform 960"/>
                <p:cNvSpPr>
                  <a:spLocks/>
                </p:cNvSpPr>
                <p:nvPr/>
              </p:nvSpPr>
              <p:spPr bwMode="auto">
                <a:xfrm>
                  <a:off x="2992" y="2050"/>
                  <a:ext cx="37" cy="12"/>
                </a:xfrm>
                <a:custGeom>
                  <a:avLst/>
                  <a:gdLst/>
                  <a:ahLst/>
                  <a:cxnLst>
                    <a:cxn ang="0">
                      <a:pos x="0" y="49"/>
                    </a:cxn>
                    <a:cxn ang="0">
                      <a:pos x="25" y="49"/>
                    </a:cxn>
                    <a:cxn ang="0">
                      <a:pos x="50" y="24"/>
                    </a:cxn>
                    <a:cxn ang="0">
                      <a:pos x="74" y="24"/>
                    </a:cxn>
                    <a:cxn ang="0">
                      <a:pos x="99" y="0"/>
                    </a:cxn>
                    <a:cxn ang="0">
                      <a:pos x="123" y="0"/>
                    </a:cxn>
                    <a:cxn ang="0">
                      <a:pos x="148" y="0"/>
                    </a:cxn>
                  </a:cxnLst>
                  <a:rect l="0" t="0" r="r" b="b"/>
                  <a:pathLst>
                    <a:path w="148" h="49">
                      <a:moveTo>
                        <a:pt x="0" y="49"/>
                      </a:moveTo>
                      <a:lnTo>
                        <a:pt x="25" y="49"/>
                      </a:lnTo>
                      <a:lnTo>
                        <a:pt x="50" y="24"/>
                      </a:lnTo>
                      <a:lnTo>
                        <a:pt x="74" y="24"/>
                      </a:lnTo>
                      <a:lnTo>
                        <a:pt x="99" y="0"/>
                      </a:lnTo>
                      <a:lnTo>
                        <a:pt x="123" y="0"/>
                      </a:lnTo>
                      <a:lnTo>
                        <a:pt x="148"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29" name="Freeform 961"/>
                <p:cNvSpPr>
                  <a:spLocks/>
                </p:cNvSpPr>
                <p:nvPr/>
              </p:nvSpPr>
              <p:spPr bwMode="auto">
                <a:xfrm>
                  <a:off x="2986" y="2062"/>
                  <a:ext cx="6" cy="7"/>
                </a:xfrm>
                <a:custGeom>
                  <a:avLst/>
                  <a:gdLst/>
                  <a:ahLst/>
                  <a:cxnLst>
                    <a:cxn ang="0">
                      <a:pos x="0" y="25"/>
                    </a:cxn>
                    <a:cxn ang="0">
                      <a:pos x="24" y="25"/>
                    </a:cxn>
                    <a:cxn ang="0">
                      <a:pos x="24" y="0"/>
                    </a:cxn>
                  </a:cxnLst>
                  <a:rect l="0" t="0" r="r" b="b"/>
                  <a:pathLst>
                    <a:path w="24" h="25">
                      <a:moveTo>
                        <a:pt x="0" y="25"/>
                      </a:moveTo>
                      <a:lnTo>
                        <a:pt x="24" y="25"/>
                      </a:lnTo>
                      <a:lnTo>
                        <a:pt x="2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30" name="Line 962"/>
                <p:cNvSpPr>
                  <a:spLocks noChangeShapeType="1"/>
                </p:cNvSpPr>
                <p:nvPr/>
              </p:nvSpPr>
              <p:spPr bwMode="auto">
                <a:xfrm flipV="1">
                  <a:off x="2986" y="2069"/>
                  <a:ext cx="1" cy="6"/>
                </a:xfrm>
                <a:prstGeom prst="line">
                  <a:avLst/>
                </a:prstGeom>
                <a:noFill/>
                <a:ln w="12700">
                  <a:solidFill>
                    <a:srgbClr val="1DB2FB"/>
                  </a:solidFill>
                  <a:round/>
                  <a:headEnd/>
                  <a:tailEnd/>
                </a:ln>
              </p:spPr>
              <p:txBody>
                <a:bodyPr/>
                <a:lstStyle/>
                <a:p>
                  <a:endParaRPr lang="en-US" dirty="0"/>
                </a:p>
              </p:txBody>
            </p:sp>
            <p:sp>
              <p:nvSpPr>
                <p:cNvPr id="648131" name="Freeform 963"/>
                <p:cNvSpPr>
                  <a:spLocks/>
                </p:cNvSpPr>
                <p:nvPr/>
              </p:nvSpPr>
              <p:spPr bwMode="auto">
                <a:xfrm>
                  <a:off x="3035" y="2038"/>
                  <a:ext cx="25" cy="6"/>
                </a:xfrm>
                <a:custGeom>
                  <a:avLst/>
                  <a:gdLst/>
                  <a:ahLst/>
                  <a:cxnLst>
                    <a:cxn ang="0">
                      <a:pos x="0" y="24"/>
                    </a:cxn>
                    <a:cxn ang="0">
                      <a:pos x="25" y="24"/>
                    </a:cxn>
                    <a:cxn ang="0">
                      <a:pos x="51" y="24"/>
                    </a:cxn>
                    <a:cxn ang="0">
                      <a:pos x="75" y="24"/>
                    </a:cxn>
                    <a:cxn ang="0">
                      <a:pos x="101" y="0"/>
                    </a:cxn>
                  </a:cxnLst>
                  <a:rect l="0" t="0" r="r" b="b"/>
                  <a:pathLst>
                    <a:path w="101" h="24">
                      <a:moveTo>
                        <a:pt x="0" y="24"/>
                      </a:moveTo>
                      <a:lnTo>
                        <a:pt x="25" y="24"/>
                      </a:lnTo>
                      <a:lnTo>
                        <a:pt x="51" y="24"/>
                      </a:lnTo>
                      <a:lnTo>
                        <a:pt x="75" y="24"/>
                      </a:lnTo>
                      <a:lnTo>
                        <a:pt x="101"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32" name="Line 964"/>
                <p:cNvSpPr>
                  <a:spLocks noChangeShapeType="1"/>
                </p:cNvSpPr>
                <p:nvPr/>
              </p:nvSpPr>
              <p:spPr bwMode="auto">
                <a:xfrm flipV="1">
                  <a:off x="3029" y="2044"/>
                  <a:ext cx="6" cy="6"/>
                </a:xfrm>
                <a:prstGeom prst="line">
                  <a:avLst/>
                </a:prstGeom>
                <a:noFill/>
                <a:ln w="12700">
                  <a:solidFill>
                    <a:srgbClr val="1DB2FB"/>
                  </a:solidFill>
                  <a:round/>
                  <a:headEnd/>
                  <a:tailEnd/>
                </a:ln>
              </p:spPr>
              <p:txBody>
                <a:bodyPr/>
                <a:lstStyle/>
                <a:p>
                  <a:endParaRPr lang="en-US" dirty="0"/>
                </a:p>
              </p:txBody>
            </p:sp>
            <p:sp>
              <p:nvSpPr>
                <p:cNvPr id="648133" name="Line 965"/>
                <p:cNvSpPr>
                  <a:spLocks noChangeShapeType="1"/>
                </p:cNvSpPr>
                <p:nvPr/>
              </p:nvSpPr>
              <p:spPr bwMode="auto">
                <a:xfrm flipH="1">
                  <a:off x="3035" y="2044"/>
                  <a:ext cx="7" cy="1"/>
                </a:xfrm>
                <a:prstGeom prst="line">
                  <a:avLst/>
                </a:prstGeom>
                <a:noFill/>
                <a:ln w="12700">
                  <a:solidFill>
                    <a:srgbClr val="1DB2FB"/>
                  </a:solidFill>
                  <a:round/>
                  <a:headEnd/>
                  <a:tailEnd/>
                </a:ln>
              </p:spPr>
              <p:txBody>
                <a:bodyPr/>
                <a:lstStyle/>
                <a:p>
                  <a:endParaRPr lang="en-US" dirty="0"/>
                </a:p>
              </p:txBody>
            </p:sp>
            <p:sp>
              <p:nvSpPr>
                <p:cNvPr id="648134" name="Line 966"/>
                <p:cNvSpPr>
                  <a:spLocks noChangeShapeType="1"/>
                </p:cNvSpPr>
                <p:nvPr/>
              </p:nvSpPr>
              <p:spPr bwMode="auto">
                <a:xfrm flipH="1">
                  <a:off x="3060" y="2038"/>
                  <a:ext cx="6" cy="1"/>
                </a:xfrm>
                <a:prstGeom prst="line">
                  <a:avLst/>
                </a:prstGeom>
                <a:noFill/>
                <a:ln w="12700">
                  <a:solidFill>
                    <a:srgbClr val="1DB2FB"/>
                  </a:solidFill>
                  <a:round/>
                  <a:headEnd/>
                  <a:tailEnd/>
                </a:ln>
              </p:spPr>
              <p:txBody>
                <a:bodyPr/>
                <a:lstStyle/>
                <a:p>
                  <a:endParaRPr lang="en-US" dirty="0"/>
                </a:p>
              </p:txBody>
            </p:sp>
            <p:sp>
              <p:nvSpPr>
                <p:cNvPr id="648135" name="Freeform 967"/>
                <p:cNvSpPr>
                  <a:spLocks/>
                </p:cNvSpPr>
                <p:nvPr/>
              </p:nvSpPr>
              <p:spPr bwMode="auto">
                <a:xfrm>
                  <a:off x="3066" y="2025"/>
                  <a:ext cx="19" cy="13"/>
                </a:xfrm>
                <a:custGeom>
                  <a:avLst/>
                  <a:gdLst/>
                  <a:ahLst/>
                  <a:cxnLst>
                    <a:cxn ang="0">
                      <a:pos x="0" y="51"/>
                    </a:cxn>
                    <a:cxn ang="0">
                      <a:pos x="25" y="51"/>
                    </a:cxn>
                    <a:cxn ang="0">
                      <a:pos x="49" y="51"/>
                    </a:cxn>
                    <a:cxn ang="0">
                      <a:pos x="49" y="25"/>
                    </a:cxn>
                    <a:cxn ang="0">
                      <a:pos x="74" y="0"/>
                    </a:cxn>
                  </a:cxnLst>
                  <a:rect l="0" t="0" r="r" b="b"/>
                  <a:pathLst>
                    <a:path w="74" h="51">
                      <a:moveTo>
                        <a:pt x="0" y="51"/>
                      </a:moveTo>
                      <a:lnTo>
                        <a:pt x="25" y="51"/>
                      </a:lnTo>
                      <a:lnTo>
                        <a:pt x="49" y="51"/>
                      </a:lnTo>
                      <a:lnTo>
                        <a:pt x="49" y="25"/>
                      </a:lnTo>
                      <a:lnTo>
                        <a:pt x="7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36" name="Line 968"/>
                <p:cNvSpPr>
                  <a:spLocks noChangeShapeType="1"/>
                </p:cNvSpPr>
                <p:nvPr/>
              </p:nvSpPr>
              <p:spPr bwMode="auto">
                <a:xfrm flipV="1">
                  <a:off x="3085" y="2019"/>
                  <a:ext cx="6" cy="6"/>
                </a:xfrm>
                <a:prstGeom prst="line">
                  <a:avLst/>
                </a:prstGeom>
                <a:noFill/>
                <a:ln w="12700">
                  <a:solidFill>
                    <a:srgbClr val="1DB2FB"/>
                  </a:solidFill>
                  <a:round/>
                  <a:headEnd/>
                  <a:tailEnd/>
                </a:ln>
              </p:spPr>
              <p:txBody>
                <a:bodyPr/>
                <a:lstStyle/>
                <a:p>
                  <a:endParaRPr lang="en-US" dirty="0"/>
                </a:p>
              </p:txBody>
            </p:sp>
            <p:grpSp>
              <p:nvGrpSpPr>
                <p:cNvPr id="648167" name="Group 969"/>
                <p:cNvGrpSpPr>
                  <a:grpSpLocks/>
                </p:cNvGrpSpPr>
                <p:nvPr/>
              </p:nvGrpSpPr>
              <p:grpSpPr bwMode="auto">
                <a:xfrm>
                  <a:off x="1158" y="1303"/>
                  <a:ext cx="3261" cy="2199"/>
                  <a:chOff x="1158" y="1303"/>
                  <a:chExt cx="3261" cy="2199"/>
                </a:xfrm>
              </p:grpSpPr>
              <p:sp>
                <p:nvSpPr>
                  <p:cNvPr id="648138" name="Freeform 970"/>
                  <p:cNvSpPr>
                    <a:spLocks/>
                  </p:cNvSpPr>
                  <p:nvPr/>
                </p:nvSpPr>
                <p:spPr bwMode="auto">
                  <a:xfrm>
                    <a:off x="3591" y="1865"/>
                    <a:ext cx="31" cy="12"/>
                  </a:xfrm>
                  <a:custGeom>
                    <a:avLst/>
                    <a:gdLst/>
                    <a:ahLst/>
                    <a:cxnLst>
                      <a:cxn ang="0">
                        <a:pos x="0" y="49"/>
                      </a:cxn>
                      <a:cxn ang="0">
                        <a:pos x="24" y="49"/>
                      </a:cxn>
                      <a:cxn ang="0">
                        <a:pos x="49" y="49"/>
                      </a:cxn>
                      <a:cxn ang="0">
                        <a:pos x="75" y="49"/>
                      </a:cxn>
                      <a:cxn ang="0">
                        <a:pos x="100" y="49"/>
                      </a:cxn>
                      <a:cxn ang="0">
                        <a:pos x="125" y="25"/>
                      </a:cxn>
                      <a:cxn ang="0">
                        <a:pos x="125" y="0"/>
                      </a:cxn>
                    </a:cxnLst>
                    <a:rect l="0" t="0" r="r" b="b"/>
                    <a:pathLst>
                      <a:path w="125" h="49">
                        <a:moveTo>
                          <a:pt x="0" y="49"/>
                        </a:moveTo>
                        <a:lnTo>
                          <a:pt x="24" y="49"/>
                        </a:lnTo>
                        <a:lnTo>
                          <a:pt x="49" y="49"/>
                        </a:lnTo>
                        <a:lnTo>
                          <a:pt x="75" y="49"/>
                        </a:lnTo>
                        <a:lnTo>
                          <a:pt x="100" y="49"/>
                        </a:lnTo>
                        <a:lnTo>
                          <a:pt x="125" y="25"/>
                        </a:lnTo>
                        <a:lnTo>
                          <a:pt x="125"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39" name="Freeform 971"/>
                  <p:cNvSpPr>
                    <a:spLocks/>
                  </p:cNvSpPr>
                  <p:nvPr/>
                </p:nvSpPr>
                <p:spPr bwMode="auto">
                  <a:xfrm>
                    <a:off x="3622" y="1859"/>
                    <a:ext cx="6" cy="6"/>
                  </a:xfrm>
                  <a:custGeom>
                    <a:avLst/>
                    <a:gdLst/>
                    <a:ahLst/>
                    <a:cxnLst>
                      <a:cxn ang="0">
                        <a:pos x="0" y="24"/>
                      </a:cxn>
                      <a:cxn ang="0">
                        <a:pos x="24" y="24"/>
                      </a:cxn>
                      <a:cxn ang="0">
                        <a:pos x="24" y="0"/>
                      </a:cxn>
                    </a:cxnLst>
                    <a:rect l="0" t="0" r="r" b="b"/>
                    <a:pathLst>
                      <a:path w="24" h="24">
                        <a:moveTo>
                          <a:pt x="0" y="24"/>
                        </a:moveTo>
                        <a:lnTo>
                          <a:pt x="24" y="24"/>
                        </a:lnTo>
                        <a:lnTo>
                          <a:pt x="2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0" name="Freeform 972"/>
                  <p:cNvSpPr>
                    <a:spLocks/>
                  </p:cNvSpPr>
                  <p:nvPr/>
                </p:nvSpPr>
                <p:spPr bwMode="auto">
                  <a:xfrm>
                    <a:off x="3628" y="1822"/>
                    <a:ext cx="19" cy="37"/>
                  </a:xfrm>
                  <a:custGeom>
                    <a:avLst/>
                    <a:gdLst/>
                    <a:ahLst/>
                    <a:cxnLst>
                      <a:cxn ang="0">
                        <a:pos x="0" y="149"/>
                      </a:cxn>
                      <a:cxn ang="0">
                        <a:pos x="0" y="124"/>
                      </a:cxn>
                      <a:cxn ang="0">
                        <a:pos x="0" y="99"/>
                      </a:cxn>
                      <a:cxn ang="0">
                        <a:pos x="25" y="99"/>
                      </a:cxn>
                      <a:cxn ang="0">
                        <a:pos x="25" y="74"/>
                      </a:cxn>
                      <a:cxn ang="0">
                        <a:pos x="25" y="49"/>
                      </a:cxn>
                      <a:cxn ang="0">
                        <a:pos x="25" y="25"/>
                      </a:cxn>
                      <a:cxn ang="0">
                        <a:pos x="25" y="49"/>
                      </a:cxn>
                      <a:cxn ang="0">
                        <a:pos x="25" y="25"/>
                      </a:cxn>
                      <a:cxn ang="0">
                        <a:pos x="49" y="25"/>
                      </a:cxn>
                      <a:cxn ang="0">
                        <a:pos x="49" y="0"/>
                      </a:cxn>
                      <a:cxn ang="0">
                        <a:pos x="74" y="0"/>
                      </a:cxn>
                    </a:cxnLst>
                    <a:rect l="0" t="0" r="r" b="b"/>
                    <a:pathLst>
                      <a:path w="74" h="149">
                        <a:moveTo>
                          <a:pt x="0" y="149"/>
                        </a:moveTo>
                        <a:lnTo>
                          <a:pt x="0" y="124"/>
                        </a:lnTo>
                        <a:lnTo>
                          <a:pt x="0" y="99"/>
                        </a:lnTo>
                        <a:lnTo>
                          <a:pt x="25" y="99"/>
                        </a:lnTo>
                        <a:lnTo>
                          <a:pt x="25" y="74"/>
                        </a:lnTo>
                        <a:lnTo>
                          <a:pt x="25" y="49"/>
                        </a:lnTo>
                        <a:lnTo>
                          <a:pt x="25" y="25"/>
                        </a:lnTo>
                        <a:lnTo>
                          <a:pt x="25" y="49"/>
                        </a:lnTo>
                        <a:lnTo>
                          <a:pt x="25" y="25"/>
                        </a:lnTo>
                        <a:lnTo>
                          <a:pt x="49" y="25"/>
                        </a:lnTo>
                        <a:lnTo>
                          <a:pt x="49" y="0"/>
                        </a:lnTo>
                        <a:lnTo>
                          <a:pt x="7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1" name="Freeform 973"/>
                  <p:cNvSpPr>
                    <a:spLocks/>
                  </p:cNvSpPr>
                  <p:nvPr/>
                </p:nvSpPr>
                <p:spPr bwMode="auto">
                  <a:xfrm>
                    <a:off x="3647" y="1797"/>
                    <a:ext cx="12" cy="25"/>
                  </a:xfrm>
                  <a:custGeom>
                    <a:avLst/>
                    <a:gdLst/>
                    <a:ahLst/>
                    <a:cxnLst>
                      <a:cxn ang="0">
                        <a:pos x="0" y="99"/>
                      </a:cxn>
                      <a:cxn ang="0">
                        <a:pos x="0" y="75"/>
                      </a:cxn>
                      <a:cxn ang="0">
                        <a:pos x="0" y="50"/>
                      </a:cxn>
                      <a:cxn ang="0">
                        <a:pos x="0" y="25"/>
                      </a:cxn>
                      <a:cxn ang="0">
                        <a:pos x="0" y="0"/>
                      </a:cxn>
                      <a:cxn ang="0">
                        <a:pos x="25" y="25"/>
                      </a:cxn>
                      <a:cxn ang="0">
                        <a:pos x="49" y="0"/>
                      </a:cxn>
                    </a:cxnLst>
                    <a:rect l="0" t="0" r="r" b="b"/>
                    <a:pathLst>
                      <a:path w="49" h="99">
                        <a:moveTo>
                          <a:pt x="0" y="99"/>
                        </a:moveTo>
                        <a:lnTo>
                          <a:pt x="0" y="75"/>
                        </a:lnTo>
                        <a:lnTo>
                          <a:pt x="0" y="50"/>
                        </a:lnTo>
                        <a:lnTo>
                          <a:pt x="0" y="25"/>
                        </a:lnTo>
                        <a:lnTo>
                          <a:pt x="0" y="0"/>
                        </a:lnTo>
                        <a:lnTo>
                          <a:pt x="25" y="25"/>
                        </a:lnTo>
                        <a:lnTo>
                          <a:pt x="4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2" name="Freeform 974"/>
                  <p:cNvSpPr>
                    <a:spLocks/>
                  </p:cNvSpPr>
                  <p:nvPr/>
                </p:nvSpPr>
                <p:spPr bwMode="auto">
                  <a:xfrm>
                    <a:off x="3678" y="1784"/>
                    <a:ext cx="43" cy="19"/>
                  </a:xfrm>
                  <a:custGeom>
                    <a:avLst/>
                    <a:gdLst/>
                    <a:ahLst/>
                    <a:cxnLst>
                      <a:cxn ang="0">
                        <a:pos x="172" y="75"/>
                      </a:cxn>
                      <a:cxn ang="0">
                        <a:pos x="147" y="75"/>
                      </a:cxn>
                      <a:cxn ang="0">
                        <a:pos x="147" y="50"/>
                      </a:cxn>
                      <a:cxn ang="0">
                        <a:pos x="123" y="50"/>
                      </a:cxn>
                      <a:cxn ang="0">
                        <a:pos x="98" y="50"/>
                      </a:cxn>
                      <a:cxn ang="0">
                        <a:pos x="74" y="50"/>
                      </a:cxn>
                      <a:cxn ang="0">
                        <a:pos x="74" y="24"/>
                      </a:cxn>
                      <a:cxn ang="0">
                        <a:pos x="74" y="0"/>
                      </a:cxn>
                      <a:cxn ang="0">
                        <a:pos x="49" y="0"/>
                      </a:cxn>
                      <a:cxn ang="0">
                        <a:pos x="49" y="24"/>
                      </a:cxn>
                      <a:cxn ang="0">
                        <a:pos x="24" y="24"/>
                      </a:cxn>
                      <a:cxn ang="0">
                        <a:pos x="0" y="24"/>
                      </a:cxn>
                    </a:cxnLst>
                    <a:rect l="0" t="0" r="r" b="b"/>
                    <a:pathLst>
                      <a:path w="172" h="75">
                        <a:moveTo>
                          <a:pt x="172" y="75"/>
                        </a:moveTo>
                        <a:lnTo>
                          <a:pt x="147" y="75"/>
                        </a:lnTo>
                        <a:lnTo>
                          <a:pt x="147" y="50"/>
                        </a:lnTo>
                        <a:lnTo>
                          <a:pt x="123" y="50"/>
                        </a:lnTo>
                        <a:lnTo>
                          <a:pt x="98" y="50"/>
                        </a:lnTo>
                        <a:lnTo>
                          <a:pt x="74" y="50"/>
                        </a:lnTo>
                        <a:lnTo>
                          <a:pt x="74" y="24"/>
                        </a:lnTo>
                        <a:lnTo>
                          <a:pt x="74" y="0"/>
                        </a:lnTo>
                        <a:lnTo>
                          <a:pt x="49" y="0"/>
                        </a:lnTo>
                        <a:lnTo>
                          <a:pt x="49" y="24"/>
                        </a:lnTo>
                        <a:lnTo>
                          <a:pt x="24" y="24"/>
                        </a:lnTo>
                        <a:lnTo>
                          <a:pt x="0" y="24"/>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3" name="Freeform 975"/>
                  <p:cNvSpPr>
                    <a:spLocks/>
                  </p:cNvSpPr>
                  <p:nvPr/>
                </p:nvSpPr>
                <p:spPr bwMode="auto">
                  <a:xfrm>
                    <a:off x="3721" y="1766"/>
                    <a:ext cx="68" cy="37"/>
                  </a:xfrm>
                  <a:custGeom>
                    <a:avLst/>
                    <a:gdLst/>
                    <a:ahLst/>
                    <a:cxnLst>
                      <a:cxn ang="0">
                        <a:pos x="0" y="149"/>
                      </a:cxn>
                      <a:cxn ang="0">
                        <a:pos x="0" y="124"/>
                      </a:cxn>
                      <a:cxn ang="0">
                        <a:pos x="24" y="124"/>
                      </a:cxn>
                      <a:cxn ang="0">
                        <a:pos x="24" y="98"/>
                      </a:cxn>
                      <a:cxn ang="0">
                        <a:pos x="50" y="98"/>
                      </a:cxn>
                      <a:cxn ang="0">
                        <a:pos x="75" y="98"/>
                      </a:cxn>
                      <a:cxn ang="0">
                        <a:pos x="99" y="74"/>
                      </a:cxn>
                      <a:cxn ang="0">
                        <a:pos x="124" y="74"/>
                      </a:cxn>
                      <a:cxn ang="0">
                        <a:pos x="148" y="74"/>
                      </a:cxn>
                      <a:cxn ang="0">
                        <a:pos x="173" y="74"/>
                      </a:cxn>
                      <a:cxn ang="0">
                        <a:pos x="197" y="74"/>
                      </a:cxn>
                      <a:cxn ang="0">
                        <a:pos x="197" y="49"/>
                      </a:cxn>
                      <a:cxn ang="0">
                        <a:pos x="197" y="25"/>
                      </a:cxn>
                      <a:cxn ang="0">
                        <a:pos x="222" y="25"/>
                      </a:cxn>
                      <a:cxn ang="0">
                        <a:pos x="247" y="25"/>
                      </a:cxn>
                      <a:cxn ang="0">
                        <a:pos x="247" y="0"/>
                      </a:cxn>
                      <a:cxn ang="0">
                        <a:pos x="271" y="0"/>
                      </a:cxn>
                    </a:cxnLst>
                    <a:rect l="0" t="0" r="r" b="b"/>
                    <a:pathLst>
                      <a:path w="271" h="149">
                        <a:moveTo>
                          <a:pt x="0" y="149"/>
                        </a:moveTo>
                        <a:lnTo>
                          <a:pt x="0" y="124"/>
                        </a:lnTo>
                        <a:lnTo>
                          <a:pt x="24" y="124"/>
                        </a:lnTo>
                        <a:lnTo>
                          <a:pt x="24" y="98"/>
                        </a:lnTo>
                        <a:lnTo>
                          <a:pt x="50" y="98"/>
                        </a:lnTo>
                        <a:lnTo>
                          <a:pt x="75" y="98"/>
                        </a:lnTo>
                        <a:lnTo>
                          <a:pt x="99" y="74"/>
                        </a:lnTo>
                        <a:lnTo>
                          <a:pt x="124" y="74"/>
                        </a:lnTo>
                        <a:lnTo>
                          <a:pt x="148" y="74"/>
                        </a:lnTo>
                        <a:lnTo>
                          <a:pt x="173" y="74"/>
                        </a:lnTo>
                        <a:lnTo>
                          <a:pt x="197" y="74"/>
                        </a:lnTo>
                        <a:lnTo>
                          <a:pt x="197" y="49"/>
                        </a:lnTo>
                        <a:lnTo>
                          <a:pt x="197" y="25"/>
                        </a:lnTo>
                        <a:lnTo>
                          <a:pt x="222" y="25"/>
                        </a:lnTo>
                        <a:lnTo>
                          <a:pt x="247" y="25"/>
                        </a:lnTo>
                        <a:lnTo>
                          <a:pt x="247" y="0"/>
                        </a:lnTo>
                        <a:lnTo>
                          <a:pt x="271"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4" name="Freeform 976"/>
                  <p:cNvSpPr>
                    <a:spLocks/>
                  </p:cNvSpPr>
                  <p:nvPr/>
                </p:nvSpPr>
                <p:spPr bwMode="auto">
                  <a:xfrm>
                    <a:off x="3659" y="1790"/>
                    <a:ext cx="19" cy="7"/>
                  </a:xfrm>
                  <a:custGeom>
                    <a:avLst/>
                    <a:gdLst/>
                    <a:ahLst/>
                    <a:cxnLst>
                      <a:cxn ang="0">
                        <a:pos x="0" y="26"/>
                      </a:cxn>
                      <a:cxn ang="0">
                        <a:pos x="25" y="0"/>
                      </a:cxn>
                      <a:cxn ang="0">
                        <a:pos x="25" y="26"/>
                      </a:cxn>
                      <a:cxn ang="0">
                        <a:pos x="49" y="26"/>
                      </a:cxn>
                      <a:cxn ang="0">
                        <a:pos x="49" y="0"/>
                      </a:cxn>
                      <a:cxn ang="0">
                        <a:pos x="75" y="0"/>
                      </a:cxn>
                    </a:cxnLst>
                    <a:rect l="0" t="0" r="r" b="b"/>
                    <a:pathLst>
                      <a:path w="75" h="26">
                        <a:moveTo>
                          <a:pt x="0" y="26"/>
                        </a:moveTo>
                        <a:lnTo>
                          <a:pt x="25" y="0"/>
                        </a:lnTo>
                        <a:lnTo>
                          <a:pt x="25" y="26"/>
                        </a:lnTo>
                        <a:lnTo>
                          <a:pt x="49" y="26"/>
                        </a:lnTo>
                        <a:lnTo>
                          <a:pt x="49" y="0"/>
                        </a:lnTo>
                        <a:lnTo>
                          <a:pt x="75"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5" name="Freeform 977"/>
                  <p:cNvSpPr>
                    <a:spLocks/>
                  </p:cNvSpPr>
                  <p:nvPr/>
                </p:nvSpPr>
                <p:spPr bwMode="auto">
                  <a:xfrm>
                    <a:off x="3091" y="2013"/>
                    <a:ext cx="13" cy="6"/>
                  </a:xfrm>
                  <a:custGeom>
                    <a:avLst/>
                    <a:gdLst/>
                    <a:ahLst/>
                    <a:cxnLst>
                      <a:cxn ang="0">
                        <a:pos x="0" y="25"/>
                      </a:cxn>
                      <a:cxn ang="0">
                        <a:pos x="25" y="25"/>
                      </a:cxn>
                      <a:cxn ang="0">
                        <a:pos x="50" y="0"/>
                      </a:cxn>
                    </a:cxnLst>
                    <a:rect l="0" t="0" r="r" b="b"/>
                    <a:pathLst>
                      <a:path w="50" h="25">
                        <a:moveTo>
                          <a:pt x="0" y="25"/>
                        </a:moveTo>
                        <a:lnTo>
                          <a:pt x="25" y="25"/>
                        </a:lnTo>
                        <a:lnTo>
                          <a:pt x="5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6" name="Freeform 978"/>
                  <p:cNvSpPr>
                    <a:spLocks/>
                  </p:cNvSpPr>
                  <p:nvPr/>
                </p:nvSpPr>
                <p:spPr bwMode="auto">
                  <a:xfrm>
                    <a:off x="3104" y="2000"/>
                    <a:ext cx="31" cy="13"/>
                  </a:xfrm>
                  <a:custGeom>
                    <a:avLst/>
                    <a:gdLst/>
                    <a:ahLst/>
                    <a:cxnLst>
                      <a:cxn ang="0">
                        <a:pos x="0" y="49"/>
                      </a:cxn>
                      <a:cxn ang="0">
                        <a:pos x="24" y="25"/>
                      </a:cxn>
                      <a:cxn ang="0">
                        <a:pos x="49" y="25"/>
                      </a:cxn>
                      <a:cxn ang="0">
                        <a:pos x="73" y="25"/>
                      </a:cxn>
                      <a:cxn ang="0">
                        <a:pos x="123" y="0"/>
                      </a:cxn>
                    </a:cxnLst>
                    <a:rect l="0" t="0" r="r" b="b"/>
                    <a:pathLst>
                      <a:path w="123" h="49">
                        <a:moveTo>
                          <a:pt x="0" y="49"/>
                        </a:moveTo>
                        <a:lnTo>
                          <a:pt x="24" y="25"/>
                        </a:lnTo>
                        <a:lnTo>
                          <a:pt x="49" y="25"/>
                        </a:lnTo>
                        <a:lnTo>
                          <a:pt x="73" y="25"/>
                        </a:lnTo>
                        <a:lnTo>
                          <a:pt x="123"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7" name="Freeform 979"/>
                  <p:cNvSpPr>
                    <a:spLocks/>
                  </p:cNvSpPr>
                  <p:nvPr/>
                </p:nvSpPr>
                <p:spPr bwMode="auto">
                  <a:xfrm>
                    <a:off x="3135" y="1970"/>
                    <a:ext cx="80" cy="30"/>
                  </a:xfrm>
                  <a:custGeom>
                    <a:avLst/>
                    <a:gdLst/>
                    <a:ahLst/>
                    <a:cxnLst>
                      <a:cxn ang="0">
                        <a:pos x="0" y="124"/>
                      </a:cxn>
                      <a:cxn ang="0">
                        <a:pos x="49" y="124"/>
                      </a:cxn>
                      <a:cxn ang="0">
                        <a:pos x="73" y="124"/>
                      </a:cxn>
                      <a:cxn ang="0">
                        <a:pos x="123" y="100"/>
                      </a:cxn>
                      <a:cxn ang="0">
                        <a:pos x="148" y="100"/>
                      </a:cxn>
                      <a:cxn ang="0">
                        <a:pos x="148" y="75"/>
                      </a:cxn>
                      <a:cxn ang="0">
                        <a:pos x="173" y="75"/>
                      </a:cxn>
                      <a:cxn ang="0">
                        <a:pos x="197" y="50"/>
                      </a:cxn>
                      <a:cxn ang="0">
                        <a:pos x="222" y="26"/>
                      </a:cxn>
                      <a:cxn ang="0">
                        <a:pos x="271" y="26"/>
                      </a:cxn>
                      <a:cxn ang="0">
                        <a:pos x="295" y="0"/>
                      </a:cxn>
                      <a:cxn ang="0">
                        <a:pos x="321" y="0"/>
                      </a:cxn>
                    </a:cxnLst>
                    <a:rect l="0" t="0" r="r" b="b"/>
                    <a:pathLst>
                      <a:path w="321" h="124">
                        <a:moveTo>
                          <a:pt x="0" y="124"/>
                        </a:moveTo>
                        <a:lnTo>
                          <a:pt x="49" y="124"/>
                        </a:lnTo>
                        <a:lnTo>
                          <a:pt x="73" y="124"/>
                        </a:lnTo>
                        <a:lnTo>
                          <a:pt x="123" y="100"/>
                        </a:lnTo>
                        <a:lnTo>
                          <a:pt x="148" y="100"/>
                        </a:lnTo>
                        <a:lnTo>
                          <a:pt x="148" y="75"/>
                        </a:lnTo>
                        <a:lnTo>
                          <a:pt x="173" y="75"/>
                        </a:lnTo>
                        <a:lnTo>
                          <a:pt x="197" y="50"/>
                        </a:lnTo>
                        <a:lnTo>
                          <a:pt x="222" y="26"/>
                        </a:lnTo>
                        <a:lnTo>
                          <a:pt x="271" y="26"/>
                        </a:lnTo>
                        <a:lnTo>
                          <a:pt x="295" y="0"/>
                        </a:lnTo>
                        <a:lnTo>
                          <a:pt x="321"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8" name="Freeform 980"/>
                  <p:cNvSpPr>
                    <a:spLocks/>
                  </p:cNvSpPr>
                  <p:nvPr/>
                </p:nvSpPr>
                <p:spPr bwMode="auto">
                  <a:xfrm>
                    <a:off x="3215" y="1951"/>
                    <a:ext cx="31" cy="13"/>
                  </a:xfrm>
                  <a:custGeom>
                    <a:avLst/>
                    <a:gdLst/>
                    <a:ahLst/>
                    <a:cxnLst>
                      <a:cxn ang="0">
                        <a:pos x="0" y="50"/>
                      </a:cxn>
                      <a:cxn ang="0">
                        <a:pos x="25" y="50"/>
                      </a:cxn>
                      <a:cxn ang="0">
                        <a:pos x="25" y="25"/>
                      </a:cxn>
                      <a:cxn ang="0">
                        <a:pos x="49" y="25"/>
                      </a:cxn>
                      <a:cxn ang="0">
                        <a:pos x="74" y="25"/>
                      </a:cxn>
                      <a:cxn ang="0">
                        <a:pos x="98" y="0"/>
                      </a:cxn>
                      <a:cxn ang="0">
                        <a:pos x="123" y="0"/>
                      </a:cxn>
                    </a:cxnLst>
                    <a:rect l="0" t="0" r="r" b="b"/>
                    <a:pathLst>
                      <a:path w="123" h="50">
                        <a:moveTo>
                          <a:pt x="0" y="50"/>
                        </a:moveTo>
                        <a:lnTo>
                          <a:pt x="25" y="50"/>
                        </a:lnTo>
                        <a:lnTo>
                          <a:pt x="25" y="25"/>
                        </a:lnTo>
                        <a:lnTo>
                          <a:pt x="49" y="25"/>
                        </a:lnTo>
                        <a:lnTo>
                          <a:pt x="74" y="25"/>
                        </a:lnTo>
                        <a:lnTo>
                          <a:pt x="98" y="0"/>
                        </a:lnTo>
                        <a:lnTo>
                          <a:pt x="123"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49" name="Line 981"/>
                  <p:cNvSpPr>
                    <a:spLocks noChangeShapeType="1"/>
                  </p:cNvSpPr>
                  <p:nvPr/>
                </p:nvSpPr>
                <p:spPr bwMode="auto">
                  <a:xfrm flipV="1">
                    <a:off x="3215" y="1964"/>
                    <a:ext cx="1" cy="6"/>
                  </a:xfrm>
                  <a:prstGeom prst="line">
                    <a:avLst/>
                  </a:prstGeom>
                  <a:noFill/>
                  <a:ln w="12700">
                    <a:solidFill>
                      <a:srgbClr val="1DB2FB"/>
                    </a:solidFill>
                    <a:round/>
                    <a:headEnd/>
                    <a:tailEnd/>
                  </a:ln>
                </p:spPr>
                <p:txBody>
                  <a:bodyPr/>
                  <a:lstStyle/>
                  <a:p>
                    <a:endParaRPr lang="en-US" dirty="0"/>
                  </a:p>
                </p:txBody>
              </p:sp>
              <p:sp>
                <p:nvSpPr>
                  <p:cNvPr id="648150" name="Freeform 982"/>
                  <p:cNvSpPr>
                    <a:spLocks/>
                  </p:cNvSpPr>
                  <p:nvPr/>
                </p:nvSpPr>
                <p:spPr bwMode="auto">
                  <a:xfrm>
                    <a:off x="3246" y="1933"/>
                    <a:ext cx="24" cy="18"/>
                  </a:xfrm>
                  <a:custGeom>
                    <a:avLst/>
                    <a:gdLst/>
                    <a:ahLst/>
                    <a:cxnLst>
                      <a:cxn ang="0">
                        <a:pos x="0" y="73"/>
                      </a:cxn>
                      <a:cxn ang="0">
                        <a:pos x="0" y="49"/>
                      </a:cxn>
                      <a:cxn ang="0">
                        <a:pos x="24" y="49"/>
                      </a:cxn>
                      <a:cxn ang="0">
                        <a:pos x="49" y="24"/>
                      </a:cxn>
                      <a:cxn ang="0">
                        <a:pos x="74" y="0"/>
                      </a:cxn>
                      <a:cxn ang="0">
                        <a:pos x="98" y="0"/>
                      </a:cxn>
                    </a:cxnLst>
                    <a:rect l="0" t="0" r="r" b="b"/>
                    <a:pathLst>
                      <a:path w="98" h="73">
                        <a:moveTo>
                          <a:pt x="0" y="73"/>
                        </a:moveTo>
                        <a:lnTo>
                          <a:pt x="0" y="49"/>
                        </a:lnTo>
                        <a:lnTo>
                          <a:pt x="24" y="49"/>
                        </a:lnTo>
                        <a:lnTo>
                          <a:pt x="49" y="24"/>
                        </a:lnTo>
                        <a:lnTo>
                          <a:pt x="74" y="0"/>
                        </a:lnTo>
                        <a:lnTo>
                          <a:pt x="98"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51" name="Freeform 983"/>
                  <p:cNvSpPr>
                    <a:spLocks/>
                  </p:cNvSpPr>
                  <p:nvPr/>
                </p:nvSpPr>
                <p:spPr bwMode="auto">
                  <a:xfrm>
                    <a:off x="3276" y="1926"/>
                    <a:ext cx="19" cy="7"/>
                  </a:xfrm>
                  <a:custGeom>
                    <a:avLst/>
                    <a:gdLst/>
                    <a:ahLst/>
                    <a:cxnLst>
                      <a:cxn ang="0">
                        <a:pos x="0" y="25"/>
                      </a:cxn>
                      <a:cxn ang="0">
                        <a:pos x="24" y="25"/>
                      </a:cxn>
                      <a:cxn ang="0">
                        <a:pos x="49" y="25"/>
                      </a:cxn>
                      <a:cxn ang="0">
                        <a:pos x="73" y="0"/>
                      </a:cxn>
                    </a:cxnLst>
                    <a:rect l="0" t="0" r="r" b="b"/>
                    <a:pathLst>
                      <a:path w="73" h="25">
                        <a:moveTo>
                          <a:pt x="0" y="25"/>
                        </a:moveTo>
                        <a:lnTo>
                          <a:pt x="24" y="25"/>
                        </a:lnTo>
                        <a:lnTo>
                          <a:pt x="49" y="25"/>
                        </a:lnTo>
                        <a:lnTo>
                          <a:pt x="73"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52" name="Line 984"/>
                  <p:cNvSpPr>
                    <a:spLocks noChangeShapeType="1"/>
                  </p:cNvSpPr>
                  <p:nvPr/>
                </p:nvSpPr>
                <p:spPr bwMode="auto">
                  <a:xfrm>
                    <a:off x="3270" y="1933"/>
                    <a:ext cx="6" cy="1"/>
                  </a:xfrm>
                  <a:prstGeom prst="line">
                    <a:avLst/>
                  </a:prstGeom>
                  <a:noFill/>
                  <a:ln w="12700">
                    <a:solidFill>
                      <a:srgbClr val="1DB2FB"/>
                    </a:solidFill>
                    <a:round/>
                    <a:headEnd/>
                    <a:tailEnd/>
                  </a:ln>
                </p:spPr>
                <p:txBody>
                  <a:bodyPr/>
                  <a:lstStyle/>
                  <a:p>
                    <a:endParaRPr lang="en-US" dirty="0"/>
                  </a:p>
                </p:txBody>
              </p:sp>
              <p:sp>
                <p:nvSpPr>
                  <p:cNvPr id="648153" name="Freeform 985"/>
                  <p:cNvSpPr>
                    <a:spLocks/>
                  </p:cNvSpPr>
                  <p:nvPr/>
                </p:nvSpPr>
                <p:spPr bwMode="auto">
                  <a:xfrm>
                    <a:off x="3320" y="1933"/>
                    <a:ext cx="18" cy="1"/>
                  </a:xfrm>
                  <a:custGeom>
                    <a:avLst/>
                    <a:gdLst/>
                    <a:ahLst/>
                    <a:cxnLst>
                      <a:cxn ang="0">
                        <a:pos x="75" y="0"/>
                      </a:cxn>
                      <a:cxn ang="0">
                        <a:pos x="51" y="0"/>
                      </a:cxn>
                      <a:cxn ang="0">
                        <a:pos x="0" y="0"/>
                      </a:cxn>
                    </a:cxnLst>
                    <a:rect l="0" t="0" r="r" b="b"/>
                    <a:pathLst>
                      <a:path w="75">
                        <a:moveTo>
                          <a:pt x="75" y="0"/>
                        </a:moveTo>
                        <a:lnTo>
                          <a:pt x="51"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54" name="Line 986"/>
                  <p:cNvSpPr>
                    <a:spLocks noChangeShapeType="1"/>
                  </p:cNvSpPr>
                  <p:nvPr/>
                </p:nvSpPr>
                <p:spPr bwMode="auto">
                  <a:xfrm>
                    <a:off x="3338" y="1933"/>
                    <a:ext cx="6" cy="1"/>
                  </a:xfrm>
                  <a:prstGeom prst="line">
                    <a:avLst/>
                  </a:prstGeom>
                  <a:noFill/>
                  <a:ln w="12700">
                    <a:solidFill>
                      <a:srgbClr val="1DB2FB"/>
                    </a:solidFill>
                    <a:round/>
                    <a:headEnd/>
                    <a:tailEnd/>
                  </a:ln>
                </p:spPr>
                <p:txBody>
                  <a:bodyPr/>
                  <a:lstStyle/>
                  <a:p>
                    <a:endParaRPr lang="en-US" dirty="0"/>
                  </a:p>
                </p:txBody>
              </p:sp>
              <p:sp>
                <p:nvSpPr>
                  <p:cNvPr id="648155" name="Freeform 987"/>
                  <p:cNvSpPr>
                    <a:spLocks/>
                  </p:cNvSpPr>
                  <p:nvPr/>
                </p:nvSpPr>
                <p:spPr bwMode="auto">
                  <a:xfrm>
                    <a:off x="3301" y="1926"/>
                    <a:ext cx="19" cy="7"/>
                  </a:xfrm>
                  <a:custGeom>
                    <a:avLst/>
                    <a:gdLst/>
                    <a:ahLst/>
                    <a:cxnLst>
                      <a:cxn ang="0">
                        <a:pos x="74" y="25"/>
                      </a:cxn>
                      <a:cxn ang="0">
                        <a:pos x="49" y="0"/>
                      </a:cxn>
                      <a:cxn ang="0">
                        <a:pos x="25" y="0"/>
                      </a:cxn>
                      <a:cxn ang="0">
                        <a:pos x="0" y="0"/>
                      </a:cxn>
                    </a:cxnLst>
                    <a:rect l="0" t="0" r="r" b="b"/>
                    <a:pathLst>
                      <a:path w="74" h="25">
                        <a:moveTo>
                          <a:pt x="74" y="25"/>
                        </a:moveTo>
                        <a:lnTo>
                          <a:pt x="49" y="0"/>
                        </a:lnTo>
                        <a:lnTo>
                          <a:pt x="25"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56" name="Line 988"/>
                  <p:cNvSpPr>
                    <a:spLocks noChangeShapeType="1"/>
                  </p:cNvSpPr>
                  <p:nvPr/>
                </p:nvSpPr>
                <p:spPr bwMode="auto">
                  <a:xfrm>
                    <a:off x="3295" y="1926"/>
                    <a:ext cx="6" cy="1"/>
                  </a:xfrm>
                  <a:prstGeom prst="line">
                    <a:avLst/>
                  </a:prstGeom>
                  <a:noFill/>
                  <a:ln w="12700">
                    <a:solidFill>
                      <a:srgbClr val="1DB2FB"/>
                    </a:solidFill>
                    <a:round/>
                    <a:headEnd/>
                    <a:tailEnd/>
                  </a:ln>
                </p:spPr>
                <p:txBody>
                  <a:bodyPr/>
                  <a:lstStyle/>
                  <a:p>
                    <a:endParaRPr lang="en-US" dirty="0"/>
                  </a:p>
                </p:txBody>
              </p:sp>
              <p:sp>
                <p:nvSpPr>
                  <p:cNvPr id="648157" name="Line 989"/>
                  <p:cNvSpPr>
                    <a:spLocks noChangeShapeType="1"/>
                  </p:cNvSpPr>
                  <p:nvPr/>
                </p:nvSpPr>
                <p:spPr bwMode="auto">
                  <a:xfrm>
                    <a:off x="3344" y="1933"/>
                    <a:ext cx="7" cy="1"/>
                  </a:xfrm>
                  <a:prstGeom prst="line">
                    <a:avLst/>
                  </a:prstGeom>
                  <a:noFill/>
                  <a:ln w="12700">
                    <a:solidFill>
                      <a:srgbClr val="1DB2FB"/>
                    </a:solidFill>
                    <a:round/>
                    <a:headEnd/>
                    <a:tailEnd/>
                  </a:ln>
                </p:spPr>
                <p:txBody>
                  <a:bodyPr/>
                  <a:lstStyle/>
                  <a:p>
                    <a:endParaRPr lang="en-US" dirty="0"/>
                  </a:p>
                </p:txBody>
              </p:sp>
              <p:sp>
                <p:nvSpPr>
                  <p:cNvPr id="648158" name="Line 990"/>
                  <p:cNvSpPr>
                    <a:spLocks noChangeShapeType="1"/>
                  </p:cNvSpPr>
                  <p:nvPr/>
                </p:nvSpPr>
                <p:spPr bwMode="auto">
                  <a:xfrm flipH="1">
                    <a:off x="3350" y="1933"/>
                    <a:ext cx="25" cy="1"/>
                  </a:xfrm>
                  <a:prstGeom prst="line">
                    <a:avLst/>
                  </a:prstGeom>
                  <a:noFill/>
                  <a:ln w="12700">
                    <a:solidFill>
                      <a:srgbClr val="1DB2FB"/>
                    </a:solidFill>
                    <a:round/>
                    <a:headEnd/>
                    <a:tailEnd/>
                  </a:ln>
                </p:spPr>
                <p:txBody>
                  <a:bodyPr/>
                  <a:lstStyle/>
                  <a:p>
                    <a:endParaRPr lang="en-US" dirty="0"/>
                  </a:p>
                </p:txBody>
              </p:sp>
              <p:sp>
                <p:nvSpPr>
                  <p:cNvPr id="648159" name="Line 991"/>
                  <p:cNvSpPr>
                    <a:spLocks noChangeShapeType="1"/>
                  </p:cNvSpPr>
                  <p:nvPr/>
                </p:nvSpPr>
                <p:spPr bwMode="auto">
                  <a:xfrm>
                    <a:off x="3375" y="1933"/>
                    <a:ext cx="94" cy="1"/>
                  </a:xfrm>
                  <a:prstGeom prst="line">
                    <a:avLst/>
                  </a:prstGeom>
                  <a:noFill/>
                  <a:ln w="12700">
                    <a:solidFill>
                      <a:srgbClr val="1DB2FB"/>
                    </a:solidFill>
                    <a:round/>
                    <a:headEnd/>
                    <a:tailEnd/>
                  </a:ln>
                </p:spPr>
                <p:txBody>
                  <a:bodyPr/>
                  <a:lstStyle/>
                  <a:p>
                    <a:endParaRPr lang="en-US" dirty="0"/>
                  </a:p>
                </p:txBody>
              </p:sp>
              <p:sp>
                <p:nvSpPr>
                  <p:cNvPr id="648160" name="Freeform 992"/>
                  <p:cNvSpPr>
                    <a:spLocks/>
                  </p:cNvSpPr>
                  <p:nvPr/>
                </p:nvSpPr>
                <p:spPr bwMode="auto">
                  <a:xfrm>
                    <a:off x="3469" y="1933"/>
                    <a:ext cx="24" cy="1"/>
                  </a:xfrm>
                  <a:custGeom>
                    <a:avLst/>
                    <a:gdLst/>
                    <a:ahLst/>
                    <a:cxnLst>
                      <a:cxn ang="0">
                        <a:pos x="0" y="0"/>
                      </a:cxn>
                      <a:cxn ang="0">
                        <a:pos x="68" y="0"/>
                      </a:cxn>
                      <a:cxn ang="0">
                        <a:pos x="93" y="0"/>
                      </a:cxn>
                    </a:cxnLst>
                    <a:rect l="0" t="0" r="r" b="b"/>
                    <a:pathLst>
                      <a:path w="93">
                        <a:moveTo>
                          <a:pt x="0" y="0"/>
                        </a:moveTo>
                        <a:lnTo>
                          <a:pt x="68" y="0"/>
                        </a:lnTo>
                        <a:lnTo>
                          <a:pt x="93"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61" name="Freeform 993"/>
                  <p:cNvSpPr>
                    <a:spLocks/>
                  </p:cNvSpPr>
                  <p:nvPr/>
                </p:nvSpPr>
                <p:spPr bwMode="auto">
                  <a:xfrm>
                    <a:off x="3493" y="1933"/>
                    <a:ext cx="24" cy="1"/>
                  </a:xfrm>
                  <a:custGeom>
                    <a:avLst/>
                    <a:gdLst/>
                    <a:ahLst/>
                    <a:cxnLst>
                      <a:cxn ang="0">
                        <a:pos x="0" y="0"/>
                      </a:cxn>
                      <a:cxn ang="0">
                        <a:pos x="24" y="0"/>
                      </a:cxn>
                      <a:cxn ang="0">
                        <a:pos x="74" y="0"/>
                      </a:cxn>
                      <a:cxn ang="0">
                        <a:pos x="99" y="0"/>
                      </a:cxn>
                    </a:cxnLst>
                    <a:rect l="0" t="0" r="r" b="b"/>
                    <a:pathLst>
                      <a:path w="99">
                        <a:moveTo>
                          <a:pt x="0" y="0"/>
                        </a:moveTo>
                        <a:lnTo>
                          <a:pt x="24" y="0"/>
                        </a:lnTo>
                        <a:lnTo>
                          <a:pt x="74" y="0"/>
                        </a:lnTo>
                        <a:lnTo>
                          <a:pt x="9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62" name="Freeform 994"/>
                  <p:cNvSpPr>
                    <a:spLocks/>
                  </p:cNvSpPr>
                  <p:nvPr/>
                </p:nvSpPr>
                <p:spPr bwMode="auto">
                  <a:xfrm>
                    <a:off x="3517" y="1920"/>
                    <a:ext cx="50" cy="13"/>
                  </a:xfrm>
                  <a:custGeom>
                    <a:avLst/>
                    <a:gdLst/>
                    <a:ahLst/>
                    <a:cxnLst>
                      <a:cxn ang="0">
                        <a:pos x="0" y="49"/>
                      </a:cxn>
                      <a:cxn ang="0">
                        <a:pos x="25" y="49"/>
                      </a:cxn>
                      <a:cxn ang="0">
                        <a:pos x="49" y="49"/>
                      </a:cxn>
                      <a:cxn ang="0">
                        <a:pos x="74" y="49"/>
                      </a:cxn>
                      <a:cxn ang="0">
                        <a:pos x="98" y="49"/>
                      </a:cxn>
                      <a:cxn ang="0">
                        <a:pos x="123" y="49"/>
                      </a:cxn>
                      <a:cxn ang="0">
                        <a:pos x="147" y="24"/>
                      </a:cxn>
                      <a:cxn ang="0">
                        <a:pos x="172" y="24"/>
                      </a:cxn>
                      <a:cxn ang="0">
                        <a:pos x="198" y="0"/>
                      </a:cxn>
                    </a:cxnLst>
                    <a:rect l="0" t="0" r="r" b="b"/>
                    <a:pathLst>
                      <a:path w="198" h="49">
                        <a:moveTo>
                          <a:pt x="0" y="49"/>
                        </a:moveTo>
                        <a:lnTo>
                          <a:pt x="25" y="49"/>
                        </a:lnTo>
                        <a:lnTo>
                          <a:pt x="49" y="49"/>
                        </a:lnTo>
                        <a:lnTo>
                          <a:pt x="74" y="49"/>
                        </a:lnTo>
                        <a:lnTo>
                          <a:pt x="98" y="49"/>
                        </a:lnTo>
                        <a:lnTo>
                          <a:pt x="123" y="49"/>
                        </a:lnTo>
                        <a:lnTo>
                          <a:pt x="147" y="24"/>
                        </a:lnTo>
                        <a:lnTo>
                          <a:pt x="172" y="24"/>
                        </a:lnTo>
                        <a:lnTo>
                          <a:pt x="198"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63" name="Freeform 995"/>
                  <p:cNvSpPr>
                    <a:spLocks/>
                  </p:cNvSpPr>
                  <p:nvPr/>
                </p:nvSpPr>
                <p:spPr bwMode="auto">
                  <a:xfrm>
                    <a:off x="3567" y="1877"/>
                    <a:ext cx="24" cy="37"/>
                  </a:xfrm>
                  <a:custGeom>
                    <a:avLst/>
                    <a:gdLst/>
                    <a:ahLst/>
                    <a:cxnLst>
                      <a:cxn ang="0">
                        <a:pos x="0" y="149"/>
                      </a:cxn>
                      <a:cxn ang="0">
                        <a:pos x="0" y="123"/>
                      </a:cxn>
                      <a:cxn ang="0">
                        <a:pos x="0" y="99"/>
                      </a:cxn>
                      <a:cxn ang="0">
                        <a:pos x="24" y="99"/>
                      </a:cxn>
                      <a:cxn ang="0">
                        <a:pos x="24" y="74"/>
                      </a:cxn>
                      <a:cxn ang="0">
                        <a:pos x="24" y="50"/>
                      </a:cxn>
                      <a:cxn ang="0">
                        <a:pos x="24" y="25"/>
                      </a:cxn>
                      <a:cxn ang="0">
                        <a:pos x="49" y="25"/>
                      </a:cxn>
                      <a:cxn ang="0">
                        <a:pos x="49" y="0"/>
                      </a:cxn>
                      <a:cxn ang="0">
                        <a:pos x="98" y="0"/>
                      </a:cxn>
                    </a:cxnLst>
                    <a:rect l="0" t="0" r="r" b="b"/>
                    <a:pathLst>
                      <a:path w="98" h="149">
                        <a:moveTo>
                          <a:pt x="0" y="149"/>
                        </a:moveTo>
                        <a:lnTo>
                          <a:pt x="0" y="123"/>
                        </a:lnTo>
                        <a:lnTo>
                          <a:pt x="0" y="99"/>
                        </a:lnTo>
                        <a:lnTo>
                          <a:pt x="24" y="99"/>
                        </a:lnTo>
                        <a:lnTo>
                          <a:pt x="24" y="74"/>
                        </a:lnTo>
                        <a:lnTo>
                          <a:pt x="24" y="50"/>
                        </a:lnTo>
                        <a:lnTo>
                          <a:pt x="24" y="25"/>
                        </a:lnTo>
                        <a:lnTo>
                          <a:pt x="49" y="25"/>
                        </a:lnTo>
                        <a:lnTo>
                          <a:pt x="49" y="0"/>
                        </a:lnTo>
                        <a:lnTo>
                          <a:pt x="98"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64" name="Line 996"/>
                  <p:cNvSpPr>
                    <a:spLocks noChangeShapeType="1"/>
                  </p:cNvSpPr>
                  <p:nvPr/>
                </p:nvSpPr>
                <p:spPr bwMode="auto">
                  <a:xfrm flipV="1">
                    <a:off x="3567" y="1914"/>
                    <a:ext cx="1" cy="6"/>
                  </a:xfrm>
                  <a:prstGeom prst="line">
                    <a:avLst/>
                  </a:prstGeom>
                  <a:noFill/>
                  <a:ln w="12700">
                    <a:solidFill>
                      <a:srgbClr val="1DB2FB"/>
                    </a:solidFill>
                    <a:round/>
                    <a:headEnd/>
                    <a:tailEnd/>
                  </a:ln>
                </p:spPr>
                <p:txBody>
                  <a:bodyPr/>
                  <a:lstStyle/>
                  <a:p>
                    <a:endParaRPr lang="en-US" dirty="0"/>
                  </a:p>
                </p:txBody>
              </p:sp>
              <p:sp>
                <p:nvSpPr>
                  <p:cNvPr id="648165" name="Freeform 997"/>
                  <p:cNvSpPr>
                    <a:spLocks/>
                  </p:cNvSpPr>
                  <p:nvPr/>
                </p:nvSpPr>
                <p:spPr bwMode="auto">
                  <a:xfrm>
                    <a:off x="3344" y="1914"/>
                    <a:ext cx="136" cy="43"/>
                  </a:xfrm>
                  <a:custGeom>
                    <a:avLst/>
                    <a:gdLst/>
                    <a:ahLst/>
                    <a:cxnLst>
                      <a:cxn ang="0">
                        <a:pos x="320" y="0"/>
                      </a:cxn>
                      <a:cxn ang="0">
                        <a:pos x="345" y="0"/>
                      </a:cxn>
                      <a:cxn ang="0">
                        <a:pos x="370" y="25"/>
                      </a:cxn>
                      <a:cxn ang="0">
                        <a:pos x="394" y="25"/>
                      </a:cxn>
                      <a:cxn ang="0">
                        <a:pos x="394" y="49"/>
                      </a:cxn>
                      <a:cxn ang="0">
                        <a:pos x="420" y="49"/>
                      </a:cxn>
                      <a:cxn ang="0">
                        <a:pos x="444" y="49"/>
                      </a:cxn>
                      <a:cxn ang="0">
                        <a:pos x="469" y="49"/>
                      </a:cxn>
                      <a:cxn ang="0">
                        <a:pos x="493" y="49"/>
                      </a:cxn>
                      <a:cxn ang="0">
                        <a:pos x="493" y="74"/>
                      </a:cxn>
                      <a:cxn ang="0">
                        <a:pos x="518" y="74"/>
                      </a:cxn>
                      <a:cxn ang="0">
                        <a:pos x="543" y="74"/>
                      </a:cxn>
                      <a:cxn ang="0">
                        <a:pos x="518" y="98"/>
                      </a:cxn>
                      <a:cxn ang="0">
                        <a:pos x="493" y="98"/>
                      </a:cxn>
                      <a:cxn ang="0">
                        <a:pos x="493" y="123"/>
                      </a:cxn>
                      <a:cxn ang="0">
                        <a:pos x="469" y="123"/>
                      </a:cxn>
                      <a:cxn ang="0">
                        <a:pos x="444" y="147"/>
                      </a:cxn>
                      <a:cxn ang="0">
                        <a:pos x="420" y="147"/>
                      </a:cxn>
                      <a:cxn ang="0">
                        <a:pos x="394" y="172"/>
                      </a:cxn>
                      <a:cxn ang="0">
                        <a:pos x="370" y="172"/>
                      </a:cxn>
                      <a:cxn ang="0">
                        <a:pos x="345" y="172"/>
                      </a:cxn>
                      <a:cxn ang="0">
                        <a:pos x="345" y="147"/>
                      </a:cxn>
                      <a:cxn ang="0">
                        <a:pos x="320" y="147"/>
                      </a:cxn>
                      <a:cxn ang="0">
                        <a:pos x="296" y="147"/>
                      </a:cxn>
                      <a:cxn ang="0">
                        <a:pos x="271" y="147"/>
                      </a:cxn>
                      <a:cxn ang="0">
                        <a:pos x="271" y="123"/>
                      </a:cxn>
                      <a:cxn ang="0">
                        <a:pos x="247" y="123"/>
                      </a:cxn>
                      <a:cxn ang="0">
                        <a:pos x="222" y="123"/>
                      </a:cxn>
                      <a:cxn ang="0">
                        <a:pos x="222" y="98"/>
                      </a:cxn>
                      <a:cxn ang="0">
                        <a:pos x="198" y="98"/>
                      </a:cxn>
                      <a:cxn ang="0">
                        <a:pos x="173" y="98"/>
                      </a:cxn>
                      <a:cxn ang="0">
                        <a:pos x="147" y="74"/>
                      </a:cxn>
                      <a:cxn ang="0">
                        <a:pos x="123" y="74"/>
                      </a:cxn>
                      <a:cxn ang="0">
                        <a:pos x="98" y="74"/>
                      </a:cxn>
                      <a:cxn ang="0">
                        <a:pos x="98" y="98"/>
                      </a:cxn>
                      <a:cxn ang="0">
                        <a:pos x="74" y="98"/>
                      </a:cxn>
                      <a:cxn ang="0">
                        <a:pos x="74" y="74"/>
                      </a:cxn>
                      <a:cxn ang="0">
                        <a:pos x="49" y="74"/>
                      </a:cxn>
                      <a:cxn ang="0">
                        <a:pos x="25" y="74"/>
                      </a:cxn>
                      <a:cxn ang="0">
                        <a:pos x="0" y="74"/>
                      </a:cxn>
                      <a:cxn ang="0">
                        <a:pos x="25" y="74"/>
                      </a:cxn>
                      <a:cxn ang="0">
                        <a:pos x="49" y="49"/>
                      </a:cxn>
                      <a:cxn ang="0">
                        <a:pos x="74" y="49"/>
                      </a:cxn>
                      <a:cxn ang="0">
                        <a:pos x="98" y="74"/>
                      </a:cxn>
                      <a:cxn ang="0">
                        <a:pos x="123" y="74"/>
                      </a:cxn>
                      <a:cxn ang="0">
                        <a:pos x="147" y="74"/>
                      </a:cxn>
                      <a:cxn ang="0">
                        <a:pos x="147" y="49"/>
                      </a:cxn>
                      <a:cxn ang="0">
                        <a:pos x="173" y="49"/>
                      </a:cxn>
                      <a:cxn ang="0">
                        <a:pos x="198" y="49"/>
                      </a:cxn>
                      <a:cxn ang="0">
                        <a:pos x="222" y="49"/>
                      </a:cxn>
                      <a:cxn ang="0">
                        <a:pos x="247" y="49"/>
                      </a:cxn>
                      <a:cxn ang="0">
                        <a:pos x="271" y="25"/>
                      </a:cxn>
                      <a:cxn ang="0">
                        <a:pos x="296" y="25"/>
                      </a:cxn>
                      <a:cxn ang="0">
                        <a:pos x="320" y="0"/>
                      </a:cxn>
                    </a:cxnLst>
                    <a:rect l="0" t="0" r="r" b="b"/>
                    <a:pathLst>
                      <a:path w="543" h="172">
                        <a:moveTo>
                          <a:pt x="320" y="0"/>
                        </a:moveTo>
                        <a:lnTo>
                          <a:pt x="345" y="0"/>
                        </a:lnTo>
                        <a:lnTo>
                          <a:pt x="370" y="25"/>
                        </a:lnTo>
                        <a:lnTo>
                          <a:pt x="394" y="25"/>
                        </a:lnTo>
                        <a:lnTo>
                          <a:pt x="394" y="49"/>
                        </a:lnTo>
                        <a:lnTo>
                          <a:pt x="420" y="49"/>
                        </a:lnTo>
                        <a:lnTo>
                          <a:pt x="444" y="49"/>
                        </a:lnTo>
                        <a:lnTo>
                          <a:pt x="469" y="49"/>
                        </a:lnTo>
                        <a:lnTo>
                          <a:pt x="493" y="49"/>
                        </a:lnTo>
                        <a:lnTo>
                          <a:pt x="493" y="74"/>
                        </a:lnTo>
                        <a:lnTo>
                          <a:pt x="518" y="74"/>
                        </a:lnTo>
                        <a:lnTo>
                          <a:pt x="543" y="74"/>
                        </a:lnTo>
                        <a:lnTo>
                          <a:pt x="518" y="98"/>
                        </a:lnTo>
                        <a:lnTo>
                          <a:pt x="493" y="98"/>
                        </a:lnTo>
                        <a:lnTo>
                          <a:pt x="493" y="123"/>
                        </a:lnTo>
                        <a:lnTo>
                          <a:pt x="469" y="123"/>
                        </a:lnTo>
                        <a:lnTo>
                          <a:pt x="444" y="147"/>
                        </a:lnTo>
                        <a:lnTo>
                          <a:pt x="420" y="147"/>
                        </a:lnTo>
                        <a:lnTo>
                          <a:pt x="394" y="172"/>
                        </a:lnTo>
                        <a:lnTo>
                          <a:pt x="370" y="172"/>
                        </a:lnTo>
                        <a:lnTo>
                          <a:pt x="345" y="172"/>
                        </a:lnTo>
                        <a:lnTo>
                          <a:pt x="345" y="147"/>
                        </a:lnTo>
                        <a:lnTo>
                          <a:pt x="320" y="147"/>
                        </a:lnTo>
                        <a:lnTo>
                          <a:pt x="296" y="147"/>
                        </a:lnTo>
                        <a:lnTo>
                          <a:pt x="271" y="147"/>
                        </a:lnTo>
                        <a:lnTo>
                          <a:pt x="271" y="123"/>
                        </a:lnTo>
                        <a:lnTo>
                          <a:pt x="247" y="123"/>
                        </a:lnTo>
                        <a:lnTo>
                          <a:pt x="222" y="123"/>
                        </a:lnTo>
                        <a:lnTo>
                          <a:pt x="222" y="98"/>
                        </a:lnTo>
                        <a:lnTo>
                          <a:pt x="198" y="98"/>
                        </a:lnTo>
                        <a:lnTo>
                          <a:pt x="173" y="98"/>
                        </a:lnTo>
                        <a:lnTo>
                          <a:pt x="147" y="74"/>
                        </a:lnTo>
                        <a:lnTo>
                          <a:pt x="123" y="74"/>
                        </a:lnTo>
                        <a:lnTo>
                          <a:pt x="98" y="74"/>
                        </a:lnTo>
                        <a:lnTo>
                          <a:pt x="98" y="98"/>
                        </a:lnTo>
                        <a:lnTo>
                          <a:pt x="74" y="98"/>
                        </a:lnTo>
                        <a:lnTo>
                          <a:pt x="74" y="74"/>
                        </a:lnTo>
                        <a:lnTo>
                          <a:pt x="49" y="74"/>
                        </a:lnTo>
                        <a:lnTo>
                          <a:pt x="25" y="74"/>
                        </a:lnTo>
                        <a:lnTo>
                          <a:pt x="0" y="74"/>
                        </a:lnTo>
                        <a:lnTo>
                          <a:pt x="25" y="74"/>
                        </a:lnTo>
                        <a:lnTo>
                          <a:pt x="49" y="49"/>
                        </a:lnTo>
                        <a:lnTo>
                          <a:pt x="74" y="49"/>
                        </a:lnTo>
                        <a:lnTo>
                          <a:pt x="98" y="74"/>
                        </a:lnTo>
                        <a:lnTo>
                          <a:pt x="123" y="74"/>
                        </a:lnTo>
                        <a:lnTo>
                          <a:pt x="147" y="74"/>
                        </a:lnTo>
                        <a:lnTo>
                          <a:pt x="147" y="49"/>
                        </a:lnTo>
                        <a:lnTo>
                          <a:pt x="173" y="49"/>
                        </a:lnTo>
                        <a:lnTo>
                          <a:pt x="198" y="49"/>
                        </a:lnTo>
                        <a:lnTo>
                          <a:pt x="222" y="49"/>
                        </a:lnTo>
                        <a:lnTo>
                          <a:pt x="247" y="49"/>
                        </a:lnTo>
                        <a:lnTo>
                          <a:pt x="271" y="25"/>
                        </a:lnTo>
                        <a:lnTo>
                          <a:pt x="296" y="25"/>
                        </a:lnTo>
                        <a:lnTo>
                          <a:pt x="320" y="0"/>
                        </a:lnTo>
                        <a:close/>
                      </a:path>
                    </a:pathLst>
                  </a:custGeom>
                  <a:solidFill>
                    <a:srgbClr val="1DB2FB"/>
                  </a:solidFill>
                  <a:ln w="12700" cmpd="sng">
                    <a:solidFill>
                      <a:srgbClr val="1DB2FB"/>
                    </a:solidFill>
                    <a:round/>
                    <a:headEnd/>
                    <a:tailEnd/>
                  </a:ln>
                </p:spPr>
                <p:txBody>
                  <a:bodyPr/>
                  <a:lstStyle/>
                  <a:p>
                    <a:endParaRPr lang="en-US" dirty="0"/>
                  </a:p>
                </p:txBody>
              </p:sp>
              <p:grpSp>
                <p:nvGrpSpPr>
                  <p:cNvPr id="648190" name="Group 998"/>
                  <p:cNvGrpSpPr>
                    <a:grpSpLocks/>
                  </p:cNvGrpSpPr>
                  <p:nvPr/>
                </p:nvGrpSpPr>
                <p:grpSpPr bwMode="auto">
                  <a:xfrm>
                    <a:off x="1158" y="1303"/>
                    <a:ext cx="3261" cy="2199"/>
                    <a:chOff x="1158" y="1303"/>
                    <a:chExt cx="3261" cy="2199"/>
                  </a:xfrm>
                </p:grpSpPr>
                <p:grpSp>
                  <p:nvGrpSpPr>
                    <p:cNvPr id="648191" name="Group 999"/>
                    <p:cNvGrpSpPr>
                      <a:grpSpLocks/>
                    </p:cNvGrpSpPr>
                    <p:nvPr/>
                  </p:nvGrpSpPr>
                  <p:grpSpPr bwMode="auto">
                    <a:xfrm>
                      <a:off x="3789" y="1303"/>
                      <a:ext cx="630" cy="463"/>
                      <a:chOff x="3789" y="1303"/>
                      <a:chExt cx="630" cy="463"/>
                    </a:xfrm>
                  </p:grpSpPr>
                  <p:sp>
                    <p:nvSpPr>
                      <p:cNvPr id="648168" name="Freeform 1000"/>
                      <p:cNvSpPr>
                        <a:spLocks/>
                      </p:cNvSpPr>
                      <p:nvPr/>
                    </p:nvSpPr>
                    <p:spPr bwMode="auto">
                      <a:xfrm>
                        <a:off x="4234" y="1377"/>
                        <a:ext cx="86" cy="18"/>
                      </a:xfrm>
                      <a:custGeom>
                        <a:avLst/>
                        <a:gdLst/>
                        <a:ahLst/>
                        <a:cxnLst>
                          <a:cxn ang="0">
                            <a:pos x="0" y="74"/>
                          </a:cxn>
                          <a:cxn ang="0">
                            <a:pos x="49" y="74"/>
                          </a:cxn>
                          <a:cxn ang="0">
                            <a:pos x="74" y="74"/>
                          </a:cxn>
                          <a:cxn ang="0">
                            <a:pos x="100" y="74"/>
                          </a:cxn>
                          <a:cxn ang="0">
                            <a:pos x="124" y="74"/>
                          </a:cxn>
                          <a:cxn ang="0">
                            <a:pos x="149" y="74"/>
                          </a:cxn>
                          <a:cxn ang="0">
                            <a:pos x="173" y="74"/>
                          </a:cxn>
                          <a:cxn ang="0">
                            <a:pos x="198" y="49"/>
                          </a:cxn>
                          <a:cxn ang="0">
                            <a:pos x="222" y="49"/>
                          </a:cxn>
                          <a:cxn ang="0">
                            <a:pos x="222" y="25"/>
                          </a:cxn>
                          <a:cxn ang="0">
                            <a:pos x="247" y="25"/>
                          </a:cxn>
                          <a:cxn ang="0">
                            <a:pos x="272" y="25"/>
                          </a:cxn>
                          <a:cxn ang="0">
                            <a:pos x="296" y="0"/>
                          </a:cxn>
                          <a:cxn ang="0">
                            <a:pos x="322" y="0"/>
                          </a:cxn>
                          <a:cxn ang="0">
                            <a:pos x="322" y="25"/>
                          </a:cxn>
                          <a:cxn ang="0">
                            <a:pos x="346" y="25"/>
                          </a:cxn>
                        </a:cxnLst>
                        <a:rect l="0" t="0" r="r" b="b"/>
                        <a:pathLst>
                          <a:path w="346" h="74">
                            <a:moveTo>
                              <a:pt x="0" y="74"/>
                            </a:moveTo>
                            <a:lnTo>
                              <a:pt x="49" y="74"/>
                            </a:lnTo>
                            <a:lnTo>
                              <a:pt x="74" y="74"/>
                            </a:lnTo>
                            <a:lnTo>
                              <a:pt x="100" y="74"/>
                            </a:lnTo>
                            <a:lnTo>
                              <a:pt x="124" y="74"/>
                            </a:lnTo>
                            <a:lnTo>
                              <a:pt x="149" y="74"/>
                            </a:lnTo>
                            <a:lnTo>
                              <a:pt x="173" y="74"/>
                            </a:lnTo>
                            <a:lnTo>
                              <a:pt x="198" y="49"/>
                            </a:lnTo>
                            <a:lnTo>
                              <a:pt x="222" y="49"/>
                            </a:lnTo>
                            <a:lnTo>
                              <a:pt x="222" y="25"/>
                            </a:lnTo>
                            <a:lnTo>
                              <a:pt x="247" y="25"/>
                            </a:lnTo>
                            <a:lnTo>
                              <a:pt x="272" y="25"/>
                            </a:lnTo>
                            <a:lnTo>
                              <a:pt x="296" y="0"/>
                            </a:lnTo>
                            <a:lnTo>
                              <a:pt x="322" y="0"/>
                            </a:lnTo>
                            <a:lnTo>
                              <a:pt x="322" y="25"/>
                            </a:lnTo>
                            <a:lnTo>
                              <a:pt x="346" y="25"/>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69" name="Freeform 1001"/>
                      <p:cNvSpPr>
                        <a:spLocks/>
                      </p:cNvSpPr>
                      <p:nvPr/>
                    </p:nvSpPr>
                    <p:spPr bwMode="auto">
                      <a:xfrm>
                        <a:off x="4221" y="1395"/>
                        <a:ext cx="13" cy="1"/>
                      </a:xfrm>
                      <a:custGeom>
                        <a:avLst/>
                        <a:gdLst/>
                        <a:ahLst/>
                        <a:cxnLst>
                          <a:cxn ang="0">
                            <a:pos x="49" y="0"/>
                          </a:cxn>
                          <a:cxn ang="0">
                            <a:pos x="25" y="0"/>
                          </a:cxn>
                          <a:cxn ang="0">
                            <a:pos x="0" y="0"/>
                          </a:cxn>
                        </a:cxnLst>
                        <a:rect l="0" t="0" r="r" b="b"/>
                        <a:pathLst>
                          <a:path w="49">
                            <a:moveTo>
                              <a:pt x="49" y="0"/>
                            </a:moveTo>
                            <a:lnTo>
                              <a:pt x="25" y="0"/>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70" name="Line 1002"/>
                      <p:cNvSpPr>
                        <a:spLocks noChangeShapeType="1"/>
                      </p:cNvSpPr>
                      <p:nvPr/>
                    </p:nvSpPr>
                    <p:spPr bwMode="auto">
                      <a:xfrm flipV="1">
                        <a:off x="3813" y="1574"/>
                        <a:ext cx="1" cy="7"/>
                      </a:xfrm>
                      <a:prstGeom prst="line">
                        <a:avLst/>
                      </a:prstGeom>
                      <a:noFill/>
                      <a:ln w="12700">
                        <a:solidFill>
                          <a:srgbClr val="1DB2FB"/>
                        </a:solidFill>
                        <a:round/>
                        <a:headEnd/>
                        <a:tailEnd/>
                      </a:ln>
                    </p:spPr>
                    <p:txBody>
                      <a:bodyPr/>
                      <a:lstStyle/>
                      <a:p>
                        <a:endParaRPr lang="en-US" dirty="0"/>
                      </a:p>
                    </p:txBody>
                  </p:sp>
                  <p:sp>
                    <p:nvSpPr>
                      <p:cNvPr id="648171" name="Freeform 1003"/>
                      <p:cNvSpPr>
                        <a:spLocks/>
                      </p:cNvSpPr>
                      <p:nvPr/>
                    </p:nvSpPr>
                    <p:spPr bwMode="auto">
                      <a:xfrm>
                        <a:off x="3813" y="1556"/>
                        <a:ext cx="1" cy="18"/>
                      </a:xfrm>
                      <a:custGeom>
                        <a:avLst/>
                        <a:gdLst/>
                        <a:ahLst/>
                        <a:cxnLst>
                          <a:cxn ang="0">
                            <a:pos x="0" y="74"/>
                          </a:cxn>
                          <a:cxn ang="0">
                            <a:pos x="0" y="49"/>
                          </a:cxn>
                          <a:cxn ang="0">
                            <a:pos x="0" y="25"/>
                          </a:cxn>
                          <a:cxn ang="0">
                            <a:pos x="0" y="0"/>
                          </a:cxn>
                        </a:cxnLst>
                        <a:rect l="0" t="0" r="r" b="b"/>
                        <a:pathLst>
                          <a:path h="74">
                            <a:moveTo>
                              <a:pt x="0" y="74"/>
                            </a:moveTo>
                            <a:lnTo>
                              <a:pt x="0" y="49"/>
                            </a:lnTo>
                            <a:lnTo>
                              <a:pt x="0" y="25"/>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72" name="Freeform 1004"/>
                      <p:cNvSpPr>
                        <a:spLocks/>
                      </p:cNvSpPr>
                      <p:nvPr/>
                    </p:nvSpPr>
                    <p:spPr bwMode="auto">
                      <a:xfrm>
                        <a:off x="3801" y="1544"/>
                        <a:ext cx="12" cy="12"/>
                      </a:xfrm>
                      <a:custGeom>
                        <a:avLst/>
                        <a:gdLst/>
                        <a:ahLst/>
                        <a:cxnLst>
                          <a:cxn ang="0">
                            <a:pos x="49" y="50"/>
                          </a:cxn>
                          <a:cxn ang="0">
                            <a:pos x="25" y="26"/>
                          </a:cxn>
                          <a:cxn ang="0">
                            <a:pos x="0" y="0"/>
                          </a:cxn>
                        </a:cxnLst>
                        <a:rect l="0" t="0" r="r" b="b"/>
                        <a:pathLst>
                          <a:path w="49" h="50">
                            <a:moveTo>
                              <a:pt x="49" y="50"/>
                            </a:moveTo>
                            <a:lnTo>
                              <a:pt x="25" y="26"/>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73" name="Freeform 1005"/>
                      <p:cNvSpPr>
                        <a:spLocks/>
                      </p:cNvSpPr>
                      <p:nvPr/>
                    </p:nvSpPr>
                    <p:spPr bwMode="auto">
                      <a:xfrm>
                        <a:off x="3813" y="1525"/>
                        <a:ext cx="13" cy="31"/>
                      </a:xfrm>
                      <a:custGeom>
                        <a:avLst/>
                        <a:gdLst/>
                        <a:ahLst/>
                        <a:cxnLst>
                          <a:cxn ang="0">
                            <a:pos x="0" y="124"/>
                          </a:cxn>
                          <a:cxn ang="0">
                            <a:pos x="25" y="124"/>
                          </a:cxn>
                          <a:cxn ang="0">
                            <a:pos x="0" y="124"/>
                          </a:cxn>
                          <a:cxn ang="0">
                            <a:pos x="25" y="124"/>
                          </a:cxn>
                          <a:cxn ang="0">
                            <a:pos x="25" y="100"/>
                          </a:cxn>
                          <a:cxn ang="0">
                            <a:pos x="25" y="74"/>
                          </a:cxn>
                          <a:cxn ang="0">
                            <a:pos x="50" y="74"/>
                          </a:cxn>
                          <a:cxn ang="0">
                            <a:pos x="50" y="49"/>
                          </a:cxn>
                          <a:cxn ang="0">
                            <a:pos x="25" y="49"/>
                          </a:cxn>
                          <a:cxn ang="0">
                            <a:pos x="25" y="25"/>
                          </a:cxn>
                          <a:cxn ang="0">
                            <a:pos x="25" y="0"/>
                          </a:cxn>
                        </a:cxnLst>
                        <a:rect l="0" t="0" r="r" b="b"/>
                        <a:pathLst>
                          <a:path w="50" h="124">
                            <a:moveTo>
                              <a:pt x="0" y="124"/>
                            </a:moveTo>
                            <a:lnTo>
                              <a:pt x="25" y="124"/>
                            </a:lnTo>
                            <a:lnTo>
                              <a:pt x="0" y="124"/>
                            </a:lnTo>
                            <a:lnTo>
                              <a:pt x="25" y="124"/>
                            </a:lnTo>
                            <a:lnTo>
                              <a:pt x="25" y="100"/>
                            </a:lnTo>
                            <a:lnTo>
                              <a:pt x="25" y="74"/>
                            </a:lnTo>
                            <a:lnTo>
                              <a:pt x="50" y="74"/>
                            </a:lnTo>
                            <a:lnTo>
                              <a:pt x="50" y="49"/>
                            </a:lnTo>
                            <a:lnTo>
                              <a:pt x="25" y="49"/>
                            </a:lnTo>
                            <a:lnTo>
                              <a:pt x="25" y="25"/>
                            </a:lnTo>
                            <a:lnTo>
                              <a:pt x="25"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74" name="Freeform 1006"/>
                      <p:cNvSpPr>
                        <a:spLocks/>
                      </p:cNvSpPr>
                      <p:nvPr/>
                    </p:nvSpPr>
                    <p:spPr bwMode="auto">
                      <a:xfrm>
                        <a:off x="3820" y="1512"/>
                        <a:ext cx="24" cy="19"/>
                      </a:xfrm>
                      <a:custGeom>
                        <a:avLst/>
                        <a:gdLst/>
                        <a:ahLst/>
                        <a:cxnLst>
                          <a:cxn ang="0">
                            <a:pos x="0" y="50"/>
                          </a:cxn>
                          <a:cxn ang="0">
                            <a:pos x="25" y="50"/>
                          </a:cxn>
                          <a:cxn ang="0">
                            <a:pos x="25" y="75"/>
                          </a:cxn>
                          <a:cxn ang="0">
                            <a:pos x="49" y="75"/>
                          </a:cxn>
                          <a:cxn ang="0">
                            <a:pos x="74" y="75"/>
                          </a:cxn>
                          <a:cxn ang="0">
                            <a:pos x="74" y="50"/>
                          </a:cxn>
                          <a:cxn ang="0">
                            <a:pos x="74" y="26"/>
                          </a:cxn>
                          <a:cxn ang="0">
                            <a:pos x="98" y="26"/>
                          </a:cxn>
                          <a:cxn ang="0">
                            <a:pos x="98" y="0"/>
                          </a:cxn>
                        </a:cxnLst>
                        <a:rect l="0" t="0" r="r" b="b"/>
                        <a:pathLst>
                          <a:path w="98" h="75">
                            <a:moveTo>
                              <a:pt x="0" y="50"/>
                            </a:moveTo>
                            <a:lnTo>
                              <a:pt x="25" y="50"/>
                            </a:lnTo>
                            <a:lnTo>
                              <a:pt x="25" y="75"/>
                            </a:lnTo>
                            <a:lnTo>
                              <a:pt x="49" y="75"/>
                            </a:lnTo>
                            <a:lnTo>
                              <a:pt x="74" y="75"/>
                            </a:lnTo>
                            <a:lnTo>
                              <a:pt x="74" y="50"/>
                            </a:lnTo>
                            <a:lnTo>
                              <a:pt x="74" y="26"/>
                            </a:lnTo>
                            <a:lnTo>
                              <a:pt x="98" y="26"/>
                            </a:lnTo>
                            <a:lnTo>
                              <a:pt x="98"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75" name="Freeform 1007"/>
                      <p:cNvSpPr>
                        <a:spLocks/>
                      </p:cNvSpPr>
                      <p:nvPr/>
                    </p:nvSpPr>
                    <p:spPr bwMode="auto">
                      <a:xfrm>
                        <a:off x="3844" y="1488"/>
                        <a:ext cx="25" cy="24"/>
                      </a:xfrm>
                      <a:custGeom>
                        <a:avLst/>
                        <a:gdLst/>
                        <a:ahLst/>
                        <a:cxnLst>
                          <a:cxn ang="0">
                            <a:pos x="0" y="98"/>
                          </a:cxn>
                          <a:cxn ang="0">
                            <a:pos x="0" y="73"/>
                          </a:cxn>
                          <a:cxn ang="0">
                            <a:pos x="0" y="49"/>
                          </a:cxn>
                          <a:cxn ang="0">
                            <a:pos x="26" y="49"/>
                          </a:cxn>
                          <a:cxn ang="0">
                            <a:pos x="26" y="73"/>
                          </a:cxn>
                          <a:cxn ang="0">
                            <a:pos x="50" y="73"/>
                          </a:cxn>
                          <a:cxn ang="0">
                            <a:pos x="50" y="49"/>
                          </a:cxn>
                          <a:cxn ang="0">
                            <a:pos x="75" y="73"/>
                          </a:cxn>
                          <a:cxn ang="0">
                            <a:pos x="75" y="49"/>
                          </a:cxn>
                          <a:cxn ang="0">
                            <a:pos x="75" y="24"/>
                          </a:cxn>
                          <a:cxn ang="0">
                            <a:pos x="50" y="24"/>
                          </a:cxn>
                          <a:cxn ang="0">
                            <a:pos x="75" y="0"/>
                          </a:cxn>
                          <a:cxn ang="0">
                            <a:pos x="100" y="0"/>
                          </a:cxn>
                        </a:cxnLst>
                        <a:rect l="0" t="0" r="r" b="b"/>
                        <a:pathLst>
                          <a:path w="100" h="98">
                            <a:moveTo>
                              <a:pt x="0" y="98"/>
                            </a:moveTo>
                            <a:lnTo>
                              <a:pt x="0" y="73"/>
                            </a:lnTo>
                            <a:lnTo>
                              <a:pt x="0" y="49"/>
                            </a:lnTo>
                            <a:lnTo>
                              <a:pt x="26" y="49"/>
                            </a:lnTo>
                            <a:lnTo>
                              <a:pt x="26" y="73"/>
                            </a:lnTo>
                            <a:lnTo>
                              <a:pt x="50" y="73"/>
                            </a:lnTo>
                            <a:lnTo>
                              <a:pt x="50" y="49"/>
                            </a:lnTo>
                            <a:lnTo>
                              <a:pt x="75" y="73"/>
                            </a:lnTo>
                            <a:lnTo>
                              <a:pt x="75" y="49"/>
                            </a:lnTo>
                            <a:lnTo>
                              <a:pt x="75" y="24"/>
                            </a:lnTo>
                            <a:lnTo>
                              <a:pt x="50" y="24"/>
                            </a:lnTo>
                            <a:lnTo>
                              <a:pt x="75" y="0"/>
                            </a:lnTo>
                            <a:lnTo>
                              <a:pt x="10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76" name="Freeform 1008"/>
                      <p:cNvSpPr>
                        <a:spLocks/>
                      </p:cNvSpPr>
                      <p:nvPr/>
                    </p:nvSpPr>
                    <p:spPr bwMode="auto">
                      <a:xfrm>
                        <a:off x="3869" y="1463"/>
                        <a:ext cx="44" cy="25"/>
                      </a:xfrm>
                      <a:custGeom>
                        <a:avLst/>
                        <a:gdLst/>
                        <a:ahLst/>
                        <a:cxnLst>
                          <a:cxn ang="0">
                            <a:pos x="0" y="100"/>
                          </a:cxn>
                          <a:cxn ang="0">
                            <a:pos x="0" y="74"/>
                          </a:cxn>
                          <a:cxn ang="0">
                            <a:pos x="24" y="74"/>
                          </a:cxn>
                          <a:cxn ang="0">
                            <a:pos x="24" y="50"/>
                          </a:cxn>
                          <a:cxn ang="0">
                            <a:pos x="50" y="25"/>
                          </a:cxn>
                          <a:cxn ang="0">
                            <a:pos x="50" y="50"/>
                          </a:cxn>
                          <a:cxn ang="0">
                            <a:pos x="74" y="50"/>
                          </a:cxn>
                          <a:cxn ang="0">
                            <a:pos x="74" y="74"/>
                          </a:cxn>
                          <a:cxn ang="0">
                            <a:pos x="99" y="74"/>
                          </a:cxn>
                          <a:cxn ang="0">
                            <a:pos x="99" y="50"/>
                          </a:cxn>
                          <a:cxn ang="0">
                            <a:pos x="99" y="25"/>
                          </a:cxn>
                          <a:cxn ang="0">
                            <a:pos x="99" y="0"/>
                          </a:cxn>
                          <a:cxn ang="0">
                            <a:pos x="99" y="25"/>
                          </a:cxn>
                          <a:cxn ang="0">
                            <a:pos x="123" y="25"/>
                          </a:cxn>
                          <a:cxn ang="0">
                            <a:pos x="149" y="25"/>
                          </a:cxn>
                          <a:cxn ang="0">
                            <a:pos x="174" y="0"/>
                          </a:cxn>
                        </a:cxnLst>
                        <a:rect l="0" t="0" r="r" b="b"/>
                        <a:pathLst>
                          <a:path w="174" h="100">
                            <a:moveTo>
                              <a:pt x="0" y="100"/>
                            </a:moveTo>
                            <a:lnTo>
                              <a:pt x="0" y="74"/>
                            </a:lnTo>
                            <a:lnTo>
                              <a:pt x="24" y="74"/>
                            </a:lnTo>
                            <a:lnTo>
                              <a:pt x="24" y="50"/>
                            </a:lnTo>
                            <a:lnTo>
                              <a:pt x="50" y="25"/>
                            </a:lnTo>
                            <a:lnTo>
                              <a:pt x="50" y="50"/>
                            </a:lnTo>
                            <a:lnTo>
                              <a:pt x="74" y="50"/>
                            </a:lnTo>
                            <a:lnTo>
                              <a:pt x="74" y="74"/>
                            </a:lnTo>
                            <a:lnTo>
                              <a:pt x="99" y="74"/>
                            </a:lnTo>
                            <a:lnTo>
                              <a:pt x="99" y="50"/>
                            </a:lnTo>
                            <a:lnTo>
                              <a:pt x="99" y="25"/>
                            </a:lnTo>
                            <a:lnTo>
                              <a:pt x="99" y="0"/>
                            </a:lnTo>
                            <a:lnTo>
                              <a:pt x="99" y="25"/>
                            </a:lnTo>
                            <a:lnTo>
                              <a:pt x="123" y="25"/>
                            </a:lnTo>
                            <a:lnTo>
                              <a:pt x="149" y="25"/>
                            </a:lnTo>
                            <a:lnTo>
                              <a:pt x="17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77" name="Rectangle 1009"/>
                      <p:cNvSpPr>
                        <a:spLocks noChangeArrowheads="1"/>
                      </p:cNvSpPr>
                      <p:nvPr/>
                    </p:nvSpPr>
                    <p:spPr bwMode="auto">
                      <a:xfrm>
                        <a:off x="3913" y="1463"/>
                        <a:ext cx="6" cy="1"/>
                      </a:xfrm>
                      <a:prstGeom prst="rect">
                        <a:avLst/>
                      </a:prstGeom>
                      <a:solidFill>
                        <a:srgbClr val="1DB2FB"/>
                      </a:solidFill>
                      <a:ln w="12700">
                        <a:solidFill>
                          <a:srgbClr val="1DB2FB"/>
                        </a:solidFill>
                        <a:miter lim="800000"/>
                        <a:headEnd/>
                        <a:tailEnd/>
                      </a:ln>
                    </p:spPr>
                    <p:txBody>
                      <a:bodyPr/>
                      <a:lstStyle/>
                      <a:p>
                        <a:endParaRPr lang="en-US" dirty="0"/>
                      </a:p>
                    </p:txBody>
                  </p:sp>
                  <p:sp>
                    <p:nvSpPr>
                      <p:cNvPr id="648178" name="Freeform 1010"/>
                      <p:cNvSpPr>
                        <a:spLocks/>
                      </p:cNvSpPr>
                      <p:nvPr/>
                    </p:nvSpPr>
                    <p:spPr bwMode="auto">
                      <a:xfrm>
                        <a:off x="4166" y="1402"/>
                        <a:ext cx="12" cy="6"/>
                      </a:xfrm>
                      <a:custGeom>
                        <a:avLst/>
                        <a:gdLst/>
                        <a:ahLst/>
                        <a:cxnLst>
                          <a:cxn ang="0">
                            <a:pos x="25" y="24"/>
                          </a:cxn>
                          <a:cxn ang="0">
                            <a:pos x="0" y="24"/>
                          </a:cxn>
                          <a:cxn ang="0">
                            <a:pos x="25" y="24"/>
                          </a:cxn>
                          <a:cxn ang="0">
                            <a:pos x="49" y="0"/>
                          </a:cxn>
                        </a:cxnLst>
                        <a:rect l="0" t="0" r="r" b="b"/>
                        <a:pathLst>
                          <a:path w="49" h="24">
                            <a:moveTo>
                              <a:pt x="25" y="24"/>
                            </a:moveTo>
                            <a:lnTo>
                              <a:pt x="0" y="24"/>
                            </a:lnTo>
                            <a:lnTo>
                              <a:pt x="25" y="24"/>
                            </a:lnTo>
                            <a:lnTo>
                              <a:pt x="4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79" name="Freeform 1011"/>
                      <p:cNvSpPr>
                        <a:spLocks/>
                      </p:cNvSpPr>
                      <p:nvPr/>
                    </p:nvSpPr>
                    <p:spPr bwMode="auto">
                      <a:xfrm>
                        <a:off x="3807" y="1611"/>
                        <a:ext cx="19" cy="62"/>
                      </a:xfrm>
                      <a:custGeom>
                        <a:avLst/>
                        <a:gdLst/>
                        <a:ahLst/>
                        <a:cxnLst>
                          <a:cxn ang="0">
                            <a:pos x="49" y="247"/>
                          </a:cxn>
                          <a:cxn ang="0">
                            <a:pos x="49" y="222"/>
                          </a:cxn>
                          <a:cxn ang="0">
                            <a:pos x="49" y="197"/>
                          </a:cxn>
                          <a:cxn ang="0">
                            <a:pos x="49" y="172"/>
                          </a:cxn>
                          <a:cxn ang="0">
                            <a:pos x="49" y="123"/>
                          </a:cxn>
                          <a:cxn ang="0">
                            <a:pos x="74" y="123"/>
                          </a:cxn>
                          <a:cxn ang="0">
                            <a:pos x="49" y="99"/>
                          </a:cxn>
                          <a:cxn ang="0">
                            <a:pos x="49" y="74"/>
                          </a:cxn>
                          <a:cxn ang="0">
                            <a:pos x="49" y="50"/>
                          </a:cxn>
                          <a:cxn ang="0">
                            <a:pos x="24" y="25"/>
                          </a:cxn>
                          <a:cxn ang="0">
                            <a:pos x="0" y="25"/>
                          </a:cxn>
                          <a:cxn ang="0">
                            <a:pos x="0" y="0"/>
                          </a:cxn>
                        </a:cxnLst>
                        <a:rect l="0" t="0" r="r" b="b"/>
                        <a:pathLst>
                          <a:path w="74" h="247">
                            <a:moveTo>
                              <a:pt x="49" y="247"/>
                            </a:moveTo>
                            <a:lnTo>
                              <a:pt x="49" y="222"/>
                            </a:lnTo>
                            <a:lnTo>
                              <a:pt x="49" y="197"/>
                            </a:lnTo>
                            <a:lnTo>
                              <a:pt x="49" y="172"/>
                            </a:lnTo>
                            <a:lnTo>
                              <a:pt x="49" y="123"/>
                            </a:lnTo>
                            <a:lnTo>
                              <a:pt x="74" y="123"/>
                            </a:lnTo>
                            <a:lnTo>
                              <a:pt x="49" y="99"/>
                            </a:lnTo>
                            <a:lnTo>
                              <a:pt x="49" y="74"/>
                            </a:lnTo>
                            <a:lnTo>
                              <a:pt x="49" y="50"/>
                            </a:lnTo>
                            <a:lnTo>
                              <a:pt x="24" y="25"/>
                            </a:lnTo>
                            <a:lnTo>
                              <a:pt x="0" y="25"/>
                            </a:lnTo>
                            <a:lnTo>
                              <a:pt x="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80" name="Freeform 1012"/>
                      <p:cNvSpPr>
                        <a:spLocks/>
                      </p:cNvSpPr>
                      <p:nvPr/>
                    </p:nvSpPr>
                    <p:spPr bwMode="auto">
                      <a:xfrm>
                        <a:off x="3807" y="1581"/>
                        <a:ext cx="6" cy="30"/>
                      </a:xfrm>
                      <a:custGeom>
                        <a:avLst/>
                        <a:gdLst/>
                        <a:ahLst/>
                        <a:cxnLst>
                          <a:cxn ang="0">
                            <a:pos x="0" y="124"/>
                          </a:cxn>
                          <a:cxn ang="0">
                            <a:pos x="24" y="124"/>
                          </a:cxn>
                          <a:cxn ang="0">
                            <a:pos x="0" y="124"/>
                          </a:cxn>
                          <a:cxn ang="0">
                            <a:pos x="0" y="99"/>
                          </a:cxn>
                          <a:cxn ang="0">
                            <a:pos x="24" y="99"/>
                          </a:cxn>
                          <a:cxn ang="0">
                            <a:pos x="24" y="74"/>
                          </a:cxn>
                          <a:cxn ang="0">
                            <a:pos x="0" y="74"/>
                          </a:cxn>
                          <a:cxn ang="0">
                            <a:pos x="0" y="50"/>
                          </a:cxn>
                          <a:cxn ang="0">
                            <a:pos x="0" y="25"/>
                          </a:cxn>
                          <a:cxn ang="0">
                            <a:pos x="0" y="0"/>
                          </a:cxn>
                          <a:cxn ang="0">
                            <a:pos x="24" y="0"/>
                          </a:cxn>
                        </a:cxnLst>
                        <a:rect l="0" t="0" r="r" b="b"/>
                        <a:pathLst>
                          <a:path w="24" h="124">
                            <a:moveTo>
                              <a:pt x="0" y="124"/>
                            </a:moveTo>
                            <a:lnTo>
                              <a:pt x="24" y="124"/>
                            </a:lnTo>
                            <a:lnTo>
                              <a:pt x="0" y="124"/>
                            </a:lnTo>
                            <a:lnTo>
                              <a:pt x="0" y="99"/>
                            </a:lnTo>
                            <a:lnTo>
                              <a:pt x="24" y="99"/>
                            </a:lnTo>
                            <a:lnTo>
                              <a:pt x="24" y="74"/>
                            </a:lnTo>
                            <a:lnTo>
                              <a:pt x="0" y="74"/>
                            </a:lnTo>
                            <a:lnTo>
                              <a:pt x="0" y="50"/>
                            </a:lnTo>
                            <a:lnTo>
                              <a:pt x="0" y="25"/>
                            </a:lnTo>
                            <a:lnTo>
                              <a:pt x="0" y="0"/>
                            </a:lnTo>
                            <a:lnTo>
                              <a:pt x="2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81" name="Freeform 1013"/>
                      <p:cNvSpPr>
                        <a:spLocks/>
                      </p:cNvSpPr>
                      <p:nvPr/>
                    </p:nvSpPr>
                    <p:spPr bwMode="auto">
                      <a:xfrm>
                        <a:off x="3801" y="1673"/>
                        <a:ext cx="19" cy="62"/>
                      </a:xfrm>
                      <a:custGeom>
                        <a:avLst/>
                        <a:gdLst/>
                        <a:ahLst/>
                        <a:cxnLst>
                          <a:cxn ang="0">
                            <a:pos x="0" y="247"/>
                          </a:cxn>
                          <a:cxn ang="0">
                            <a:pos x="25" y="221"/>
                          </a:cxn>
                          <a:cxn ang="0">
                            <a:pos x="0" y="197"/>
                          </a:cxn>
                          <a:cxn ang="0">
                            <a:pos x="0" y="172"/>
                          </a:cxn>
                          <a:cxn ang="0">
                            <a:pos x="25" y="148"/>
                          </a:cxn>
                          <a:cxn ang="0">
                            <a:pos x="25" y="123"/>
                          </a:cxn>
                          <a:cxn ang="0">
                            <a:pos x="25" y="99"/>
                          </a:cxn>
                          <a:cxn ang="0">
                            <a:pos x="49" y="74"/>
                          </a:cxn>
                          <a:cxn ang="0">
                            <a:pos x="49" y="49"/>
                          </a:cxn>
                          <a:cxn ang="0">
                            <a:pos x="49" y="25"/>
                          </a:cxn>
                          <a:cxn ang="0">
                            <a:pos x="74" y="0"/>
                          </a:cxn>
                        </a:cxnLst>
                        <a:rect l="0" t="0" r="r" b="b"/>
                        <a:pathLst>
                          <a:path w="74" h="247">
                            <a:moveTo>
                              <a:pt x="0" y="247"/>
                            </a:moveTo>
                            <a:lnTo>
                              <a:pt x="25" y="221"/>
                            </a:lnTo>
                            <a:lnTo>
                              <a:pt x="0" y="197"/>
                            </a:lnTo>
                            <a:lnTo>
                              <a:pt x="0" y="172"/>
                            </a:lnTo>
                            <a:lnTo>
                              <a:pt x="25" y="148"/>
                            </a:lnTo>
                            <a:lnTo>
                              <a:pt x="25" y="123"/>
                            </a:lnTo>
                            <a:lnTo>
                              <a:pt x="25" y="99"/>
                            </a:lnTo>
                            <a:lnTo>
                              <a:pt x="49" y="74"/>
                            </a:lnTo>
                            <a:lnTo>
                              <a:pt x="49" y="49"/>
                            </a:lnTo>
                            <a:lnTo>
                              <a:pt x="49" y="25"/>
                            </a:lnTo>
                            <a:lnTo>
                              <a:pt x="74"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82" name="Rectangle 1014"/>
                      <p:cNvSpPr>
                        <a:spLocks noChangeArrowheads="1"/>
                      </p:cNvSpPr>
                      <p:nvPr/>
                    </p:nvSpPr>
                    <p:spPr bwMode="auto">
                      <a:xfrm>
                        <a:off x="3789" y="1759"/>
                        <a:ext cx="6" cy="7"/>
                      </a:xfrm>
                      <a:prstGeom prst="rect">
                        <a:avLst/>
                      </a:prstGeom>
                      <a:solidFill>
                        <a:srgbClr val="1DB2FB"/>
                      </a:solidFill>
                      <a:ln w="12700">
                        <a:solidFill>
                          <a:srgbClr val="1DB2FB"/>
                        </a:solidFill>
                        <a:miter lim="800000"/>
                        <a:headEnd/>
                        <a:tailEnd/>
                      </a:ln>
                    </p:spPr>
                    <p:txBody>
                      <a:bodyPr/>
                      <a:lstStyle/>
                      <a:p>
                        <a:endParaRPr lang="en-US" dirty="0"/>
                      </a:p>
                    </p:txBody>
                  </p:sp>
                  <p:sp>
                    <p:nvSpPr>
                      <p:cNvPr id="648183" name="Freeform 1015"/>
                      <p:cNvSpPr>
                        <a:spLocks/>
                      </p:cNvSpPr>
                      <p:nvPr/>
                    </p:nvSpPr>
                    <p:spPr bwMode="auto">
                      <a:xfrm>
                        <a:off x="3789" y="1741"/>
                        <a:ext cx="12" cy="18"/>
                      </a:xfrm>
                      <a:custGeom>
                        <a:avLst/>
                        <a:gdLst/>
                        <a:ahLst/>
                        <a:cxnLst>
                          <a:cxn ang="0">
                            <a:pos x="0" y="73"/>
                          </a:cxn>
                          <a:cxn ang="0">
                            <a:pos x="26" y="49"/>
                          </a:cxn>
                          <a:cxn ang="0">
                            <a:pos x="26" y="24"/>
                          </a:cxn>
                          <a:cxn ang="0">
                            <a:pos x="50" y="24"/>
                          </a:cxn>
                          <a:cxn ang="0">
                            <a:pos x="50" y="0"/>
                          </a:cxn>
                        </a:cxnLst>
                        <a:rect l="0" t="0" r="r" b="b"/>
                        <a:pathLst>
                          <a:path w="50" h="73">
                            <a:moveTo>
                              <a:pt x="0" y="73"/>
                            </a:moveTo>
                            <a:lnTo>
                              <a:pt x="26" y="49"/>
                            </a:lnTo>
                            <a:lnTo>
                              <a:pt x="26" y="24"/>
                            </a:lnTo>
                            <a:lnTo>
                              <a:pt x="50" y="24"/>
                            </a:lnTo>
                            <a:lnTo>
                              <a:pt x="50"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84" name="Line 1016"/>
                      <p:cNvSpPr>
                        <a:spLocks noChangeShapeType="1"/>
                      </p:cNvSpPr>
                      <p:nvPr/>
                    </p:nvSpPr>
                    <p:spPr bwMode="auto">
                      <a:xfrm flipV="1">
                        <a:off x="3801" y="1735"/>
                        <a:ext cx="1" cy="6"/>
                      </a:xfrm>
                      <a:prstGeom prst="line">
                        <a:avLst/>
                      </a:prstGeom>
                      <a:noFill/>
                      <a:ln w="12700">
                        <a:solidFill>
                          <a:srgbClr val="1DB2FB"/>
                        </a:solidFill>
                        <a:round/>
                        <a:headEnd/>
                        <a:tailEnd/>
                      </a:ln>
                    </p:spPr>
                    <p:txBody>
                      <a:bodyPr/>
                      <a:lstStyle/>
                      <a:p>
                        <a:endParaRPr lang="en-US" dirty="0"/>
                      </a:p>
                    </p:txBody>
                  </p:sp>
                  <p:sp>
                    <p:nvSpPr>
                      <p:cNvPr id="648185" name="Freeform 1017"/>
                      <p:cNvSpPr>
                        <a:spLocks/>
                      </p:cNvSpPr>
                      <p:nvPr/>
                    </p:nvSpPr>
                    <p:spPr bwMode="auto">
                      <a:xfrm>
                        <a:off x="4332" y="1364"/>
                        <a:ext cx="31" cy="13"/>
                      </a:xfrm>
                      <a:custGeom>
                        <a:avLst/>
                        <a:gdLst/>
                        <a:ahLst/>
                        <a:cxnLst>
                          <a:cxn ang="0">
                            <a:pos x="0" y="25"/>
                          </a:cxn>
                          <a:cxn ang="0">
                            <a:pos x="25" y="25"/>
                          </a:cxn>
                          <a:cxn ang="0">
                            <a:pos x="25" y="0"/>
                          </a:cxn>
                          <a:cxn ang="0">
                            <a:pos x="74" y="0"/>
                          </a:cxn>
                          <a:cxn ang="0">
                            <a:pos x="123" y="0"/>
                          </a:cxn>
                          <a:cxn ang="0">
                            <a:pos x="123" y="25"/>
                          </a:cxn>
                          <a:cxn ang="0">
                            <a:pos x="74" y="25"/>
                          </a:cxn>
                          <a:cxn ang="0">
                            <a:pos x="74" y="49"/>
                          </a:cxn>
                          <a:cxn ang="0">
                            <a:pos x="50" y="49"/>
                          </a:cxn>
                          <a:cxn ang="0">
                            <a:pos x="25" y="49"/>
                          </a:cxn>
                          <a:cxn ang="0">
                            <a:pos x="25" y="25"/>
                          </a:cxn>
                          <a:cxn ang="0">
                            <a:pos x="0" y="25"/>
                          </a:cxn>
                        </a:cxnLst>
                        <a:rect l="0" t="0" r="r" b="b"/>
                        <a:pathLst>
                          <a:path w="123" h="49">
                            <a:moveTo>
                              <a:pt x="0" y="25"/>
                            </a:moveTo>
                            <a:lnTo>
                              <a:pt x="25" y="25"/>
                            </a:lnTo>
                            <a:lnTo>
                              <a:pt x="25" y="0"/>
                            </a:lnTo>
                            <a:lnTo>
                              <a:pt x="74" y="0"/>
                            </a:lnTo>
                            <a:lnTo>
                              <a:pt x="123" y="0"/>
                            </a:lnTo>
                            <a:lnTo>
                              <a:pt x="123" y="25"/>
                            </a:lnTo>
                            <a:lnTo>
                              <a:pt x="74" y="25"/>
                            </a:lnTo>
                            <a:lnTo>
                              <a:pt x="74" y="49"/>
                            </a:lnTo>
                            <a:lnTo>
                              <a:pt x="50" y="49"/>
                            </a:lnTo>
                            <a:lnTo>
                              <a:pt x="25" y="49"/>
                            </a:lnTo>
                            <a:lnTo>
                              <a:pt x="25" y="25"/>
                            </a:lnTo>
                            <a:lnTo>
                              <a:pt x="0" y="25"/>
                            </a:lnTo>
                            <a:close/>
                          </a:path>
                        </a:pathLst>
                      </a:custGeom>
                      <a:solidFill>
                        <a:srgbClr val="1DB2FB"/>
                      </a:solidFill>
                      <a:ln w="12700" cmpd="sng">
                        <a:solidFill>
                          <a:srgbClr val="1DB2FB"/>
                        </a:solidFill>
                        <a:round/>
                        <a:headEnd/>
                        <a:tailEnd/>
                      </a:ln>
                    </p:spPr>
                    <p:txBody>
                      <a:bodyPr/>
                      <a:lstStyle/>
                      <a:p>
                        <a:endParaRPr lang="en-US" dirty="0"/>
                      </a:p>
                    </p:txBody>
                  </p:sp>
                  <p:sp>
                    <p:nvSpPr>
                      <p:cNvPr id="648186" name="Freeform 1018"/>
                      <p:cNvSpPr>
                        <a:spLocks/>
                      </p:cNvSpPr>
                      <p:nvPr/>
                    </p:nvSpPr>
                    <p:spPr bwMode="auto">
                      <a:xfrm>
                        <a:off x="4332" y="1364"/>
                        <a:ext cx="31" cy="13"/>
                      </a:xfrm>
                      <a:custGeom>
                        <a:avLst/>
                        <a:gdLst/>
                        <a:ahLst/>
                        <a:cxnLst>
                          <a:cxn ang="0">
                            <a:pos x="0" y="25"/>
                          </a:cxn>
                          <a:cxn ang="0">
                            <a:pos x="25" y="25"/>
                          </a:cxn>
                          <a:cxn ang="0">
                            <a:pos x="25" y="0"/>
                          </a:cxn>
                          <a:cxn ang="0">
                            <a:pos x="74" y="0"/>
                          </a:cxn>
                          <a:cxn ang="0">
                            <a:pos x="123" y="0"/>
                          </a:cxn>
                          <a:cxn ang="0">
                            <a:pos x="123" y="25"/>
                          </a:cxn>
                          <a:cxn ang="0">
                            <a:pos x="74" y="25"/>
                          </a:cxn>
                          <a:cxn ang="0">
                            <a:pos x="74" y="49"/>
                          </a:cxn>
                          <a:cxn ang="0">
                            <a:pos x="50" y="49"/>
                          </a:cxn>
                          <a:cxn ang="0">
                            <a:pos x="25" y="49"/>
                          </a:cxn>
                          <a:cxn ang="0">
                            <a:pos x="25" y="25"/>
                          </a:cxn>
                          <a:cxn ang="0">
                            <a:pos x="0" y="25"/>
                          </a:cxn>
                        </a:cxnLst>
                        <a:rect l="0" t="0" r="r" b="b"/>
                        <a:pathLst>
                          <a:path w="123" h="49">
                            <a:moveTo>
                              <a:pt x="0" y="25"/>
                            </a:moveTo>
                            <a:lnTo>
                              <a:pt x="25" y="25"/>
                            </a:lnTo>
                            <a:lnTo>
                              <a:pt x="25" y="0"/>
                            </a:lnTo>
                            <a:lnTo>
                              <a:pt x="74" y="0"/>
                            </a:lnTo>
                            <a:lnTo>
                              <a:pt x="123" y="0"/>
                            </a:lnTo>
                            <a:lnTo>
                              <a:pt x="123" y="25"/>
                            </a:lnTo>
                            <a:lnTo>
                              <a:pt x="74" y="25"/>
                            </a:lnTo>
                            <a:lnTo>
                              <a:pt x="74" y="49"/>
                            </a:lnTo>
                            <a:lnTo>
                              <a:pt x="50" y="49"/>
                            </a:lnTo>
                            <a:lnTo>
                              <a:pt x="25" y="49"/>
                            </a:lnTo>
                            <a:lnTo>
                              <a:pt x="25" y="25"/>
                            </a:lnTo>
                            <a:lnTo>
                              <a:pt x="0" y="25"/>
                            </a:lnTo>
                            <a:close/>
                          </a:path>
                        </a:pathLst>
                      </a:custGeom>
                      <a:solidFill>
                        <a:srgbClr val="1DB2FB"/>
                      </a:solidFill>
                      <a:ln w="12700" cmpd="sng">
                        <a:solidFill>
                          <a:srgbClr val="1DB2FB"/>
                        </a:solidFill>
                        <a:prstDash val="solid"/>
                        <a:round/>
                        <a:headEnd/>
                        <a:tailEnd/>
                      </a:ln>
                    </p:spPr>
                    <p:txBody>
                      <a:bodyPr/>
                      <a:lstStyle/>
                      <a:p>
                        <a:endParaRPr lang="en-US" dirty="0"/>
                      </a:p>
                    </p:txBody>
                  </p:sp>
                  <p:sp>
                    <p:nvSpPr>
                      <p:cNvPr id="648187" name="Freeform 1019"/>
                      <p:cNvSpPr>
                        <a:spLocks/>
                      </p:cNvSpPr>
                      <p:nvPr/>
                    </p:nvSpPr>
                    <p:spPr bwMode="auto">
                      <a:xfrm>
                        <a:off x="4166" y="1389"/>
                        <a:ext cx="55" cy="25"/>
                      </a:xfrm>
                      <a:custGeom>
                        <a:avLst/>
                        <a:gdLst/>
                        <a:ahLst/>
                        <a:cxnLst>
                          <a:cxn ang="0">
                            <a:pos x="98" y="25"/>
                          </a:cxn>
                          <a:cxn ang="0">
                            <a:pos x="124" y="25"/>
                          </a:cxn>
                          <a:cxn ang="0">
                            <a:pos x="148" y="25"/>
                          </a:cxn>
                          <a:cxn ang="0">
                            <a:pos x="148" y="0"/>
                          </a:cxn>
                          <a:cxn ang="0">
                            <a:pos x="173" y="0"/>
                          </a:cxn>
                          <a:cxn ang="0">
                            <a:pos x="198" y="0"/>
                          </a:cxn>
                          <a:cxn ang="0">
                            <a:pos x="222" y="0"/>
                          </a:cxn>
                          <a:cxn ang="0">
                            <a:pos x="222" y="25"/>
                          </a:cxn>
                          <a:cxn ang="0">
                            <a:pos x="198" y="25"/>
                          </a:cxn>
                          <a:cxn ang="0">
                            <a:pos x="173" y="25"/>
                          </a:cxn>
                          <a:cxn ang="0">
                            <a:pos x="173" y="50"/>
                          </a:cxn>
                          <a:cxn ang="0">
                            <a:pos x="173" y="74"/>
                          </a:cxn>
                          <a:cxn ang="0">
                            <a:pos x="148" y="74"/>
                          </a:cxn>
                          <a:cxn ang="0">
                            <a:pos x="124" y="74"/>
                          </a:cxn>
                          <a:cxn ang="0">
                            <a:pos x="98" y="74"/>
                          </a:cxn>
                          <a:cxn ang="0">
                            <a:pos x="74" y="74"/>
                          </a:cxn>
                          <a:cxn ang="0">
                            <a:pos x="49" y="74"/>
                          </a:cxn>
                          <a:cxn ang="0">
                            <a:pos x="49" y="99"/>
                          </a:cxn>
                          <a:cxn ang="0">
                            <a:pos x="25" y="99"/>
                          </a:cxn>
                          <a:cxn ang="0">
                            <a:pos x="25" y="74"/>
                          </a:cxn>
                          <a:cxn ang="0">
                            <a:pos x="0" y="74"/>
                          </a:cxn>
                          <a:cxn ang="0">
                            <a:pos x="25" y="74"/>
                          </a:cxn>
                          <a:cxn ang="0">
                            <a:pos x="49" y="50"/>
                          </a:cxn>
                          <a:cxn ang="0">
                            <a:pos x="74" y="25"/>
                          </a:cxn>
                          <a:cxn ang="0">
                            <a:pos x="98" y="25"/>
                          </a:cxn>
                        </a:cxnLst>
                        <a:rect l="0" t="0" r="r" b="b"/>
                        <a:pathLst>
                          <a:path w="222" h="99">
                            <a:moveTo>
                              <a:pt x="98" y="25"/>
                            </a:moveTo>
                            <a:lnTo>
                              <a:pt x="124" y="25"/>
                            </a:lnTo>
                            <a:lnTo>
                              <a:pt x="148" y="25"/>
                            </a:lnTo>
                            <a:lnTo>
                              <a:pt x="148" y="0"/>
                            </a:lnTo>
                            <a:lnTo>
                              <a:pt x="173" y="0"/>
                            </a:lnTo>
                            <a:lnTo>
                              <a:pt x="198" y="0"/>
                            </a:lnTo>
                            <a:lnTo>
                              <a:pt x="222" y="0"/>
                            </a:lnTo>
                            <a:lnTo>
                              <a:pt x="222" y="25"/>
                            </a:lnTo>
                            <a:lnTo>
                              <a:pt x="198" y="25"/>
                            </a:lnTo>
                            <a:lnTo>
                              <a:pt x="173" y="25"/>
                            </a:lnTo>
                            <a:lnTo>
                              <a:pt x="173" y="50"/>
                            </a:lnTo>
                            <a:lnTo>
                              <a:pt x="173" y="74"/>
                            </a:lnTo>
                            <a:lnTo>
                              <a:pt x="148" y="74"/>
                            </a:lnTo>
                            <a:lnTo>
                              <a:pt x="124" y="74"/>
                            </a:lnTo>
                            <a:lnTo>
                              <a:pt x="98" y="74"/>
                            </a:lnTo>
                            <a:lnTo>
                              <a:pt x="74" y="74"/>
                            </a:lnTo>
                            <a:lnTo>
                              <a:pt x="49" y="74"/>
                            </a:lnTo>
                            <a:lnTo>
                              <a:pt x="49" y="99"/>
                            </a:lnTo>
                            <a:lnTo>
                              <a:pt x="25" y="99"/>
                            </a:lnTo>
                            <a:lnTo>
                              <a:pt x="25" y="74"/>
                            </a:lnTo>
                            <a:lnTo>
                              <a:pt x="0" y="74"/>
                            </a:lnTo>
                            <a:lnTo>
                              <a:pt x="25" y="74"/>
                            </a:lnTo>
                            <a:lnTo>
                              <a:pt x="49" y="50"/>
                            </a:lnTo>
                            <a:lnTo>
                              <a:pt x="74" y="25"/>
                            </a:lnTo>
                            <a:lnTo>
                              <a:pt x="98" y="25"/>
                            </a:lnTo>
                            <a:close/>
                          </a:path>
                        </a:pathLst>
                      </a:custGeom>
                      <a:solidFill>
                        <a:srgbClr val="1DB2FB"/>
                      </a:solidFill>
                      <a:ln w="12700" cmpd="sng">
                        <a:solidFill>
                          <a:srgbClr val="1DB2FB"/>
                        </a:solidFill>
                        <a:round/>
                        <a:headEnd/>
                        <a:tailEnd/>
                      </a:ln>
                    </p:spPr>
                    <p:txBody>
                      <a:bodyPr/>
                      <a:lstStyle/>
                      <a:p>
                        <a:endParaRPr lang="en-US" dirty="0"/>
                      </a:p>
                    </p:txBody>
                  </p:sp>
                  <p:sp>
                    <p:nvSpPr>
                      <p:cNvPr id="648188" name="Freeform 1020"/>
                      <p:cNvSpPr>
                        <a:spLocks/>
                      </p:cNvSpPr>
                      <p:nvPr/>
                    </p:nvSpPr>
                    <p:spPr bwMode="auto">
                      <a:xfrm>
                        <a:off x="4314" y="1303"/>
                        <a:ext cx="105" cy="99"/>
                      </a:xfrm>
                      <a:custGeom>
                        <a:avLst/>
                        <a:gdLst/>
                        <a:ahLst/>
                        <a:cxnLst>
                          <a:cxn ang="0">
                            <a:pos x="98" y="273"/>
                          </a:cxn>
                          <a:cxn ang="0">
                            <a:pos x="123" y="297"/>
                          </a:cxn>
                          <a:cxn ang="0">
                            <a:pos x="123" y="322"/>
                          </a:cxn>
                          <a:cxn ang="0">
                            <a:pos x="73" y="371"/>
                          </a:cxn>
                          <a:cxn ang="0">
                            <a:pos x="49" y="322"/>
                          </a:cxn>
                          <a:cxn ang="0">
                            <a:pos x="49" y="322"/>
                          </a:cxn>
                          <a:cxn ang="0">
                            <a:pos x="24" y="297"/>
                          </a:cxn>
                          <a:cxn ang="0">
                            <a:pos x="24" y="273"/>
                          </a:cxn>
                          <a:cxn ang="0">
                            <a:pos x="24" y="248"/>
                          </a:cxn>
                          <a:cxn ang="0">
                            <a:pos x="73" y="248"/>
                          </a:cxn>
                          <a:cxn ang="0">
                            <a:pos x="147" y="222"/>
                          </a:cxn>
                          <a:cxn ang="0">
                            <a:pos x="196" y="198"/>
                          </a:cxn>
                          <a:cxn ang="0">
                            <a:pos x="196" y="149"/>
                          </a:cxn>
                          <a:cxn ang="0">
                            <a:pos x="172" y="100"/>
                          </a:cxn>
                          <a:cxn ang="0">
                            <a:pos x="147" y="26"/>
                          </a:cxn>
                          <a:cxn ang="0">
                            <a:pos x="147" y="26"/>
                          </a:cxn>
                          <a:cxn ang="0">
                            <a:pos x="196" y="0"/>
                          </a:cxn>
                          <a:cxn ang="0">
                            <a:pos x="246" y="50"/>
                          </a:cxn>
                          <a:cxn ang="0">
                            <a:pos x="271" y="75"/>
                          </a:cxn>
                          <a:cxn ang="0">
                            <a:pos x="296" y="124"/>
                          </a:cxn>
                          <a:cxn ang="0">
                            <a:pos x="345" y="173"/>
                          </a:cxn>
                          <a:cxn ang="0">
                            <a:pos x="369" y="222"/>
                          </a:cxn>
                          <a:cxn ang="0">
                            <a:pos x="394" y="273"/>
                          </a:cxn>
                          <a:cxn ang="0">
                            <a:pos x="418" y="297"/>
                          </a:cxn>
                          <a:cxn ang="0">
                            <a:pos x="418" y="346"/>
                          </a:cxn>
                          <a:cxn ang="0">
                            <a:pos x="418" y="396"/>
                          </a:cxn>
                          <a:cxn ang="0">
                            <a:pos x="369" y="371"/>
                          </a:cxn>
                          <a:cxn ang="0">
                            <a:pos x="320" y="346"/>
                          </a:cxn>
                          <a:cxn ang="0">
                            <a:pos x="296" y="322"/>
                          </a:cxn>
                          <a:cxn ang="0">
                            <a:pos x="271" y="297"/>
                          </a:cxn>
                          <a:cxn ang="0">
                            <a:pos x="221" y="273"/>
                          </a:cxn>
                          <a:cxn ang="0">
                            <a:pos x="196" y="248"/>
                          </a:cxn>
                          <a:cxn ang="0">
                            <a:pos x="98" y="248"/>
                          </a:cxn>
                          <a:cxn ang="0">
                            <a:pos x="73" y="273"/>
                          </a:cxn>
                        </a:cxnLst>
                        <a:rect l="0" t="0" r="r" b="b"/>
                        <a:pathLst>
                          <a:path w="418" h="396">
                            <a:moveTo>
                              <a:pt x="73" y="273"/>
                            </a:moveTo>
                            <a:lnTo>
                              <a:pt x="98" y="273"/>
                            </a:lnTo>
                            <a:lnTo>
                              <a:pt x="98" y="297"/>
                            </a:lnTo>
                            <a:lnTo>
                              <a:pt x="123" y="297"/>
                            </a:lnTo>
                            <a:lnTo>
                              <a:pt x="147" y="297"/>
                            </a:lnTo>
                            <a:lnTo>
                              <a:pt x="123" y="322"/>
                            </a:lnTo>
                            <a:lnTo>
                              <a:pt x="98" y="346"/>
                            </a:lnTo>
                            <a:lnTo>
                              <a:pt x="73" y="371"/>
                            </a:lnTo>
                            <a:lnTo>
                              <a:pt x="49" y="346"/>
                            </a:lnTo>
                            <a:lnTo>
                              <a:pt x="49" y="322"/>
                            </a:lnTo>
                            <a:lnTo>
                              <a:pt x="24" y="322"/>
                            </a:lnTo>
                            <a:lnTo>
                              <a:pt x="49" y="322"/>
                            </a:lnTo>
                            <a:lnTo>
                              <a:pt x="24" y="322"/>
                            </a:lnTo>
                            <a:lnTo>
                              <a:pt x="24" y="297"/>
                            </a:lnTo>
                            <a:lnTo>
                              <a:pt x="0" y="273"/>
                            </a:lnTo>
                            <a:lnTo>
                              <a:pt x="24" y="273"/>
                            </a:lnTo>
                            <a:lnTo>
                              <a:pt x="0" y="248"/>
                            </a:lnTo>
                            <a:lnTo>
                              <a:pt x="24" y="248"/>
                            </a:lnTo>
                            <a:lnTo>
                              <a:pt x="49" y="248"/>
                            </a:lnTo>
                            <a:lnTo>
                              <a:pt x="73" y="248"/>
                            </a:lnTo>
                            <a:lnTo>
                              <a:pt x="123" y="248"/>
                            </a:lnTo>
                            <a:lnTo>
                              <a:pt x="147" y="222"/>
                            </a:lnTo>
                            <a:lnTo>
                              <a:pt x="172" y="222"/>
                            </a:lnTo>
                            <a:lnTo>
                              <a:pt x="196" y="198"/>
                            </a:lnTo>
                            <a:lnTo>
                              <a:pt x="196" y="173"/>
                            </a:lnTo>
                            <a:lnTo>
                              <a:pt x="196" y="149"/>
                            </a:lnTo>
                            <a:lnTo>
                              <a:pt x="196" y="124"/>
                            </a:lnTo>
                            <a:lnTo>
                              <a:pt x="172" y="100"/>
                            </a:lnTo>
                            <a:lnTo>
                              <a:pt x="147" y="75"/>
                            </a:lnTo>
                            <a:lnTo>
                              <a:pt x="147" y="26"/>
                            </a:lnTo>
                            <a:lnTo>
                              <a:pt x="123" y="26"/>
                            </a:lnTo>
                            <a:lnTo>
                              <a:pt x="147" y="26"/>
                            </a:lnTo>
                            <a:lnTo>
                              <a:pt x="172" y="0"/>
                            </a:lnTo>
                            <a:lnTo>
                              <a:pt x="196" y="0"/>
                            </a:lnTo>
                            <a:lnTo>
                              <a:pt x="221" y="26"/>
                            </a:lnTo>
                            <a:lnTo>
                              <a:pt x="246" y="50"/>
                            </a:lnTo>
                            <a:lnTo>
                              <a:pt x="246" y="75"/>
                            </a:lnTo>
                            <a:lnTo>
                              <a:pt x="271" y="75"/>
                            </a:lnTo>
                            <a:lnTo>
                              <a:pt x="296" y="100"/>
                            </a:lnTo>
                            <a:lnTo>
                              <a:pt x="296" y="124"/>
                            </a:lnTo>
                            <a:lnTo>
                              <a:pt x="320" y="149"/>
                            </a:lnTo>
                            <a:lnTo>
                              <a:pt x="345" y="173"/>
                            </a:lnTo>
                            <a:lnTo>
                              <a:pt x="369" y="198"/>
                            </a:lnTo>
                            <a:lnTo>
                              <a:pt x="369" y="222"/>
                            </a:lnTo>
                            <a:lnTo>
                              <a:pt x="394" y="248"/>
                            </a:lnTo>
                            <a:lnTo>
                              <a:pt x="394" y="273"/>
                            </a:lnTo>
                            <a:lnTo>
                              <a:pt x="418" y="273"/>
                            </a:lnTo>
                            <a:lnTo>
                              <a:pt x="418" y="297"/>
                            </a:lnTo>
                            <a:lnTo>
                              <a:pt x="418" y="322"/>
                            </a:lnTo>
                            <a:lnTo>
                              <a:pt x="418" y="346"/>
                            </a:lnTo>
                            <a:lnTo>
                              <a:pt x="418" y="371"/>
                            </a:lnTo>
                            <a:lnTo>
                              <a:pt x="418" y="396"/>
                            </a:lnTo>
                            <a:lnTo>
                              <a:pt x="394" y="371"/>
                            </a:lnTo>
                            <a:lnTo>
                              <a:pt x="369" y="371"/>
                            </a:lnTo>
                            <a:lnTo>
                              <a:pt x="320" y="371"/>
                            </a:lnTo>
                            <a:lnTo>
                              <a:pt x="320" y="346"/>
                            </a:lnTo>
                            <a:lnTo>
                              <a:pt x="296" y="346"/>
                            </a:lnTo>
                            <a:lnTo>
                              <a:pt x="296" y="322"/>
                            </a:lnTo>
                            <a:lnTo>
                              <a:pt x="296" y="297"/>
                            </a:lnTo>
                            <a:lnTo>
                              <a:pt x="271" y="297"/>
                            </a:lnTo>
                            <a:lnTo>
                              <a:pt x="246" y="273"/>
                            </a:lnTo>
                            <a:lnTo>
                              <a:pt x="221" y="273"/>
                            </a:lnTo>
                            <a:lnTo>
                              <a:pt x="196" y="273"/>
                            </a:lnTo>
                            <a:lnTo>
                              <a:pt x="196" y="248"/>
                            </a:lnTo>
                            <a:lnTo>
                              <a:pt x="147" y="248"/>
                            </a:lnTo>
                            <a:lnTo>
                              <a:pt x="98" y="248"/>
                            </a:lnTo>
                            <a:lnTo>
                              <a:pt x="98" y="273"/>
                            </a:lnTo>
                            <a:lnTo>
                              <a:pt x="73" y="273"/>
                            </a:lnTo>
                            <a:close/>
                          </a:path>
                        </a:pathLst>
                      </a:custGeom>
                      <a:solidFill>
                        <a:srgbClr val="1DB2FB"/>
                      </a:solidFill>
                      <a:ln w="12700" cmpd="sng">
                        <a:solidFill>
                          <a:srgbClr val="1DB2FB"/>
                        </a:solidFill>
                        <a:prstDash val="solid"/>
                        <a:round/>
                        <a:headEnd/>
                        <a:tailEnd/>
                      </a:ln>
                    </p:spPr>
                    <p:txBody>
                      <a:bodyPr/>
                      <a:lstStyle/>
                      <a:p>
                        <a:endParaRPr lang="en-US" dirty="0"/>
                      </a:p>
                    </p:txBody>
                  </p:sp>
                  <p:sp>
                    <p:nvSpPr>
                      <p:cNvPr id="648189" name="Freeform 1021"/>
                      <p:cNvSpPr>
                        <a:spLocks/>
                      </p:cNvSpPr>
                      <p:nvPr/>
                    </p:nvSpPr>
                    <p:spPr bwMode="auto">
                      <a:xfrm>
                        <a:off x="3906" y="1383"/>
                        <a:ext cx="266" cy="99"/>
                      </a:xfrm>
                      <a:custGeom>
                        <a:avLst/>
                        <a:gdLst/>
                        <a:ahLst/>
                        <a:cxnLst>
                          <a:cxn ang="0">
                            <a:pos x="394" y="24"/>
                          </a:cxn>
                          <a:cxn ang="0">
                            <a:pos x="419" y="24"/>
                          </a:cxn>
                          <a:cxn ang="0">
                            <a:pos x="469" y="49"/>
                          </a:cxn>
                          <a:cxn ang="0">
                            <a:pos x="518" y="49"/>
                          </a:cxn>
                          <a:cxn ang="0">
                            <a:pos x="567" y="74"/>
                          </a:cxn>
                          <a:cxn ang="0">
                            <a:pos x="616" y="98"/>
                          </a:cxn>
                          <a:cxn ang="0">
                            <a:pos x="690" y="98"/>
                          </a:cxn>
                          <a:cxn ang="0">
                            <a:pos x="765" y="98"/>
                          </a:cxn>
                          <a:cxn ang="0">
                            <a:pos x="814" y="74"/>
                          </a:cxn>
                          <a:cxn ang="0">
                            <a:pos x="888" y="74"/>
                          </a:cxn>
                          <a:cxn ang="0">
                            <a:pos x="962" y="49"/>
                          </a:cxn>
                          <a:cxn ang="0">
                            <a:pos x="1012" y="74"/>
                          </a:cxn>
                          <a:cxn ang="0">
                            <a:pos x="1062" y="123"/>
                          </a:cxn>
                          <a:cxn ang="0">
                            <a:pos x="1012" y="147"/>
                          </a:cxn>
                          <a:cxn ang="0">
                            <a:pos x="962" y="173"/>
                          </a:cxn>
                          <a:cxn ang="0">
                            <a:pos x="912" y="197"/>
                          </a:cxn>
                          <a:cxn ang="0">
                            <a:pos x="863" y="173"/>
                          </a:cxn>
                          <a:cxn ang="0">
                            <a:pos x="814" y="197"/>
                          </a:cxn>
                          <a:cxn ang="0">
                            <a:pos x="863" y="247"/>
                          </a:cxn>
                          <a:cxn ang="0">
                            <a:pos x="789" y="271"/>
                          </a:cxn>
                          <a:cxn ang="0">
                            <a:pos x="740" y="296"/>
                          </a:cxn>
                          <a:cxn ang="0">
                            <a:pos x="716" y="296"/>
                          </a:cxn>
                          <a:cxn ang="0">
                            <a:pos x="641" y="320"/>
                          </a:cxn>
                          <a:cxn ang="0">
                            <a:pos x="641" y="271"/>
                          </a:cxn>
                          <a:cxn ang="0">
                            <a:pos x="592" y="271"/>
                          </a:cxn>
                          <a:cxn ang="0">
                            <a:pos x="592" y="222"/>
                          </a:cxn>
                          <a:cxn ang="0">
                            <a:pos x="518" y="222"/>
                          </a:cxn>
                          <a:cxn ang="0">
                            <a:pos x="543" y="247"/>
                          </a:cxn>
                          <a:cxn ang="0">
                            <a:pos x="518" y="222"/>
                          </a:cxn>
                          <a:cxn ang="0">
                            <a:pos x="443" y="197"/>
                          </a:cxn>
                          <a:cxn ang="0">
                            <a:pos x="394" y="222"/>
                          </a:cxn>
                          <a:cxn ang="0">
                            <a:pos x="443" y="247"/>
                          </a:cxn>
                          <a:cxn ang="0">
                            <a:pos x="469" y="296"/>
                          </a:cxn>
                          <a:cxn ang="0">
                            <a:pos x="469" y="320"/>
                          </a:cxn>
                          <a:cxn ang="0">
                            <a:pos x="469" y="345"/>
                          </a:cxn>
                          <a:cxn ang="0">
                            <a:pos x="419" y="345"/>
                          </a:cxn>
                          <a:cxn ang="0">
                            <a:pos x="419" y="320"/>
                          </a:cxn>
                          <a:cxn ang="0">
                            <a:pos x="394" y="271"/>
                          </a:cxn>
                          <a:cxn ang="0">
                            <a:pos x="320" y="271"/>
                          </a:cxn>
                          <a:cxn ang="0">
                            <a:pos x="271" y="296"/>
                          </a:cxn>
                          <a:cxn ang="0">
                            <a:pos x="247" y="296"/>
                          </a:cxn>
                          <a:cxn ang="0">
                            <a:pos x="296" y="345"/>
                          </a:cxn>
                          <a:cxn ang="0">
                            <a:pos x="296" y="370"/>
                          </a:cxn>
                          <a:cxn ang="0">
                            <a:pos x="271" y="394"/>
                          </a:cxn>
                          <a:cxn ang="0">
                            <a:pos x="271" y="370"/>
                          </a:cxn>
                          <a:cxn ang="0">
                            <a:pos x="247" y="370"/>
                          </a:cxn>
                          <a:cxn ang="0">
                            <a:pos x="197" y="320"/>
                          </a:cxn>
                          <a:cxn ang="0">
                            <a:pos x="172" y="370"/>
                          </a:cxn>
                          <a:cxn ang="0">
                            <a:pos x="123" y="345"/>
                          </a:cxn>
                          <a:cxn ang="0">
                            <a:pos x="98" y="345"/>
                          </a:cxn>
                          <a:cxn ang="0">
                            <a:pos x="49" y="320"/>
                          </a:cxn>
                          <a:cxn ang="0">
                            <a:pos x="25" y="320"/>
                          </a:cxn>
                          <a:cxn ang="0">
                            <a:pos x="49" y="320"/>
                          </a:cxn>
                          <a:cxn ang="0">
                            <a:pos x="98" y="271"/>
                          </a:cxn>
                          <a:cxn ang="0">
                            <a:pos x="147" y="247"/>
                          </a:cxn>
                          <a:cxn ang="0">
                            <a:pos x="221" y="173"/>
                          </a:cxn>
                          <a:cxn ang="0">
                            <a:pos x="271" y="123"/>
                          </a:cxn>
                          <a:cxn ang="0">
                            <a:pos x="370" y="123"/>
                          </a:cxn>
                          <a:cxn ang="0">
                            <a:pos x="394" y="74"/>
                          </a:cxn>
                          <a:cxn ang="0">
                            <a:pos x="345" y="49"/>
                          </a:cxn>
                          <a:cxn ang="0">
                            <a:pos x="370" y="0"/>
                          </a:cxn>
                        </a:cxnLst>
                        <a:rect l="0" t="0" r="r" b="b"/>
                        <a:pathLst>
                          <a:path w="1062" h="394">
                            <a:moveTo>
                              <a:pt x="370" y="0"/>
                            </a:moveTo>
                            <a:lnTo>
                              <a:pt x="394" y="0"/>
                            </a:lnTo>
                            <a:lnTo>
                              <a:pt x="394" y="24"/>
                            </a:lnTo>
                            <a:lnTo>
                              <a:pt x="394" y="0"/>
                            </a:lnTo>
                            <a:lnTo>
                              <a:pt x="419" y="0"/>
                            </a:lnTo>
                            <a:lnTo>
                              <a:pt x="419" y="24"/>
                            </a:lnTo>
                            <a:lnTo>
                              <a:pt x="443" y="24"/>
                            </a:lnTo>
                            <a:lnTo>
                              <a:pt x="443" y="49"/>
                            </a:lnTo>
                            <a:lnTo>
                              <a:pt x="469" y="49"/>
                            </a:lnTo>
                            <a:lnTo>
                              <a:pt x="493" y="49"/>
                            </a:lnTo>
                            <a:lnTo>
                              <a:pt x="518" y="74"/>
                            </a:lnTo>
                            <a:lnTo>
                              <a:pt x="518" y="49"/>
                            </a:lnTo>
                            <a:lnTo>
                              <a:pt x="543" y="49"/>
                            </a:lnTo>
                            <a:lnTo>
                              <a:pt x="543" y="74"/>
                            </a:lnTo>
                            <a:lnTo>
                              <a:pt x="567" y="74"/>
                            </a:lnTo>
                            <a:lnTo>
                              <a:pt x="592" y="74"/>
                            </a:lnTo>
                            <a:lnTo>
                              <a:pt x="616" y="74"/>
                            </a:lnTo>
                            <a:lnTo>
                              <a:pt x="616" y="98"/>
                            </a:lnTo>
                            <a:lnTo>
                              <a:pt x="665" y="74"/>
                            </a:lnTo>
                            <a:lnTo>
                              <a:pt x="665" y="98"/>
                            </a:lnTo>
                            <a:lnTo>
                              <a:pt x="690" y="98"/>
                            </a:lnTo>
                            <a:lnTo>
                              <a:pt x="716" y="98"/>
                            </a:lnTo>
                            <a:lnTo>
                              <a:pt x="740" y="98"/>
                            </a:lnTo>
                            <a:lnTo>
                              <a:pt x="765" y="98"/>
                            </a:lnTo>
                            <a:lnTo>
                              <a:pt x="789" y="98"/>
                            </a:lnTo>
                            <a:lnTo>
                              <a:pt x="789" y="74"/>
                            </a:lnTo>
                            <a:lnTo>
                              <a:pt x="814" y="74"/>
                            </a:lnTo>
                            <a:lnTo>
                              <a:pt x="814" y="98"/>
                            </a:lnTo>
                            <a:lnTo>
                              <a:pt x="863" y="98"/>
                            </a:lnTo>
                            <a:lnTo>
                              <a:pt x="888" y="74"/>
                            </a:lnTo>
                            <a:lnTo>
                              <a:pt x="912" y="49"/>
                            </a:lnTo>
                            <a:lnTo>
                              <a:pt x="938" y="74"/>
                            </a:lnTo>
                            <a:lnTo>
                              <a:pt x="962" y="49"/>
                            </a:lnTo>
                            <a:lnTo>
                              <a:pt x="988" y="49"/>
                            </a:lnTo>
                            <a:lnTo>
                              <a:pt x="988" y="74"/>
                            </a:lnTo>
                            <a:lnTo>
                              <a:pt x="1012" y="74"/>
                            </a:lnTo>
                            <a:lnTo>
                              <a:pt x="1037" y="98"/>
                            </a:lnTo>
                            <a:lnTo>
                              <a:pt x="1037" y="123"/>
                            </a:lnTo>
                            <a:lnTo>
                              <a:pt x="1062" y="123"/>
                            </a:lnTo>
                            <a:lnTo>
                              <a:pt x="1037" y="123"/>
                            </a:lnTo>
                            <a:lnTo>
                              <a:pt x="1037" y="147"/>
                            </a:lnTo>
                            <a:lnTo>
                              <a:pt x="1012" y="147"/>
                            </a:lnTo>
                            <a:lnTo>
                              <a:pt x="988" y="147"/>
                            </a:lnTo>
                            <a:lnTo>
                              <a:pt x="988" y="173"/>
                            </a:lnTo>
                            <a:lnTo>
                              <a:pt x="962" y="173"/>
                            </a:lnTo>
                            <a:lnTo>
                              <a:pt x="938" y="173"/>
                            </a:lnTo>
                            <a:lnTo>
                              <a:pt x="912" y="173"/>
                            </a:lnTo>
                            <a:lnTo>
                              <a:pt x="912" y="197"/>
                            </a:lnTo>
                            <a:lnTo>
                              <a:pt x="888" y="197"/>
                            </a:lnTo>
                            <a:lnTo>
                              <a:pt x="863" y="197"/>
                            </a:lnTo>
                            <a:lnTo>
                              <a:pt x="863" y="173"/>
                            </a:lnTo>
                            <a:lnTo>
                              <a:pt x="838" y="173"/>
                            </a:lnTo>
                            <a:lnTo>
                              <a:pt x="814" y="173"/>
                            </a:lnTo>
                            <a:lnTo>
                              <a:pt x="814" y="197"/>
                            </a:lnTo>
                            <a:lnTo>
                              <a:pt x="838" y="197"/>
                            </a:lnTo>
                            <a:lnTo>
                              <a:pt x="838" y="222"/>
                            </a:lnTo>
                            <a:lnTo>
                              <a:pt x="863" y="247"/>
                            </a:lnTo>
                            <a:lnTo>
                              <a:pt x="814" y="247"/>
                            </a:lnTo>
                            <a:lnTo>
                              <a:pt x="814" y="271"/>
                            </a:lnTo>
                            <a:lnTo>
                              <a:pt x="789" y="271"/>
                            </a:lnTo>
                            <a:lnTo>
                              <a:pt x="765" y="271"/>
                            </a:lnTo>
                            <a:lnTo>
                              <a:pt x="765" y="296"/>
                            </a:lnTo>
                            <a:lnTo>
                              <a:pt x="740" y="296"/>
                            </a:lnTo>
                            <a:lnTo>
                              <a:pt x="740" y="271"/>
                            </a:lnTo>
                            <a:lnTo>
                              <a:pt x="740" y="296"/>
                            </a:lnTo>
                            <a:lnTo>
                              <a:pt x="716" y="296"/>
                            </a:lnTo>
                            <a:lnTo>
                              <a:pt x="690" y="296"/>
                            </a:lnTo>
                            <a:lnTo>
                              <a:pt x="665" y="320"/>
                            </a:lnTo>
                            <a:lnTo>
                              <a:pt x="641" y="320"/>
                            </a:lnTo>
                            <a:lnTo>
                              <a:pt x="641" y="296"/>
                            </a:lnTo>
                            <a:lnTo>
                              <a:pt x="616" y="296"/>
                            </a:lnTo>
                            <a:lnTo>
                              <a:pt x="641" y="271"/>
                            </a:lnTo>
                            <a:lnTo>
                              <a:pt x="616" y="271"/>
                            </a:lnTo>
                            <a:lnTo>
                              <a:pt x="616" y="296"/>
                            </a:lnTo>
                            <a:lnTo>
                              <a:pt x="592" y="271"/>
                            </a:lnTo>
                            <a:lnTo>
                              <a:pt x="592" y="247"/>
                            </a:lnTo>
                            <a:lnTo>
                              <a:pt x="567" y="247"/>
                            </a:lnTo>
                            <a:lnTo>
                              <a:pt x="592" y="222"/>
                            </a:lnTo>
                            <a:lnTo>
                              <a:pt x="567" y="222"/>
                            </a:lnTo>
                            <a:lnTo>
                              <a:pt x="543" y="222"/>
                            </a:lnTo>
                            <a:lnTo>
                              <a:pt x="518" y="222"/>
                            </a:lnTo>
                            <a:lnTo>
                              <a:pt x="543" y="247"/>
                            </a:lnTo>
                            <a:lnTo>
                              <a:pt x="567" y="247"/>
                            </a:lnTo>
                            <a:lnTo>
                              <a:pt x="543" y="247"/>
                            </a:lnTo>
                            <a:lnTo>
                              <a:pt x="518" y="222"/>
                            </a:lnTo>
                            <a:lnTo>
                              <a:pt x="518" y="247"/>
                            </a:lnTo>
                            <a:lnTo>
                              <a:pt x="518" y="222"/>
                            </a:lnTo>
                            <a:lnTo>
                              <a:pt x="469" y="222"/>
                            </a:lnTo>
                            <a:lnTo>
                              <a:pt x="443" y="222"/>
                            </a:lnTo>
                            <a:lnTo>
                              <a:pt x="443" y="197"/>
                            </a:lnTo>
                            <a:lnTo>
                              <a:pt x="419" y="197"/>
                            </a:lnTo>
                            <a:lnTo>
                              <a:pt x="419" y="222"/>
                            </a:lnTo>
                            <a:lnTo>
                              <a:pt x="394" y="222"/>
                            </a:lnTo>
                            <a:lnTo>
                              <a:pt x="419" y="222"/>
                            </a:lnTo>
                            <a:lnTo>
                              <a:pt x="419" y="247"/>
                            </a:lnTo>
                            <a:lnTo>
                              <a:pt x="443" y="247"/>
                            </a:lnTo>
                            <a:lnTo>
                              <a:pt x="443" y="271"/>
                            </a:lnTo>
                            <a:lnTo>
                              <a:pt x="469" y="271"/>
                            </a:lnTo>
                            <a:lnTo>
                              <a:pt x="469" y="296"/>
                            </a:lnTo>
                            <a:lnTo>
                              <a:pt x="493" y="296"/>
                            </a:lnTo>
                            <a:lnTo>
                              <a:pt x="493" y="320"/>
                            </a:lnTo>
                            <a:lnTo>
                              <a:pt x="469" y="320"/>
                            </a:lnTo>
                            <a:lnTo>
                              <a:pt x="493" y="320"/>
                            </a:lnTo>
                            <a:lnTo>
                              <a:pt x="469" y="320"/>
                            </a:lnTo>
                            <a:lnTo>
                              <a:pt x="469" y="345"/>
                            </a:lnTo>
                            <a:lnTo>
                              <a:pt x="443" y="345"/>
                            </a:lnTo>
                            <a:lnTo>
                              <a:pt x="419" y="370"/>
                            </a:lnTo>
                            <a:lnTo>
                              <a:pt x="419" y="345"/>
                            </a:lnTo>
                            <a:lnTo>
                              <a:pt x="394" y="345"/>
                            </a:lnTo>
                            <a:lnTo>
                              <a:pt x="419" y="345"/>
                            </a:lnTo>
                            <a:lnTo>
                              <a:pt x="419" y="320"/>
                            </a:lnTo>
                            <a:lnTo>
                              <a:pt x="394" y="320"/>
                            </a:lnTo>
                            <a:lnTo>
                              <a:pt x="394" y="296"/>
                            </a:lnTo>
                            <a:lnTo>
                              <a:pt x="394" y="271"/>
                            </a:lnTo>
                            <a:lnTo>
                              <a:pt x="370" y="271"/>
                            </a:lnTo>
                            <a:lnTo>
                              <a:pt x="345" y="271"/>
                            </a:lnTo>
                            <a:lnTo>
                              <a:pt x="320" y="271"/>
                            </a:lnTo>
                            <a:lnTo>
                              <a:pt x="320" y="296"/>
                            </a:lnTo>
                            <a:lnTo>
                              <a:pt x="296" y="296"/>
                            </a:lnTo>
                            <a:lnTo>
                              <a:pt x="271" y="296"/>
                            </a:lnTo>
                            <a:lnTo>
                              <a:pt x="271" y="271"/>
                            </a:lnTo>
                            <a:lnTo>
                              <a:pt x="247" y="271"/>
                            </a:lnTo>
                            <a:lnTo>
                              <a:pt x="247" y="296"/>
                            </a:lnTo>
                            <a:lnTo>
                              <a:pt x="271" y="320"/>
                            </a:lnTo>
                            <a:lnTo>
                              <a:pt x="271" y="345"/>
                            </a:lnTo>
                            <a:lnTo>
                              <a:pt x="296" y="345"/>
                            </a:lnTo>
                            <a:lnTo>
                              <a:pt x="320" y="345"/>
                            </a:lnTo>
                            <a:lnTo>
                              <a:pt x="320" y="370"/>
                            </a:lnTo>
                            <a:lnTo>
                              <a:pt x="296" y="370"/>
                            </a:lnTo>
                            <a:lnTo>
                              <a:pt x="320" y="370"/>
                            </a:lnTo>
                            <a:lnTo>
                              <a:pt x="296" y="394"/>
                            </a:lnTo>
                            <a:lnTo>
                              <a:pt x="271" y="394"/>
                            </a:lnTo>
                            <a:lnTo>
                              <a:pt x="296" y="394"/>
                            </a:lnTo>
                            <a:lnTo>
                              <a:pt x="296" y="370"/>
                            </a:lnTo>
                            <a:lnTo>
                              <a:pt x="271" y="370"/>
                            </a:lnTo>
                            <a:lnTo>
                              <a:pt x="271" y="394"/>
                            </a:lnTo>
                            <a:lnTo>
                              <a:pt x="271" y="370"/>
                            </a:lnTo>
                            <a:lnTo>
                              <a:pt x="247" y="370"/>
                            </a:lnTo>
                            <a:lnTo>
                              <a:pt x="247" y="345"/>
                            </a:lnTo>
                            <a:lnTo>
                              <a:pt x="221" y="345"/>
                            </a:lnTo>
                            <a:lnTo>
                              <a:pt x="197" y="320"/>
                            </a:lnTo>
                            <a:lnTo>
                              <a:pt x="197" y="345"/>
                            </a:lnTo>
                            <a:lnTo>
                              <a:pt x="197" y="370"/>
                            </a:lnTo>
                            <a:lnTo>
                              <a:pt x="172" y="370"/>
                            </a:lnTo>
                            <a:lnTo>
                              <a:pt x="147" y="370"/>
                            </a:lnTo>
                            <a:lnTo>
                              <a:pt x="147" y="345"/>
                            </a:lnTo>
                            <a:lnTo>
                              <a:pt x="123" y="345"/>
                            </a:lnTo>
                            <a:lnTo>
                              <a:pt x="98" y="345"/>
                            </a:lnTo>
                            <a:lnTo>
                              <a:pt x="98" y="320"/>
                            </a:lnTo>
                            <a:lnTo>
                              <a:pt x="98" y="345"/>
                            </a:lnTo>
                            <a:lnTo>
                              <a:pt x="74" y="345"/>
                            </a:lnTo>
                            <a:lnTo>
                              <a:pt x="74" y="320"/>
                            </a:lnTo>
                            <a:lnTo>
                              <a:pt x="49" y="320"/>
                            </a:lnTo>
                            <a:lnTo>
                              <a:pt x="25" y="320"/>
                            </a:lnTo>
                            <a:lnTo>
                              <a:pt x="0" y="320"/>
                            </a:lnTo>
                            <a:lnTo>
                              <a:pt x="25" y="320"/>
                            </a:lnTo>
                            <a:lnTo>
                              <a:pt x="49" y="320"/>
                            </a:lnTo>
                            <a:lnTo>
                              <a:pt x="49" y="296"/>
                            </a:lnTo>
                            <a:lnTo>
                              <a:pt x="49" y="320"/>
                            </a:lnTo>
                            <a:lnTo>
                              <a:pt x="49" y="296"/>
                            </a:lnTo>
                            <a:lnTo>
                              <a:pt x="74" y="271"/>
                            </a:lnTo>
                            <a:lnTo>
                              <a:pt x="98" y="271"/>
                            </a:lnTo>
                            <a:lnTo>
                              <a:pt x="98" y="247"/>
                            </a:lnTo>
                            <a:lnTo>
                              <a:pt x="123" y="247"/>
                            </a:lnTo>
                            <a:lnTo>
                              <a:pt x="147" y="247"/>
                            </a:lnTo>
                            <a:lnTo>
                              <a:pt x="172" y="222"/>
                            </a:lnTo>
                            <a:lnTo>
                              <a:pt x="197" y="197"/>
                            </a:lnTo>
                            <a:lnTo>
                              <a:pt x="221" y="173"/>
                            </a:lnTo>
                            <a:lnTo>
                              <a:pt x="247" y="173"/>
                            </a:lnTo>
                            <a:lnTo>
                              <a:pt x="247" y="147"/>
                            </a:lnTo>
                            <a:lnTo>
                              <a:pt x="271" y="123"/>
                            </a:lnTo>
                            <a:lnTo>
                              <a:pt x="296" y="123"/>
                            </a:lnTo>
                            <a:lnTo>
                              <a:pt x="320" y="123"/>
                            </a:lnTo>
                            <a:lnTo>
                              <a:pt x="370" y="123"/>
                            </a:lnTo>
                            <a:lnTo>
                              <a:pt x="394" y="123"/>
                            </a:lnTo>
                            <a:lnTo>
                              <a:pt x="394" y="98"/>
                            </a:lnTo>
                            <a:lnTo>
                              <a:pt x="394" y="74"/>
                            </a:lnTo>
                            <a:lnTo>
                              <a:pt x="370" y="74"/>
                            </a:lnTo>
                            <a:lnTo>
                              <a:pt x="370" y="49"/>
                            </a:lnTo>
                            <a:lnTo>
                              <a:pt x="345" y="49"/>
                            </a:lnTo>
                            <a:lnTo>
                              <a:pt x="345" y="24"/>
                            </a:lnTo>
                            <a:lnTo>
                              <a:pt x="345" y="0"/>
                            </a:lnTo>
                            <a:lnTo>
                              <a:pt x="370" y="0"/>
                            </a:lnTo>
                            <a:close/>
                          </a:path>
                        </a:pathLst>
                      </a:custGeom>
                      <a:solidFill>
                        <a:srgbClr val="1DB2FB"/>
                      </a:solidFill>
                      <a:ln w="12700" cmpd="sng">
                        <a:solidFill>
                          <a:srgbClr val="1DB2FB"/>
                        </a:solidFill>
                        <a:prstDash val="solid"/>
                        <a:round/>
                        <a:headEnd/>
                        <a:tailEnd/>
                      </a:ln>
                    </p:spPr>
                    <p:txBody>
                      <a:bodyPr/>
                      <a:lstStyle/>
                      <a:p>
                        <a:endParaRPr lang="en-US" dirty="0"/>
                      </a:p>
                    </p:txBody>
                  </p:sp>
                </p:grpSp>
                <p:grpSp>
                  <p:nvGrpSpPr>
                    <p:cNvPr id="648202" name="Group 1022"/>
                    <p:cNvGrpSpPr>
                      <a:grpSpLocks/>
                    </p:cNvGrpSpPr>
                    <p:nvPr/>
                  </p:nvGrpSpPr>
                  <p:grpSpPr bwMode="auto">
                    <a:xfrm>
                      <a:off x="1158" y="2791"/>
                      <a:ext cx="297" cy="711"/>
                      <a:chOff x="1158" y="2791"/>
                      <a:chExt cx="297" cy="711"/>
                    </a:xfrm>
                  </p:grpSpPr>
                  <p:grpSp>
                    <p:nvGrpSpPr>
                      <p:cNvPr id="648206" name="Group 1023"/>
                      <p:cNvGrpSpPr>
                        <a:grpSpLocks/>
                      </p:cNvGrpSpPr>
                      <p:nvPr/>
                    </p:nvGrpSpPr>
                    <p:grpSpPr bwMode="auto">
                      <a:xfrm>
                        <a:off x="1344" y="2791"/>
                        <a:ext cx="111" cy="247"/>
                        <a:chOff x="1344" y="2791"/>
                        <a:chExt cx="111" cy="247"/>
                      </a:xfrm>
                    </p:grpSpPr>
                    <p:sp>
                      <p:nvSpPr>
                        <p:cNvPr id="648192" name="Freeform 1024"/>
                        <p:cNvSpPr>
                          <a:spLocks/>
                        </p:cNvSpPr>
                        <p:nvPr/>
                      </p:nvSpPr>
                      <p:spPr bwMode="auto">
                        <a:xfrm>
                          <a:off x="1424" y="2822"/>
                          <a:ext cx="6" cy="6"/>
                        </a:xfrm>
                        <a:custGeom>
                          <a:avLst/>
                          <a:gdLst/>
                          <a:ahLst/>
                          <a:cxnLst>
                            <a:cxn ang="0">
                              <a:pos x="0" y="24"/>
                            </a:cxn>
                            <a:cxn ang="0">
                              <a:pos x="0" y="0"/>
                            </a:cxn>
                            <a:cxn ang="0">
                              <a:pos x="27" y="0"/>
                            </a:cxn>
                          </a:cxnLst>
                          <a:rect l="0" t="0" r="r" b="b"/>
                          <a:pathLst>
                            <a:path w="27" h="24">
                              <a:moveTo>
                                <a:pt x="0" y="24"/>
                              </a:moveTo>
                              <a:lnTo>
                                <a:pt x="0" y="0"/>
                              </a:lnTo>
                              <a:lnTo>
                                <a:pt x="27"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93" name="Freeform 1025"/>
                        <p:cNvSpPr>
                          <a:spLocks/>
                        </p:cNvSpPr>
                        <p:nvPr/>
                      </p:nvSpPr>
                      <p:spPr bwMode="auto">
                        <a:xfrm>
                          <a:off x="1430" y="2791"/>
                          <a:ext cx="25" cy="31"/>
                        </a:xfrm>
                        <a:custGeom>
                          <a:avLst/>
                          <a:gdLst/>
                          <a:ahLst/>
                          <a:cxnLst>
                            <a:cxn ang="0">
                              <a:pos x="98" y="0"/>
                            </a:cxn>
                            <a:cxn ang="0">
                              <a:pos x="74" y="24"/>
                            </a:cxn>
                            <a:cxn ang="0">
                              <a:pos x="49" y="49"/>
                            </a:cxn>
                            <a:cxn ang="0">
                              <a:pos x="25" y="74"/>
                            </a:cxn>
                            <a:cxn ang="0">
                              <a:pos x="25" y="98"/>
                            </a:cxn>
                            <a:cxn ang="0">
                              <a:pos x="0" y="98"/>
                            </a:cxn>
                            <a:cxn ang="0">
                              <a:pos x="0" y="123"/>
                            </a:cxn>
                          </a:cxnLst>
                          <a:rect l="0" t="0" r="r" b="b"/>
                          <a:pathLst>
                            <a:path w="98" h="123">
                              <a:moveTo>
                                <a:pt x="98" y="0"/>
                              </a:moveTo>
                              <a:lnTo>
                                <a:pt x="74" y="24"/>
                              </a:lnTo>
                              <a:lnTo>
                                <a:pt x="49" y="49"/>
                              </a:lnTo>
                              <a:lnTo>
                                <a:pt x="25" y="74"/>
                              </a:lnTo>
                              <a:lnTo>
                                <a:pt x="25" y="98"/>
                              </a:lnTo>
                              <a:lnTo>
                                <a:pt x="0" y="98"/>
                              </a:lnTo>
                              <a:lnTo>
                                <a:pt x="0" y="123"/>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94" name="Freeform 1026"/>
                        <p:cNvSpPr>
                          <a:spLocks/>
                        </p:cNvSpPr>
                        <p:nvPr/>
                      </p:nvSpPr>
                      <p:spPr bwMode="auto">
                        <a:xfrm>
                          <a:off x="1344" y="2995"/>
                          <a:ext cx="24" cy="43"/>
                        </a:xfrm>
                        <a:custGeom>
                          <a:avLst/>
                          <a:gdLst/>
                          <a:ahLst/>
                          <a:cxnLst>
                            <a:cxn ang="0">
                              <a:pos x="0" y="173"/>
                            </a:cxn>
                            <a:cxn ang="0">
                              <a:pos x="25" y="173"/>
                            </a:cxn>
                            <a:cxn ang="0">
                              <a:pos x="49" y="75"/>
                            </a:cxn>
                            <a:cxn ang="0">
                              <a:pos x="74" y="75"/>
                            </a:cxn>
                            <a:cxn ang="0">
                              <a:pos x="99" y="25"/>
                            </a:cxn>
                            <a:cxn ang="0">
                              <a:pos x="99" y="0"/>
                            </a:cxn>
                          </a:cxnLst>
                          <a:rect l="0" t="0" r="r" b="b"/>
                          <a:pathLst>
                            <a:path w="99" h="173">
                              <a:moveTo>
                                <a:pt x="0" y="173"/>
                              </a:moveTo>
                              <a:lnTo>
                                <a:pt x="25" y="173"/>
                              </a:lnTo>
                              <a:lnTo>
                                <a:pt x="49" y="75"/>
                              </a:lnTo>
                              <a:lnTo>
                                <a:pt x="74" y="75"/>
                              </a:lnTo>
                              <a:lnTo>
                                <a:pt x="99" y="25"/>
                              </a:lnTo>
                              <a:lnTo>
                                <a:pt x="9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95" name="Line 1027"/>
                        <p:cNvSpPr>
                          <a:spLocks noChangeShapeType="1"/>
                        </p:cNvSpPr>
                        <p:nvPr/>
                      </p:nvSpPr>
                      <p:spPr bwMode="auto">
                        <a:xfrm>
                          <a:off x="1368" y="2995"/>
                          <a:ext cx="6" cy="1"/>
                        </a:xfrm>
                        <a:prstGeom prst="line">
                          <a:avLst/>
                        </a:prstGeom>
                        <a:noFill/>
                        <a:ln w="12700">
                          <a:solidFill>
                            <a:srgbClr val="1DB2FB"/>
                          </a:solidFill>
                          <a:round/>
                          <a:headEnd/>
                          <a:tailEnd/>
                        </a:ln>
                      </p:spPr>
                      <p:txBody>
                        <a:bodyPr/>
                        <a:lstStyle/>
                        <a:p>
                          <a:endParaRPr lang="en-US" dirty="0"/>
                        </a:p>
                      </p:txBody>
                    </p:sp>
                    <p:sp>
                      <p:nvSpPr>
                        <p:cNvPr id="648196" name="Freeform 1028"/>
                        <p:cNvSpPr>
                          <a:spLocks/>
                        </p:cNvSpPr>
                        <p:nvPr/>
                      </p:nvSpPr>
                      <p:spPr bwMode="auto">
                        <a:xfrm>
                          <a:off x="1374" y="2983"/>
                          <a:ext cx="1" cy="12"/>
                        </a:xfrm>
                        <a:custGeom>
                          <a:avLst/>
                          <a:gdLst/>
                          <a:ahLst/>
                          <a:cxnLst>
                            <a:cxn ang="0">
                              <a:pos x="0" y="0"/>
                            </a:cxn>
                            <a:cxn ang="0">
                              <a:pos x="0" y="24"/>
                            </a:cxn>
                            <a:cxn ang="0">
                              <a:pos x="0" y="49"/>
                            </a:cxn>
                          </a:cxnLst>
                          <a:rect l="0" t="0" r="r" b="b"/>
                          <a:pathLst>
                            <a:path h="49">
                              <a:moveTo>
                                <a:pt x="0" y="0"/>
                              </a:moveTo>
                              <a:lnTo>
                                <a:pt x="0" y="24"/>
                              </a:lnTo>
                              <a:lnTo>
                                <a:pt x="0" y="49"/>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97" name="Freeform 1029"/>
                        <p:cNvSpPr>
                          <a:spLocks/>
                        </p:cNvSpPr>
                        <p:nvPr/>
                      </p:nvSpPr>
                      <p:spPr bwMode="auto">
                        <a:xfrm>
                          <a:off x="1374" y="2946"/>
                          <a:ext cx="13" cy="37"/>
                        </a:xfrm>
                        <a:custGeom>
                          <a:avLst/>
                          <a:gdLst/>
                          <a:ahLst/>
                          <a:cxnLst>
                            <a:cxn ang="0">
                              <a:pos x="49" y="0"/>
                            </a:cxn>
                            <a:cxn ang="0">
                              <a:pos x="49" y="26"/>
                            </a:cxn>
                            <a:cxn ang="0">
                              <a:pos x="24" y="51"/>
                            </a:cxn>
                            <a:cxn ang="0">
                              <a:pos x="24" y="75"/>
                            </a:cxn>
                            <a:cxn ang="0">
                              <a:pos x="24" y="100"/>
                            </a:cxn>
                            <a:cxn ang="0">
                              <a:pos x="0" y="124"/>
                            </a:cxn>
                            <a:cxn ang="0">
                              <a:pos x="0" y="149"/>
                            </a:cxn>
                          </a:cxnLst>
                          <a:rect l="0" t="0" r="r" b="b"/>
                          <a:pathLst>
                            <a:path w="49" h="149">
                              <a:moveTo>
                                <a:pt x="49" y="0"/>
                              </a:moveTo>
                              <a:lnTo>
                                <a:pt x="49" y="26"/>
                              </a:lnTo>
                              <a:lnTo>
                                <a:pt x="24" y="51"/>
                              </a:lnTo>
                              <a:lnTo>
                                <a:pt x="24" y="75"/>
                              </a:lnTo>
                              <a:lnTo>
                                <a:pt x="24" y="100"/>
                              </a:lnTo>
                              <a:lnTo>
                                <a:pt x="0" y="124"/>
                              </a:lnTo>
                              <a:lnTo>
                                <a:pt x="0" y="149"/>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98" name="Freeform 1030"/>
                        <p:cNvSpPr>
                          <a:spLocks/>
                        </p:cNvSpPr>
                        <p:nvPr/>
                      </p:nvSpPr>
                      <p:spPr bwMode="auto">
                        <a:xfrm>
                          <a:off x="1387" y="2927"/>
                          <a:ext cx="6" cy="19"/>
                        </a:xfrm>
                        <a:custGeom>
                          <a:avLst/>
                          <a:gdLst/>
                          <a:ahLst/>
                          <a:cxnLst>
                            <a:cxn ang="0">
                              <a:pos x="0" y="74"/>
                            </a:cxn>
                            <a:cxn ang="0">
                              <a:pos x="25" y="25"/>
                            </a:cxn>
                            <a:cxn ang="0">
                              <a:pos x="25" y="0"/>
                            </a:cxn>
                          </a:cxnLst>
                          <a:rect l="0" t="0" r="r" b="b"/>
                          <a:pathLst>
                            <a:path w="25" h="74">
                              <a:moveTo>
                                <a:pt x="0" y="74"/>
                              </a:moveTo>
                              <a:lnTo>
                                <a:pt x="25" y="25"/>
                              </a:lnTo>
                              <a:lnTo>
                                <a:pt x="25"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199" name="Freeform 1031"/>
                        <p:cNvSpPr>
                          <a:spLocks/>
                        </p:cNvSpPr>
                        <p:nvPr/>
                      </p:nvSpPr>
                      <p:spPr bwMode="auto">
                        <a:xfrm>
                          <a:off x="1393" y="2896"/>
                          <a:ext cx="12" cy="31"/>
                        </a:xfrm>
                        <a:custGeom>
                          <a:avLst/>
                          <a:gdLst/>
                          <a:ahLst/>
                          <a:cxnLst>
                            <a:cxn ang="0">
                              <a:pos x="49" y="0"/>
                            </a:cxn>
                            <a:cxn ang="0">
                              <a:pos x="24" y="24"/>
                            </a:cxn>
                            <a:cxn ang="0">
                              <a:pos x="24" y="49"/>
                            </a:cxn>
                            <a:cxn ang="0">
                              <a:pos x="24" y="73"/>
                            </a:cxn>
                            <a:cxn ang="0">
                              <a:pos x="0" y="73"/>
                            </a:cxn>
                            <a:cxn ang="0">
                              <a:pos x="0" y="98"/>
                            </a:cxn>
                            <a:cxn ang="0">
                              <a:pos x="0" y="123"/>
                            </a:cxn>
                          </a:cxnLst>
                          <a:rect l="0" t="0" r="r" b="b"/>
                          <a:pathLst>
                            <a:path w="49" h="123">
                              <a:moveTo>
                                <a:pt x="49" y="0"/>
                              </a:moveTo>
                              <a:lnTo>
                                <a:pt x="24" y="24"/>
                              </a:lnTo>
                              <a:lnTo>
                                <a:pt x="24" y="49"/>
                              </a:lnTo>
                              <a:lnTo>
                                <a:pt x="24" y="73"/>
                              </a:lnTo>
                              <a:lnTo>
                                <a:pt x="0" y="73"/>
                              </a:lnTo>
                              <a:lnTo>
                                <a:pt x="0" y="98"/>
                              </a:lnTo>
                              <a:lnTo>
                                <a:pt x="0" y="123"/>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200" name="Freeform 1032"/>
                        <p:cNvSpPr>
                          <a:spLocks/>
                        </p:cNvSpPr>
                        <p:nvPr/>
                      </p:nvSpPr>
                      <p:spPr bwMode="auto">
                        <a:xfrm>
                          <a:off x="1405" y="2828"/>
                          <a:ext cx="19" cy="68"/>
                        </a:xfrm>
                        <a:custGeom>
                          <a:avLst/>
                          <a:gdLst/>
                          <a:ahLst/>
                          <a:cxnLst>
                            <a:cxn ang="0">
                              <a:pos x="73" y="0"/>
                            </a:cxn>
                            <a:cxn ang="0">
                              <a:pos x="73" y="26"/>
                            </a:cxn>
                            <a:cxn ang="0">
                              <a:pos x="49" y="50"/>
                            </a:cxn>
                            <a:cxn ang="0">
                              <a:pos x="49" y="75"/>
                            </a:cxn>
                            <a:cxn ang="0">
                              <a:pos x="49" y="124"/>
                            </a:cxn>
                            <a:cxn ang="0">
                              <a:pos x="0" y="223"/>
                            </a:cxn>
                            <a:cxn ang="0">
                              <a:pos x="0" y="273"/>
                            </a:cxn>
                          </a:cxnLst>
                          <a:rect l="0" t="0" r="r" b="b"/>
                          <a:pathLst>
                            <a:path w="73" h="273">
                              <a:moveTo>
                                <a:pt x="73" y="0"/>
                              </a:moveTo>
                              <a:lnTo>
                                <a:pt x="73" y="26"/>
                              </a:lnTo>
                              <a:lnTo>
                                <a:pt x="49" y="50"/>
                              </a:lnTo>
                              <a:lnTo>
                                <a:pt x="49" y="75"/>
                              </a:lnTo>
                              <a:lnTo>
                                <a:pt x="49" y="124"/>
                              </a:lnTo>
                              <a:lnTo>
                                <a:pt x="0" y="223"/>
                              </a:lnTo>
                              <a:lnTo>
                                <a:pt x="0" y="273"/>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201" name="Line 1033"/>
                        <p:cNvSpPr>
                          <a:spLocks noChangeShapeType="1"/>
                        </p:cNvSpPr>
                        <p:nvPr/>
                      </p:nvSpPr>
                      <p:spPr bwMode="auto">
                        <a:xfrm>
                          <a:off x="1392" y="2976"/>
                          <a:ext cx="0" cy="0"/>
                        </a:xfrm>
                        <a:prstGeom prst="line">
                          <a:avLst/>
                        </a:prstGeom>
                        <a:noFill/>
                        <a:ln w="12700">
                          <a:solidFill>
                            <a:srgbClr val="1DB2FB"/>
                          </a:solidFill>
                          <a:round/>
                          <a:headEnd type="none" w="sm" len="sm"/>
                          <a:tailEnd type="none" w="sm" len="sm"/>
                        </a:ln>
                        <a:effectLst/>
                      </p:spPr>
                      <p:txBody>
                        <a:bodyPr/>
                        <a:lstStyle/>
                        <a:p>
                          <a:endParaRPr lang="en-US" dirty="0"/>
                        </a:p>
                      </p:txBody>
                    </p:sp>
                  </p:grpSp>
                  <p:grpSp>
                    <p:nvGrpSpPr>
                      <p:cNvPr id="648234" name="Group 1034"/>
                      <p:cNvGrpSpPr>
                        <a:grpSpLocks/>
                      </p:cNvGrpSpPr>
                      <p:nvPr/>
                    </p:nvGrpSpPr>
                    <p:grpSpPr bwMode="auto">
                      <a:xfrm>
                        <a:off x="1158" y="3038"/>
                        <a:ext cx="186" cy="464"/>
                        <a:chOff x="1158" y="3038"/>
                        <a:chExt cx="186" cy="464"/>
                      </a:xfrm>
                    </p:grpSpPr>
                    <p:sp>
                      <p:nvSpPr>
                        <p:cNvPr id="648203" name="Freeform 1035"/>
                        <p:cNvSpPr>
                          <a:spLocks/>
                        </p:cNvSpPr>
                        <p:nvPr/>
                      </p:nvSpPr>
                      <p:spPr bwMode="auto">
                        <a:xfrm>
                          <a:off x="1300" y="3038"/>
                          <a:ext cx="44" cy="68"/>
                        </a:xfrm>
                        <a:custGeom>
                          <a:avLst/>
                          <a:gdLst/>
                          <a:ahLst/>
                          <a:cxnLst>
                            <a:cxn ang="0">
                              <a:pos x="0" y="272"/>
                            </a:cxn>
                            <a:cxn ang="0">
                              <a:pos x="0" y="247"/>
                            </a:cxn>
                            <a:cxn ang="0">
                              <a:pos x="75" y="173"/>
                            </a:cxn>
                            <a:cxn ang="0">
                              <a:pos x="173" y="25"/>
                            </a:cxn>
                            <a:cxn ang="0">
                              <a:pos x="173" y="0"/>
                            </a:cxn>
                          </a:cxnLst>
                          <a:rect l="0" t="0" r="r" b="b"/>
                          <a:pathLst>
                            <a:path w="173" h="272">
                              <a:moveTo>
                                <a:pt x="0" y="272"/>
                              </a:moveTo>
                              <a:lnTo>
                                <a:pt x="0" y="247"/>
                              </a:lnTo>
                              <a:lnTo>
                                <a:pt x="75" y="173"/>
                              </a:lnTo>
                              <a:lnTo>
                                <a:pt x="173" y="25"/>
                              </a:lnTo>
                              <a:lnTo>
                                <a:pt x="173"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204" name="Freeform 1036"/>
                        <p:cNvSpPr>
                          <a:spLocks/>
                        </p:cNvSpPr>
                        <p:nvPr/>
                      </p:nvSpPr>
                      <p:spPr bwMode="auto">
                        <a:xfrm>
                          <a:off x="1158" y="3464"/>
                          <a:ext cx="13" cy="38"/>
                        </a:xfrm>
                        <a:custGeom>
                          <a:avLst/>
                          <a:gdLst/>
                          <a:ahLst/>
                          <a:cxnLst>
                            <a:cxn ang="0">
                              <a:pos x="0" y="150"/>
                            </a:cxn>
                            <a:cxn ang="0">
                              <a:pos x="24" y="99"/>
                            </a:cxn>
                            <a:cxn ang="0">
                              <a:pos x="49" y="0"/>
                            </a:cxn>
                          </a:cxnLst>
                          <a:rect l="0" t="0" r="r" b="b"/>
                          <a:pathLst>
                            <a:path w="49" h="150">
                              <a:moveTo>
                                <a:pt x="0" y="150"/>
                              </a:moveTo>
                              <a:lnTo>
                                <a:pt x="24" y="99"/>
                              </a:lnTo>
                              <a:lnTo>
                                <a:pt x="49" y="0"/>
                              </a:lnTo>
                            </a:path>
                          </a:pathLst>
                        </a:custGeom>
                        <a:solidFill>
                          <a:srgbClr val="1DB2FB"/>
                        </a:solidFill>
                        <a:ln w="12700" cmpd="sng">
                          <a:solidFill>
                            <a:srgbClr val="1DB2FB"/>
                          </a:solidFill>
                          <a:prstDash val="solid"/>
                          <a:round/>
                          <a:headEnd/>
                          <a:tailEnd/>
                        </a:ln>
                      </p:spPr>
                      <p:txBody>
                        <a:bodyPr/>
                        <a:lstStyle/>
                        <a:p>
                          <a:endParaRPr lang="en-US" dirty="0"/>
                        </a:p>
                      </p:txBody>
                    </p:sp>
                    <p:sp>
                      <p:nvSpPr>
                        <p:cNvPr id="648205" name="Freeform 1037"/>
                        <p:cNvSpPr>
                          <a:spLocks/>
                        </p:cNvSpPr>
                        <p:nvPr/>
                      </p:nvSpPr>
                      <p:spPr bwMode="auto">
                        <a:xfrm>
                          <a:off x="1171" y="3106"/>
                          <a:ext cx="129" cy="358"/>
                        </a:xfrm>
                        <a:custGeom>
                          <a:avLst/>
                          <a:gdLst/>
                          <a:ahLst/>
                          <a:cxnLst>
                            <a:cxn ang="0">
                              <a:pos x="0" y="1432"/>
                            </a:cxn>
                            <a:cxn ang="0">
                              <a:pos x="49" y="1235"/>
                            </a:cxn>
                            <a:cxn ang="0">
                              <a:pos x="99" y="988"/>
                            </a:cxn>
                            <a:cxn ang="0">
                              <a:pos x="99" y="963"/>
                            </a:cxn>
                            <a:cxn ang="0">
                              <a:pos x="124" y="914"/>
                            </a:cxn>
                            <a:cxn ang="0">
                              <a:pos x="148" y="839"/>
                            </a:cxn>
                            <a:cxn ang="0">
                              <a:pos x="371" y="445"/>
                            </a:cxn>
                            <a:cxn ang="0">
                              <a:pos x="395" y="395"/>
                            </a:cxn>
                            <a:cxn ang="0">
                              <a:pos x="444" y="296"/>
                            </a:cxn>
                            <a:cxn ang="0">
                              <a:pos x="444" y="246"/>
                            </a:cxn>
                            <a:cxn ang="0">
                              <a:pos x="469" y="98"/>
                            </a:cxn>
                            <a:cxn ang="0">
                              <a:pos x="469" y="73"/>
                            </a:cxn>
                            <a:cxn ang="0">
                              <a:pos x="493" y="49"/>
                            </a:cxn>
                            <a:cxn ang="0">
                              <a:pos x="518" y="0"/>
                            </a:cxn>
                          </a:cxnLst>
                          <a:rect l="0" t="0" r="r" b="b"/>
                          <a:pathLst>
                            <a:path w="518" h="1432">
                              <a:moveTo>
                                <a:pt x="0" y="1432"/>
                              </a:moveTo>
                              <a:lnTo>
                                <a:pt x="49" y="1235"/>
                              </a:lnTo>
                              <a:lnTo>
                                <a:pt x="99" y="988"/>
                              </a:lnTo>
                              <a:lnTo>
                                <a:pt x="99" y="963"/>
                              </a:lnTo>
                              <a:lnTo>
                                <a:pt x="124" y="914"/>
                              </a:lnTo>
                              <a:lnTo>
                                <a:pt x="148" y="839"/>
                              </a:lnTo>
                              <a:lnTo>
                                <a:pt x="371" y="445"/>
                              </a:lnTo>
                              <a:lnTo>
                                <a:pt x="395" y="395"/>
                              </a:lnTo>
                              <a:lnTo>
                                <a:pt x="444" y="296"/>
                              </a:lnTo>
                              <a:lnTo>
                                <a:pt x="444" y="246"/>
                              </a:lnTo>
                              <a:lnTo>
                                <a:pt x="469" y="98"/>
                              </a:lnTo>
                              <a:lnTo>
                                <a:pt x="469" y="73"/>
                              </a:lnTo>
                              <a:lnTo>
                                <a:pt x="493" y="49"/>
                              </a:lnTo>
                              <a:lnTo>
                                <a:pt x="518" y="0"/>
                              </a:lnTo>
                            </a:path>
                          </a:pathLst>
                        </a:custGeom>
                        <a:solidFill>
                          <a:srgbClr val="1DB2FB"/>
                        </a:solidFill>
                        <a:ln w="12700" cmpd="sng">
                          <a:solidFill>
                            <a:srgbClr val="1DB2FB"/>
                          </a:solidFill>
                          <a:prstDash val="solid"/>
                          <a:round/>
                          <a:headEnd/>
                          <a:tailEnd/>
                        </a:ln>
                      </p:spPr>
                      <p:txBody>
                        <a:bodyPr/>
                        <a:lstStyle/>
                        <a:p>
                          <a:endParaRPr lang="en-US" dirty="0"/>
                        </a:p>
                      </p:txBody>
                    </p:sp>
                  </p:grpSp>
                </p:grpSp>
              </p:grpSp>
            </p:grpSp>
          </p:grpSp>
        </p:grpSp>
      </p:grpSp>
      <p:grpSp>
        <p:nvGrpSpPr>
          <p:cNvPr id="648237" name="Group 1038"/>
          <p:cNvGrpSpPr>
            <a:grpSpLocks/>
          </p:cNvGrpSpPr>
          <p:nvPr/>
        </p:nvGrpSpPr>
        <p:grpSpPr bwMode="auto">
          <a:xfrm>
            <a:off x="2222500" y="3225800"/>
            <a:ext cx="2960688" cy="2132013"/>
            <a:chOff x="1400" y="2032"/>
            <a:chExt cx="1865" cy="1343"/>
          </a:xfrm>
        </p:grpSpPr>
        <p:sp>
          <p:nvSpPr>
            <p:cNvPr id="648207" name="Freeform 1039"/>
            <p:cNvSpPr>
              <a:spLocks/>
            </p:cNvSpPr>
            <p:nvPr/>
          </p:nvSpPr>
          <p:spPr bwMode="auto">
            <a:xfrm>
              <a:off x="3018" y="2032"/>
              <a:ext cx="247" cy="143"/>
            </a:xfrm>
            <a:custGeom>
              <a:avLst/>
              <a:gdLst/>
              <a:ahLst/>
              <a:cxnLst>
                <a:cxn ang="0">
                  <a:pos x="0" y="631"/>
                </a:cxn>
                <a:cxn ang="0">
                  <a:pos x="63" y="522"/>
                </a:cxn>
                <a:cxn ang="0">
                  <a:pos x="109" y="499"/>
                </a:cxn>
                <a:cxn ang="0">
                  <a:pos x="201" y="367"/>
                </a:cxn>
                <a:cxn ang="0">
                  <a:pos x="327" y="327"/>
                </a:cxn>
                <a:cxn ang="0">
                  <a:pos x="407" y="373"/>
                </a:cxn>
                <a:cxn ang="0">
                  <a:pos x="453" y="322"/>
                </a:cxn>
                <a:cxn ang="0">
                  <a:pos x="494" y="413"/>
                </a:cxn>
                <a:cxn ang="0">
                  <a:pos x="579" y="378"/>
                </a:cxn>
                <a:cxn ang="0">
                  <a:pos x="642" y="322"/>
                </a:cxn>
                <a:cxn ang="0">
                  <a:pos x="683" y="230"/>
                </a:cxn>
                <a:cxn ang="0">
                  <a:pos x="750" y="143"/>
                </a:cxn>
                <a:cxn ang="0">
                  <a:pos x="888" y="104"/>
                </a:cxn>
                <a:cxn ang="0">
                  <a:pos x="969" y="74"/>
                </a:cxn>
                <a:cxn ang="0">
                  <a:pos x="998" y="0"/>
                </a:cxn>
              </a:cxnLst>
              <a:rect l="0" t="0" r="r" b="b"/>
              <a:pathLst>
                <a:path w="998" h="631">
                  <a:moveTo>
                    <a:pt x="0" y="631"/>
                  </a:moveTo>
                  <a:lnTo>
                    <a:pt x="63" y="522"/>
                  </a:lnTo>
                  <a:lnTo>
                    <a:pt x="109" y="499"/>
                  </a:lnTo>
                  <a:lnTo>
                    <a:pt x="201" y="367"/>
                  </a:lnTo>
                  <a:lnTo>
                    <a:pt x="327" y="327"/>
                  </a:lnTo>
                  <a:lnTo>
                    <a:pt x="407" y="373"/>
                  </a:lnTo>
                  <a:lnTo>
                    <a:pt x="453" y="322"/>
                  </a:lnTo>
                  <a:lnTo>
                    <a:pt x="494" y="413"/>
                  </a:lnTo>
                  <a:lnTo>
                    <a:pt x="579" y="378"/>
                  </a:lnTo>
                  <a:lnTo>
                    <a:pt x="642" y="322"/>
                  </a:lnTo>
                  <a:lnTo>
                    <a:pt x="683" y="230"/>
                  </a:lnTo>
                  <a:lnTo>
                    <a:pt x="750" y="143"/>
                  </a:lnTo>
                  <a:lnTo>
                    <a:pt x="888" y="104"/>
                  </a:lnTo>
                  <a:lnTo>
                    <a:pt x="969" y="74"/>
                  </a:lnTo>
                  <a:lnTo>
                    <a:pt x="998" y="0"/>
                  </a:lnTo>
                </a:path>
              </a:pathLst>
            </a:custGeom>
            <a:noFill/>
            <a:ln w="38100" cmpd="sng">
              <a:solidFill>
                <a:schemeClr val="accent2"/>
              </a:solidFill>
              <a:prstDash val="solid"/>
              <a:round/>
              <a:headEnd/>
              <a:tailEnd/>
            </a:ln>
            <a:effectLst>
              <a:outerShdw dist="40161" dir="1106097" algn="ctr" rotWithShape="0">
                <a:srgbClr val="000000"/>
              </a:outerShdw>
            </a:effectLst>
          </p:spPr>
          <p:txBody>
            <a:bodyPr/>
            <a:lstStyle/>
            <a:p>
              <a:endParaRPr lang="en-US" dirty="0"/>
            </a:p>
          </p:txBody>
        </p:sp>
        <p:sp>
          <p:nvSpPr>
            <p:cNvPr id="648208" name="Freeform 1040"/>
            <p:cNvSpPr>
              <a:spLocks/>
            </p:cNvSpPr>
            <p:nvPr/>
          </p:nvSpPr>
          <p:spPr bwMode="auto">
            <a:xfrm>
              <a:off x="2241" y="2175"/>
              <a:ext cx="774" cy="284"/>
            </a:xfrm>
            <a:custGeom>
              <a:avLst/>
              <a:gdLst/>
              <a:ahLst/>
              <a:cxnLst>
                <a:cxn ang="0">
                  <a:pos x="0" y="1240"/>
                </a:cxn>
                <a:cxn ang="0">
                  <a:pos x="69" y="1103"/>
                </a:cxn>
                <a:cxn ang="0">
                  <a:pos x="69" y="1005"/>
                </a:cxn>
                <a:cxn ang="0">
                  <a:pos x="287" y="936"/>
                </a:cxn>
                <a:cxn ang="0">
                  <a:pos x="528" y="901"/>
                </a:cxn>
                <a:cxn ang="0">
                  <a:pos x="871" y="891"/>
                </a:cxn>
                <a:cxn ang="0">
                  <a:pos x="929" y="931"/>
                </a:cxn>
                <a:cxn ang="0">
                  <a:pos x="1037" y="891"/>
                </a:cxn>
                <a:cxn ang="0">
                  <a:pos x="1112" y="862"/>
                </a:cxn>
                <a:cxn ang="0">
                  <a:pos x="1106" y="523"/>
                </a:cxn>
                <a:cxn ang="0">
                  <a:pos x="1353" y="426"/>
                </a:cxn>
                <a:cxn ang="0">
                  <a:pos x="1679" y="312"/>
                </a:cxn>
                <a:cxn ang="0">
                  <a:pos x="2315" y="306"/>
                </a:cxn>
                <a:cxn ang="0">
                  <a:pos x="2501" y="249"/>
                </a:cxn>
                <a:cxn ang="0">
                  <a:pos x="2651" y="244"/>
                </a:cxn>
                <a:cxn ang="0">
                  <a:pos x="2777" y="323"/>
                </a:cxn>
                <a:cxn ang="0">
                  <a:pos x="2857" y="226"/>
                </a:cxn>
                <a:cxn ang="0">
                  <a:pos x="2897" y="237"/>
                </a:cxn>
                <a:cxn ang="0">
                  <a:pos x="2955" y="129"/>
                </a:cxn>
                <a:cxn ang="0">
                  <a:pos x="3012" y="123"/>
                </a:cxn>
                <a:cxn ang="0">
                  <a:pos x="3137" y="0"/>
                </a:cxn>
              </a:cxnLst>
              <a:rect l="0" t="0" r="r" b="b"/>
              <a:pathLst>
                <a:path w="3137" h="1240">
                  <a:moveTo>
                    <a:pt x="0" y="1240"/>
                  </a:moveTo>
                  <a:lnTo>
                    <a:pt x="69" y="1103"/>
                  </a:lnTo>
                  <a:lnTo>
                    <a:pt x="69" y="1005"/>
                  </a:lnTo>
                  <a:lnTo>
                    <a:pt x="287" y="936"/>
                  </a:lnTo>
                  <a:lnTo>
                    <a:pt x="528" y="901"/>
                  </a:lnTo>
                  <a:lnTo>
                    <a:pt x="871" y="891"/>
                  </a:lnTo>
                  <a:lnTo>
                    <a:pt x="929" y="931"/>
                  </a:lnTo>
                  <a:lnTo>
                    <a:pt x="1037" y="891"/>
                  </a:lnTo>
                  <a:lnTo>
                    <a:pt x="1112" y="862"/>
                  </a:lnTo>
                  <a:lnTo>
                    <a:pt x="1106" y="523"/>
                  </a:lnTo>
                  <a:lnTo>
                    <a:pt x="1353" y="426"/>
                  </a:lnTo>
                  <a:lnTo>
                    <a:pt x="1679" y="312"/>
                  </a:lnTo>
                  <a:lnTo>
                    <a:pt x="2315" y="306"/>
                  </a:lnTo>
                  <a:lnTo>
                    <a:pt x="2501" y="249"/>
                  </a:lnTo>
                  <a:lnTo>
                    <a:pt x="2651" y="244"/>
                  </a:lnTo>
                  <a:lnTo>
                    <a:pt x="2777" y="323"/>
                  </a:lnTo>
                  <a:lnTo>
                    <a:pt x="2857" y="226"/>
                  </a:lnTo>
                  <a:lnTo>
                    <a:pt x="2897" y="237"/>
                  </a:lnTo>
                  <a:lnTo>
                    <a:pt x="2955" y="129"/>
                  </a:lnTo>
                  <a:lnTo>
                    <a:pt x="3012" y="123"/>
                  </a:lnTo>
                  <a:lnTo>
                    <a:pt x="3137" y="0"/>
                  </a:lnTo>
                </a:path>
              </a:pathLst>
            </a:custGeom>
            <a:noFill/>
            <a:ln w="38100" cmpd="sng">
              <a:solidFill>
                <a:srgbClr val="FA1FFB"/>
              </a:solidFill>
              <a:prstDash val="solid"/>
              <a:round/>
              <a:headEnd/>
              <a:tailEnd/>
            </a:ln>
            <a:effectLst>
              <a:outerShdw dist="40161" dir="1106097" algn="ctr" rotWithShape="0">
                <a:srgbClr val="000000"/>
              </a:outerShdw>
            </a:effectLst>
          </p:spPr>
          <p:txBody>
            <a:bodyPr/>
            <a:lstStyle/>
            <a:p>
              <a:endParaRPr lang="en-US" dirty="0"/>
            </a:p>
          </p:txBody>
        </p:sp>
        <p:sp>
          <p:nvSpPr>
            <p:cNvPr id="648209" name="Freeform 1041"/>
            <p:cNvSpPr>
              <a:spLocks/>
            </p:cNvSpPr>
            <p:nvPr/>
          </p:nvSpPr>
          <p:spPr bwMode="auto">
            <a:xfrm>
              <a:off x="2542" y="2617"/>
              <a:ext cx="598" cy="626"/>
            </a:xfrm>
            <a:custGeom>
              <a:avLst/>
              <a:gdLst/>
              <a:ahLst/>
              <a:cxnLst>
                <a:cxn ang="0">
                  <a:pos x="0" y="0"/>
                </a:cxn>
                <a:cxn ang="0">
                  <a:pos x="11" y="198"/>
                </a:cxn>
                <a:cxn ang="0">
                  <a:pos x="93" y="314"/>
                </a:cxn>
                <a:cxn ang="0">
                  <a:pos x="128" y="617"/>
                </a:cxn>
                <a:cxn ang="0">
                  <a:pos x="174" y="721"/>
                </a:cxn>
                <a:cxn ang="0">
                  <a:pos x="360" y="838"/>
                </a:cxn>
                <a:cxn ang="0">
                  <a:pos x="639" y="1488"/>
                </a:cxn>
                <a:cxn ang="0">
                  <a:pos x="813" y="1663"/>
                </a:cxn>
                <a:cxn ang="0">
                  <a:pos x="918" y="1721"/>
                </a:cxn>
                <a:cxn ang="0">
                  <a:pos x="1023" y="1836"/>
                </a:cxn>
                <a:cxn ang="0">
                  <a:pos x="1383" y="2022"/>
                </a:cxn>
                <a:cxn ang="0">
                  <a:pos x="1802" y="2092"/>
                </a:cxn>
                <a:cxn ang="0">
                  <a:pos x="1964" y="2185"/>
                </a:cxn>
                <a:cxn ang="0">
                  <a:pos x="2034" y="2360"/>
                </a:cxn>
                <a:cxn ang="0">
                  <a:pos x="2418" y="2744"/>
                </a:cxn>
              </a:cxnLst>
              <a:rect l="0" t="0" r="r" b="b"/>
              <a:pathLst>
                <a:path w="2418" h="2744">
                  <a:moveTo>
                    <a:pt x="0" y="0"/>
                  </a:moveTo>
                  <a:lnTo>
                    <a:pt x="11" y="198"/>
                  </a:lnTo>
                  <a:lnTo>
                    <a:pt x="93" y="314"/>
                  </a:lnTo>
                  <a:lnTo>
                    <a:pt x="128" y="617"/>
                  </a:lnTo>
                  <a:lnTo>
                    <a:pt x="174" y="721"/>
                  </a:lnTo>
                  <a:lnTo>
                    <a:pt x="360" y="838"/>
                  </a:lnTo>
                  <a:lnTo>
                    <a:pt x="639" y="1488"/>
                  </a:lnTo>
                  <a:lnTo>
                    <a:pt x="813" y="1663"/>
                  </a:lnTo>
                  <a:lnTo>
                    <a:pt x="918" y="1721"/>
                  </a:lnTo>
                  <a:lnTo>
                    <a:pt x="1023" y="1836"/>
                  </a:lnTo>
                  <a:lnTo>
                    <a:pt x="1383" y="2022"/>
                  </a:lnTo>
                  <a:lnTo>
                    <a:pt x="1802" y="2092"/>
                  </a:lnTo>
                  <a:lnTo>
                    <a:pt x="1964" y="2185"/>
                  </a:lnTo>
                  <a:lnTo>
                    <a:pt x="2034" y="2360"/>
                  </a:lnTo>
                  <a:lnTo>
                    <a:pt x="2418" y="2744"/>
                  </a:lnTo>
                </a:path>
              </a:pathLst>
            </a:custGeom>
            <a:noFill/>
            <a:ln w="38100" cmpd="sng">
              <a:solidFill>
                <a:srgbClr val="FF5050"/>
              </a:solidFill>
              <a:prstDash val="solid"/>
              <a:round/>
              <a:headEnd/>
              <a:tailEnd/>
            </a:ln>
            <a:effectLst>
              <a:outerShdw dist="45791" dir="2021404" algn="ctr" rotWithShape="0">
                <a:srgbClr val="000000"/>
              </a:outerShdw>
            </a:effectLst>
          </p:spPr>
          <p:txBody>
            <a:bodyPr/>
            <a:lstStyle/>
            <a:p>
              <a:endParaRPr lang="en-US" dirty="0"/>
            </a:p>
          </p:txBody>
        </p:sp>
        <p:sp>
          <p:nvSpPr>
            <p:cNvPr id="648210" name="Freeform 1042"/>
            <p:cNvSpPr>
              <a:spLocks/>
            </p:cNvSpPr>
            <p:nvPr/>
          </p:nvSpPr>
          <p:spPr bwMode="auto">
            <a:xfrm>
              <a:off x="2269" y="2580"/>
              <a:ext cx="441" cy="51"/>
            </a:xfrm>
            <a:custGeom>
              <a:avLst/>
              <a:gdLst/>
              <a:ahLst/>
              <a:cxnLst>
                <a:cxn ang="0">
                  <a:pos x="0" y="0"/>
                </a:cxn>
                <a:cxn ang="0">
                  <a:pos x="619" y="23"/>
                </a:cxn>
                <a:cxn ang="0">
                  <a:pos x="648" y="0"/>
                </a:cxn>
                <a:cxn ang="0">
                  <a:pos x="952" y="69"/>
                </a:cxn>
                <a:cxn ang="0">
                  <a:pos x="1060" y="131"/>
                </a:cxn>
                <a:cxn ang="0">
                  <a:pos x="1129" y="149"/>
                </a:cxn>
                <a:cxn ang="0">
                  <a:pos x="1233" y="217"/>
                </a:cxn>
                <a:cxn ang="0">
                  <a:pos x="1581" y="85"/>
                </a:cxn>
                <a:cxn ang="0">
                  <a:pos x="1788" y="34"/>
                </a:cxn>
              </a:cxnLst>
              <a:rect l="0" t="0" r="r" b="b"/>
              <a:pathLst>
                <a:path w="1788" h="217">
                  <a:moveTo>
                    <a:pt x="0" y="0"/>
                  </a:moveTo>
                  <a:lnTo>
                    <a:pt x="619" y="23"/>
                  </a:lnTo>
                  <a:lnTo>
                    <a:pt x="648" y="0"/>
                  </a:lnTo>
                  <a:lnTo>
                    <a:pt x="952" y="69"/>
                  </a:lnTo>
                  <a:lnTo>
                    <a:pt x="1060" y="131"/>
                  </a:lnTo>
                  <a:lnTo>
                    <a:pt x="1129" y="149"/>
                  </a:lnTo>
                  <a:lnTo>
                    <a:pt x="1233" y="217"/>
                  </a:lnTo>
                  <a:lnTo>
                    <a:pt x="1581" y="85"/>
                  </a:lnTo>
                  <a:lnTo>
                    <a:pt x="1788" y="34"/>
                  </a:lnTo>
                </a:path>
              </a:pathLst>
            </a:custGeom>
            <a:noFill/>
            <a:ln w="38100" cmpd="sng">
              <a:solidFill>
                <a:srgbClr val="019470"/>
              </a:solidFill>
              <a:prstDash val="solid"/>
              <a:round/>
              <a:headEnd/>
              <a:tailEnd/>
            </a:ln>
            <a:effectLst>
              <a:outerShdw dist="40161" dir="1106097" algn="ctr" rotWithShape="0">
                <a:srgbClr val="000000"/>
              </a:outerShdw>
            </a:effectLst>
          </p:spPr>
          <p:txBody>
            <a:bodyPr/>
            <a:lstStyle/>
            <a:p>
              <a:endParaRPr lang="en-US" dirty="0"/>
            </a:p>
          </p:txBody>
        </p:sp>
        <p:sp>
          <p:nvSpPr>
            <p:cNvPr id="648211" name="Freeform 1043"/>
            <p:cNvSpPr>
              <a:spLocks/>
            </p:cNvSpPr>
            <p:nvPr/>
          </p:nvSpPr>
          <p:spPr bwMode="auto">
            <a:xfrm>
              <a:off x="1400" y="2894"/>
              <a:ext cx="216" cy="481"/>
            </a:xfrm>
            <a:custGeom>
              <a:avLst/>
              <a:gdLst/>
              <a:ahLst/>
              <a:cxnLst>
                <a:cxn ang="0">
                  <a:pos x="0" y="2112"/>
                </a:cxn>
                <a:cxn ang="0">
                  <a:pos x="130" y="1527"/>
                </a:cxn>
                <a:cxn ang="0">
                  <a:pos x="195" y="1397"/>
                </a:cxn>
                <a:cxn ang="0">
                  <a:pos x="488" y="862"/>
                </a:cxn>
                <a:cxn ang="0">
                  <a:pos x="520" y="634"/>
                </a:cxn>
                <a:cxn ang="0">
                  <a:pos x="585" y="519"/>
                </a:cxn>
                <a:cxn ang="0">
                  <a:pos x="748" y="277"/>
                </a:cxn>
                <a:cxn ang="0">
                  <a:pos x="878" y="0"/>
                </a:cxn>
              </a:cxnLst>
              <a:rect l="0" t="0" r="r" b="b"/>
              <a:pathLst>
                <a:path w="878" h="2112">
                  <a:moveTo>
                    <a:pt x="0" y="2112"/>
                  </a:moveTo>
                  <a:lnTo>
                    <a:pt x="130" y="1527"/>
                  </a:lnTo>
                  <a:lnTo>
                    <a:pt x="195" y="1397"/>
                  </a:lnTo>
                  <a:lnTo>
                    <a:pt x="488" y="862"/>
                  </a:lnTo>
                  <a:lnTo>
                    <a:pt x="520" y="634"/>
                  </a:lnTo>
                  <a:lnTo>
                    <a:pt x="585" y="519"/>
                  </a:lnTo>
                  <a:lnTo>
                    <a:pt x="748" y="277"/>
                  </a:lnTo>
                  <a:lnTo>
                    <a:pt x="878" y="0"/>
                  </a:lnTo>
                </a:path>
              </a:pathLst>
            </a:custGeom>
            <a:noFill/>
            <a:ln w="38100" cmpd="sng">
              <a:solidFill>
                <a:schemeClr val="hlink"/>
              </a:solidFill>
              <a:prstDash val="solid"/>
              <a:round/>
              <a:headEnd/>
              <a:tailEnd/>
            </a:ln>
            <a:effectLst>
              <a:outerShdw dist="40161" dir="1106097" algn="ctr" rotWithShape="0">
                <a:srgbClr val="000000"/>
              </a:outerShdw>
            </a:effectLst>
          </p:spPr>
          <p:txBody>
            <a:bodyPr/>
            <a:lstStyle/>
            <a:p>
              <a:endParaRPr lang="en-US" dirty="0"/>
            </a:p>
          </p:txBody>
        </p:sp>
        <p:sp>
          <p:nvSpPr>
            <p:cNvPr id="648212" name="Freeform 1044"/>
            <p:cNvSpPr>
              <a:spLocks/>
            </p:cNvSpPr>
            <p:nvPr/>
          </p:nvSpPr>
          <p:spPr bwMode="auto">
            <a:xfrm>
              <a:off x="1618" y="2757"/>
              <a:ext cx="44" cy="133"/>
            </a:xfrm>
            <a:custGeom>
              <a:avLst/>
              <a:gdLst/>
              <a:ahLst/>
              <a:cxnLst>
                <a:cxn ang="0">
                  <a:pos x="0" y="585"/>
                </a:cxn>
                <a:cxn ang="0">
                  <a:pos x="103" y="299"/>
                </a:cxn>
                <a:cxn ang="0">
                  <a:pos x="179" y="0"/>
                </a:cxn>
              </a:cxnLst>
              <a:rect l="0" t="0" r="r" b="b"/>
              <a:pathLst>
                <a:path w="179" h="585">
                  <a:moveTo>
                    <a:pt x="0" y="585"/>
                  </a:moveTo>
                  <a:lnTo>
                    <a:pt x="103" y="299"/>
                  </a:lnTo>
                  <a:lnTo>
                    <a:pt x="179" y="0"/>
                  </a:lnTo>
                </a:path>
              </a:pathLst>
            </a:custGeom>
            <a:noFill/>
            <a:ln w="38100" cmpd="sng">
              <a:solidFill>
                <a:srgbClr val="66FF66"/>
              </a:solidFill>
              <a:prstDash val="solid"/>
              <a:round/>
              <a:headEnd/>
              <a:tailEnd/>
            </a:ln>
            <a:effectLst>
              <a:outerShdw dist="40161" dir="1106097" algn="ctr" rotWithShape="0">
                <a:srgbClr val="000000"/>
              </a:outerShdw>
            </a:effectLst>
          </p:spPr>
          <p:txBody>
            <a:bodyPr/>
            <a:lstStyle/>
            <a:p>
              <a:endParaRPr lang="en-US" dirty="0"/>
            </a:p>
          </p:txBody>
        </p:sp>
        <p:sp>
          <p:nvSpPr>
            <p:cNvPr id="648213" name="Freeform 1045"/>
            <p:cNvSpPr>
              <a:spLocks/>
            </p:cNvSpPr>
            <p:nvPr/>
          </p:nvSpPr>
          <p:spPr bwMode="auto">
            <a:xfrm>
              <a:off x="1661" y="2621"/>
              <a:ext cx="519" cy="135"/>
            </a:xfrm>
            <a:custGeom>
              <a:avLst/>
              <a:gdLst/>
              <a:ahLst/>
              <a:cxnLst>
                <a:cxn ang="0">
                  <a:pos x="0" y="590"/>
                </a:cxn>
                <a:cxn ang="0">
                  <a:pos x="143" y="459"/>
                </a:cxn>
                <a:cxn ang="0">
                  <a:pos x="298" y="378"/>
                </a:cxn>
                <a:cxn ang="0">
                  <a:pos x="344" y="316"/>
                </a:cxn>
                <a:cxn ang="0">
                  <a:pos x="447" y="286"/>
                </a:cxn>
                <a:cxn ang="0">
                  <a:pos x="889" y="293"/>
                </a:cxn>
                <a:cxn ang="0">
                  <a:pos x="1089" y="184"/>
                </a:cxn>
                <a:cxn ang="0">
                  <a:pos x="1122" y="138"/>
                </a:cxn>
                <a:cxn ang="0">
                  <a:pos x="1266" y="104"/>
                </a:cxn>
                <a:cxn ang="0">
                  <a:pos x="1387" y="0"/>
                </a:cxn>
                <a:cxn ang="0">
                  <a:pos x="1449" y="0"/>
                </a:cxn>
                <a:cxn ang="0">
                  <a:pos x="1587" y="150"/>
                </a:cxn>
                <a:cxn ang="0">
                  <a:pos x="1742" y="138"/>
                </a:cxn>
                <a:cxn ang="0">
                  <a:pos x="1925" y="63"/>
                </a:cxn>
                <a:cxn ang="0">
                  <a:pos x="2045" y="69"/>
                </a:cxn>
                <a:cxn ang="0">
                  <a:pos x="2063" y="138"/>
                </a:cxn>
                <a:cxn ang="0">
                  <a:pos x="2097" y="138"/>
                </a:cxn>
              </a:cxnLst>
              <a:rect l="0" t="0" r="r" b="b"/>
              <a:pathLst>
                <a:path w="2097" h="590">
                  <a:moveTo>
                    <a:pt x="0" y="590"/>
                  </a:moveTo>
                  <a:lnTo>
                    <a:pt x="143" y="459"/>
                  </a:lnTo>
                  <a:lnTo>
                    <a:pt x="298" y="378"/>
                  </a:lnTo>
                  <a:lnTo>
                    <a:pt x="344" y="316"/>
                  </a:lnTo>
                  <a:lnTo>
                    <a:pt x="447" y="286"/>
                  </a:lnTo>
                  <a:lnTo>
                    <a:pt x="889" y="293"/>
                  </a:lnTo>
                  <a:lnTo>
                    <a:pt x="1089" y="184"/>
                  </a:lnTo>
                  <a:lnTo>
                    <a:pt x="1122" y="138"/>
                  </a:lnTo>
                  <a:lnTo>
                    <a:pt x="1266" y="104"/>
                  </a:lnTo>
                  <a:lnTo>
                    <a:pt x="1387" y="0"/>
                  </a:lnTo>
                  <a:lnTo>
                    <a:pt x="1449" y="0"/>
                  </a:lnTo>
                  <a:lnTo>
                    <a:pt x="1587" y="150"/>
                  </a:lnTo>
                  <a:lnTo>
                    <a:pt x="1742" y="138"/>
                  </a:lnTo>
                  <a:lnTo>
                    <a:pt x="1925" y="63"/>
                  </a:lnTo>
                  <a:lnTo>
                    <a:pt x="2045" y="69"/>
                  </a:lnTo>
                  <a:lnTo>
                    <a:pt x="2063" y="138"/>
                  </a:lnTo>
                  <a:lnTo>
                    <a:pt x="2097" y="138"/>
                  </a:lnTo>
                </a:path>
              </a:pathLst>
            </a:custGeom>
            <a:noFill/>
            <a:ln w="38100" cmpd="sng">
              <a:solidFill>
                <a:schemeClr val="bg1"/>
              </a:solidFill>
              <a:prstDash val="solid"/>
              <a:round/>
              <a:headEnd/>
              <a:tailEnd/>
            </a:ln>
            <a:effectLst>
              <a:outerShdw dist="40161" dir="1106097" algn="ctr" rotWithShape="0">
                <a:srgbClr val="000000"/>
              </a:outerShdw>
            </a:effectLst>
          </p:spPr>
          <p:txBody>
            <a:bodyPr/>
            <a:lstStyle/>
            <a:p>
              <a:endParaRPr lang="en-US" dirty="0"/>
            </a:p>
          </p:txBody>
        </p:sp>
        <p:sp>
          <p:nvSpPr>
            <p:cNvPr id="648214" name="Freeform 1046"/>
            <p:cNvSpPr>
              <a:spLocks/>
            </p:cNvSpPr>
            <p:nvPr/>
          </p:nvSpPr>
          <p:spPr bwMode="auto">
            <a:xfrm>
              <a:off x="2183" y="2600"/>
              <a:ext cx="89" cy="54"/>
            </a:xfrm>
            <a:custGeom>
              <a:avLst/>
              <a:gdLst/>
              <a:ahLst/>
              <a:cxnLst>
                <a:cxn ang="0">
                  <a:pos x="0" y="240"/>
                </a:cxn>
                <a:cxn ang="0">
                  <a:pos x="79" y="228"/>
                </a:cxn>
                <a:cxn ang="0">
                  <a:pos x="109" y="161"/>
                </a:cxn>
                <a:cxn ang="0">
                  <a:pos x="109" y="57"/>
                </a:cxn>
                <a:cxn ang="0">
                  <a:pos x="183" y="0"/>
                </a:cxn>
                <a:cxn ang="0">
                  <a:pos x="275" y="28"/>
                </a:cxn>
                <a:cxn ang="0">
                  <a:pos x="309" y="80"/>
                </a:cxn>
                <a:cxn ang="0">
                  <a:pos x="360" y="46"/>
                </a:cxn>
                <a:cxn ang="0">
                  <a:pos x="360" y="16"/>
                </a:cxn>
              </a:cxnLst>
              <a:rect l="0" t="0" r="r" b="b"/>
              <a:pathLst>
                <a:path w="360" h="240">
                  <a:moveTo>
                    <a:pt x="0" y="240"/>
                  </a:moveTo>
                  <a:lnTo>
                    <a:pt x="79" y="228"/>
                  </a:lnTo>
                  <a:lnTo>
                    <a:pt x="109" y="161"/>
                  </a:lnTo>
                  <a:lnTo>
                    <a:pt x="109" y="57"/>
                  </a:lnTo>
                  <a:lnTo>
                    <a:pt x="183" y="0"/>
                  </a:lnTo>
                  <a:lnTo>
                    <a:pt x="275" y="28"/>
                  </a:lnTo>
                  <a:lnTo>
                    <a:pt x="309" y="80"/>
                  </a:lnTo>
                  <a:lnTo>
                    <a:pt x="360" y="46"/>
                  </a:lnTo>
                  <a:lnTo>
                    <a:pt x="360" y="16"/>
                  </a:lnTo>
                </a:path>
              </a:pathLst>
            </a:custGeom>
            <a:noFill/>
            <a:ln w="38100" cmpd="sng">
              <a:solidFill>
                <a:srgbClr val="C8915A"/>
              </a:solidFill>
              <a:prstDash val="solid"/>
              <a:round/>
              <a:headEnd/>
              <a:tailEnd/>
            </a:ln>
            <a:effectLst>
              <a:outerShdw dist="40161" dir="1106097" algn="ctr" rotWithShape="0">
                <a:srgbClr val="000000"/>
              </a:outerShdw>
            </a:effectLst>
          </p:spPr>
          <p:txBody>
            <a:bodyPr/>
            <a:lstStyle/>
            <a:p>
              <a:endParaRPr lang="en-US" dirty="0"/>
            </a:p>
          </p:txBody>
        </p:sp>
        <p:sp>
          <p:nvSpPr>
            <p:cNvPr id="648215" name="Freeform 1047"/>
            <p:cNvSpPr>
              <a:spLocks/>
            </p:cNvSpPr>
            <p:nvPr/>
          </p:nvSpPr>
          <p:spPr bwMode="auto">
            <a:xfrm>
              <a:off x="2147" y="2332"/>
              <a:ext cx="123" cy="269"/>
            </a:xfrm>
            <a:custGeom>
              <a:avLst/>
              <a:gdLst/>
              <a:ahLst/>
              <a:cxnLst>
                <a:cxn ang="0">
                  <a:pos x="499" y="1174"/>
                </a:cxn>
                <a:cxn ang="0">
                  <a:pos x="487" y="1043"/>
                </a:cxn>
                <a:cxn ang="0">
                  <a:pos x="499" y="1003"/>
                </a:cxn>
                <a:cxn ang="0">
                  <a:pos x="453" y="803"/>
                </a:cxn>
                <a:cxn ang="0">
                  <a:pos x="465" y="665"/>
                </a:cxn>
                <a:cxn ang="0">
                  <a:pos x="396" y="555"/>
                </a:cxn>
                <a:cxn ang="0">
                  <a:pos x="321" y="522"/>
                </a:cxn>
                <a:cxn ang="0">
                  <a:pos x="246" y="384"/>
                </a:cxn>
                <a:cxn ang="0">
                  <a:pos x="298" y="350"/>
                </a:cxn>
                <a:cxn ang="0">
                  <a:pos x="110" y="131"/>
                </a:cxn>
                <a:cxn ang="0">
                  <a:pos x="52" y="92"/>
                </a:cxn>
                <a:cxn ang="0">
                  <a:pos x="0" y="0"/>
                </a:cxn>
              </a:cxnLst>
              <a:rect l="0" t="0" r="r" b="b"/>
              <a:pathLst>
                <a:path w="499" h="1174">
                  <a:moveTo>
                    <a:pt x="499" y="1174"/>
                  </a:moveTo>
                  <a:lnTo>
                    <a:pt x="487" y="1043"/>
                  </a:lnTo>
                  <a:lnTo>
                    <a:pt x="499" y="1003"/>
                  </a:lnTo>
                  <a:lnTo>
                    <a:pt x="453" y="803"/>
                  </a:lnTo>
                  <a:lnTo>
                    <a:pt x="465" y="665"/>
                  </a:lnTo>
                  <a:lnTo>
                    <a:pt x="396" y="555"/>
                  </a:lnTo>
                  <a:lnTo>
                    <a:pt x="321" y="522"/>
                  </a:lnTo>
                  <a:lnTo>
                    <a:pt x="246" y="384"/>
                  </a:lnTo>
                  <a:lnTo>
                    <a:pt x="298" y="350"/>
                  </a:lnTo>
                  <a:lnTo>
                    <a:pt x="110" y="131"/>
                  </a:lnTo>
                  <a:lnTo>
                    <a:pt x="52" y="92"/>
                  </a:lnTo>
                  <a:lnTo>
                    <a:pt x="0" y="0"/>
                  </a:lnTo>
                </a:path>
              </a:pathLst>
            </a:custGeom>
            <a:noFill/>
            <a:ln w="38100" cmpd="sng">
              <a:solidFill>
                <a:srgbClr val="9933FF"/>
              </a:solidFill>
              <a:prstDash val="solid"/>
              <a:round/>
              <a:headEnd/>
              <a:tailEnd/>
            </a:ln>
            <a:effectLst>
              <a:outerShdw dist="56796" dir="1593903" algn="ctr" rotWithShape="0">
                <a:srgbClr val="000000"/>
              </a:outerShdw>
            </a:effectLst>
          </p:spPr>
          <p:txBody>
            <a:bodyPr/>
            <a:lstStyle/>
            <a:p>
              <a:endParaRPr lang="en-US" dirty="0"/>
            </a:p>
          </p:txBody>
        </p:sp>
      </p:grpSp>
      <p:sp>
        <p:nvSpPr>
          <p:cNvPr id="648216" name="Freeform 1048"/>
          <p:cNvSpPr>
            <a:spLocks/>
          </p:cNvSpPr>
          <p:nvPr/>
        </p:nvSpPr>
        <p:spPr bwMode="auto">
          <a:xfrm>
            <a:off x="1530350" y="1676400"/>
            <a:ext cx="6851650" cy="4054475"/>
          </a:xfrm>
          <a:custGeom>
            <a:avLst/>
            <a:gdLst/>
            <a:ahLst/>
            <a:cxnLst>
              <a:cxn ang="0">
                <a:pos x="7005" y="396"/>
              </a:cxn>
              <a:cxn ang="0">
                <a:pos x="7820" y="741"/>
              </a:cxn>
              <a:cxn ang="0">
                <a:pos x="8016" y="1483"/>
              </a:cxn>
              <a:cxn ang="0">
                <a:pos x="8832" y="1902"/>
              </a:cxn>
              <a:cxn ang="0">
                <a:pos x="9821" y="2051"/>
              </a:cxn>
              <a:cxn ang="0">
                <a:pos x="10686" y="2101"/>
              </a:cxn>
              <a:cxn ang="0">
                <a:pos x="11477" y="2472"/>
              </a:cxn>
              <a:cxn ang="0">
                <a:pos x="12289" y="2177"/>
              </a:cxn>
              <a:cxn ang="0">
                <a:pos x="13228" y="1334"/>
              </a:cxn>
              <a:cxn ang="0">
                <a:pos x="13473" y="943"/>
              </a:cxn>
              <a:cxn ang="0">
                <a:pos x="14440" y="1087"/>
              </a:cxn>
              <a:cxn ang="0">
                <a:pos x="15157" y="1854"/>
              </a:cxn>
              <a:cxn ang="0">
                <a:pos x="15452" y="2596"/>
              </a:cxn>
              <a:cxn ang="0">
                <a:pos x="15576" y="3264"/>
              </a:cxn>
              <a:cxn ang="0">
                <a:pos x="14885" y="3737"/>
              </a:cxn>
              <a:cxn ang="0">
                <a:pos x="14290" y="4050"/>
              </a:cxn>
              <a:cxn ang="0">
                <a:pos x="13500" y="4820"/>
              </a:cxn>
              <a:cxn ang="0">
                <a:pos x="13153" y="6500"/>
              </a:cxn>
              <a:cxn ang="0">
                <a:pos x="14487" y="7336"/>
              </a:cxn>
              <a:cxn ang="0">
                <a:pos x="15404" y="7485"/>
              </a:cxn>
              <a:cxn ang="0">
                <a:pos x="16120" y="7834"/>
              </a:cxn>
              <a:cxn ang="0">
                <a:pos x="16538" y="8846"/>
              </a:cxn>
              <a:cxn ang="0">
                <a:pos x="17033" y="9513"/>
              </a:cxn>
              <a:cxn ang="0">
                <a:pos x="17451" y="10480"/>
              </a:cxn>
              <a:cxn ang="0">
                <a:pos x="16613" y="10723"/>
              </a:cxn>
              <a:cxn ang="0">
                <a:pos x="15774" y="10724"/>
              </a:cxn>
              <a:cxn ang="0">
                <a:pos x="14708" y="10453"/>
              </a:cxn>
              <a:cxn ang="0">
                <a:pos x="13652" y="10251"/>
              </a:cxn>
              <a:cxn ang="0">
                <a:pos x="12980" y="9958"/>
              </a:cxn>
              <a:cxn ang="0">
                <a:pos x="12340" y="9192"/>
              </a:cxn>
              <a:cxn ang="0">
                <a:pos x="11422" y="9662"/>
              </a:cxn>
              <a:cxn ang="0">
                <a:pos x="10314" y="10256"/>
              </a:cxn>
              <a:cxn ang="0">
                <a:pos x="9080" y="10573"/>
              </a:cxn>
              <a:cxn ang="0">
                <a:pos x="8239" y="10231"/>
              </a:cxn>
              <a:cxn ang="0">
                <a:pos x="7647" y="9711"/>
              </a:cxn>
              <a:cxn ang="0">
                <a:pos x="6633" y="9020"/>
              </a:cxn>
              <a:cxn ang="0">
                <a:pos x="6092" y="9362"/>
              </a:cxn>
              <a:cxn ang="0">
                <a:pos x="5472" y="9168"/>
              </a:cxn>
              <a:cxn ang="0">
                <a:pos x="5154" y="9633"/>
              </a:cxn>
              <a:cxn ang="0">
                <a:pos x="4658" y="10254"/>
              </a:cxn>
              <a:cxn ang="0">
                <a:pos x="4214" y="10449"/>
              </a:cxn>
              <a:cxn ang="0">
                <a:pos x="3890" y="10302"/>
              </a:cxn>
              <a:cxn ang="0">
                <a:pos x="3004" y="10401"/>
              </a:cxn>
              <a:cxn ang="0">
                <a:pos x="2386" y="10548"/>
              </a:cxn>
              <a:cxn ang="0">
                <a:pos x="1865" y="10205"/>
              </a:cxn>
              <a:cxn ang="0">
                <a:pos x="1371" y="9886"/>
              </a:cxn>
              <a:cxn ang="0">
                <a:pos x="904" y="9414"/>
              </a:cxn>
              <a:cxn ang="0">
                <a:pos x="558" y="9021"/>
              </a:cxn>
              <a:cxn ang="0">
                <a:pos x="186" y="8723"/>
              </a:cxn>
              <a:cxn ang="0">
                <a:pos x="289" y="7929"/>
              </a:cxn>
              <a:cxn ang="0">
                <a:pos x="879" y="6994"/>
              </a:cxn>
              <a:cxn ang="0">
                <a:pos x="1299" y="6227"/>
              </a:cxn>
              <a:cxn ang="0">
                <a:pos x="1766" y="5731"/>
              </a:cxn>
              <a:cxn ang="0">
                <a:pos x="2136" y="5687"/>
              </a:cxn>
              <a:cxn ang="0">
                <a:pos x="2781" y="5628"/>
              </a:cxn>
              <a:cxn ang="0">
                <a:pos x="3152" y="5311"/>
              </a:cxn>
              <a:cxn ang="0">
                <a:pos x="3647" y="5090"/>
              </a:cxn>
              <a:cxn ang="0">
                <a:pos x="4410" y="3634"/>
              </a:cxn>
              <a:cxn ang="0">
                <a:pos x="4707" y="2626"/>
              </a:cxn>
              <a:cxn ang="0">
                <a:pos x="5173" y="1606"/>
              </a:cxn>
              <a:cxn ang="0">
                <a:pos x="5496" y="741"/>
              </a:cxn>
            </a:cxnLst>
            <a:rect l="0" t="0" r="r" b="b"/>
            <a:pathLst>
              <a:path w="17479" h="11191">
                <a:moveTo>
                  <a:pt x="6091" y="24"/>
                </a:moveTo>
                <a:lnTo>
                  <a:pt x="6140" y="24"/>
                </a:lnTo>
                <a:lnTo>
                  <a:pt x="6165" y="0"/>
                </a:lnTo>
                <a:lnTo>
                  <a:pt x="6214" y="25"/>
                </a:lnTo>
                <a:lnTo>
                  <a:pt x="6239" y="1"/>
                </a:lnTo>
                <a:lnTo>
                  <a:pt x="6264" y="1"/>
                </a:lnTo>
                <a:lnTo>
                  <a:pt x="6263" y="24"/>
                </a:lnTo>
                <a:lnTo>
                  <a:pt x="6338" y="49"/>
                </a:lnTo>
                <a:lnTo>
                  <a:pt x="6363" y="74"/>
                </a:lnTo>
                <a:lnTo>
                  <a:pt x="6436" y="74"/>
                </a:lnTo>
                <a:lnTo>
                  <a:pt x="6461" y="99"/>
                </a:lnTo>
                <a:lnTo>
                  <a:pt x="6486" y="99"/>
                </a:lnTo>
                <a:lnTo>
                  <a:pt x="6510" y="124"/>
                </a:lnTo>
                <a:lnTo>
                  <a:pt x="6586" y="173"/>
                </a:lnTo>
                <a:lnTo>
                  <a:pt x="6610" y="197"/>
                </a:lnTo>
                <a:lnTo>
                  <a:pt x="6635" y="198"/>
                </a:lnTo>
                <a:lnTo>
                  <a:pt x="6659" y="223"/>
                </a:lnTo>
                <a:lnTo>
                  <a:pt x="6683" y="198"/>
                </a:lnTo>
                <a:lnTo>
                  <a:pt x="6757" y="199"/>
                </a:lnTo>
                <a:lnTo>
                  <a:pt x="6782" y="223"/>
                </a:lnTo>
                <a:lnTo>
                  <a:pt x="6857" y="272"/>
                </a:lnTo>
                <a:lnTo>
                  <a:pt x="6856" y="296"/>
                </a:lnTo>
                <a:lnTo>
                  <a:pt x="6881" y="297"/>
                </a:lnTo>
                <a:lnTo>
                  <a:pt x="6981" y="372"/>
                </a:lnTo>
                <a:lnTo>
                  <a:pt x="7005" y="396"/>
                </a:lnTo>
                <a:lnTo>
                  <a:pt x="7030" y="396"/>
                </a:lnTo>
                <a:lnTo>
                  <a:pt x="7079" y="371"/>
                </a:lnTo>
                <a:lnTo>
                  <a:pt x="7103" y="348"/>
                </a:lnTo>
                <a:lnTo>
                  <a:pt x="7128" y="346"/>
                </a:lnTo>
                <a:lnTo>
                  <a:pt x="7178" y="371"/>
                </a:lnTo>
                <a:lnTo>
                  <a:pt x="7202" y="371"/>
                </a:lnTo>
                <a:lnTo>
                  <a:pt x="7228" y="371"/>
                </a:lnTo>
                <a:lnTo>
                  <a:pt x="7276" y="421"/>
                </a:lnTo>
                <a:lnTo>
                  <a:pt x="7326" y="446"/>
                </a:lnTo>
                <a:lnTo>
                  <a:pt x="7399" y="520"/>
                </a:lnTo>
                <a:lnTo>
                  <a:pt x="7451" y="543"/>
                </a:lnTo>
                <a:lnTo>
                  <a:pt x="7475" y="519"/>
                </a:lnTo>
                <a:lnTo>
                  <a:pt x="7598" y="520"/>
                </a:lnTo>
                <a:lnTo>
                  <a:pt x="7647" y="495"/>
                </a:lnTo>
                <a:lnTo>
                  <a:pt x="7697" y="494"/>
                </a:lnTo>
                <a:lnTo>
                  <a:pt x="7721" y="469"/>
                </a:lnTo>
                <a:lnTo>
                  <a:pt x="7745" y="494"/>
                </a:lnTo>
                <a:lnTo>
                  <a:pt x="7746" y="519"/>
                </a:lnTo>
                <a:lnTo>
                  <a:pt x="7771" y="519"/>
                </a:lnTo>
                <a:lnTo>
                  <a:pt x="7796" y="568"/>
                </a:lnTo>
                <a:lnTo>
                  <a:pt x="7844" y="643"/>
                </a:lnTo>
                <a:lnTo>
                  <a:pt x="7869" y="643"/>
                </a:lnTo>
                <a:lnTo>
                  <a:pt x="7869" y="668"/>
                </a:lnTo>
                <a:lnTo>
                  <a:pt x="7845" y="693"/>
                </a:lnTo>
                <a:lnTo>
                  <a:pt x="7820" y="741"/>
                </a:lnTo>
                <a:lnTo>
                  <a:pt x="7796" y="742"/>
                </a:lnTo>
                <a:lnTo>
                  <a:pt x="7771" y="766"/>
                </a:lnTo>
                <a:lnTo>
                  <a:pt x="7746" y="790"/>
                </a:lnTo>
                <a:lnTo>
                  <a:pt x="7745" y="815"/>
                </a:lnTo>
                <a:lnTo>
                  <a:pt x="7722" y="842"/>
                </a:lnTo>
                <a:lnTo>
                  <a:pt x="7721" y="865"/>
                </a:lnTo>
                <a:lnTo>
                  <a:pt x="7647" y="939"/>
                </a:lnTo>
                <a:lnTo>
                  <a:pt x="7648" y="988"/>
                </a:lnTo>
                <a:lnTo>
                  <a:pt x="7671" y="1013"/>
                </a:lnTo>
                <a:lnTo>
                  <a:pt x="7696" y="1062"/>
                </a:lnTo>
                <a:lnTo>
                  <a:pt x="7720" y="1112"/>
                </a:lnTo>
                <a:lnTo>
                  <a:pt x="7697" y="1162"/>
                </a:lnTo>
                <a:lnTo>
                  <a:pt x="7697" y="1186"/>
                </a:lnTo>
                <a:lnTo>
                  <a:pt x="7722" y="1187"/>
                </a:lnTo>
                <a:lnTo>
                  <a:pt x="7721" y="1210"/>
                </a:lnTo>
                <a:lnTo>
                  <a:pt x="7771" y="1212"/>
                </a:lnTo>
                <a:lnTo>
                  <a:pt x="7795" y="1236"/>
                </a:lnTo>
                <a:lnTo>
                  <a:pt x="7819" y="1236"/>
                </a:lnTo>
                <a:lnTo>
                  <a:pt x="7844" y="1259"/>
                </a:lnTo>
                <a:lnTo>
                  <a:pt x="7919" y="1260"/>
                </a:lnTo>
                <a:lnTo>
                  <a:pt x="7944" y="1287"/>
                </a:lnTo>
                <a:lnTo>
                  <a:pt x="8016" y="1286"/>
                </a:lnTo>
                <a:lnTo>
                  <a:pt x="8018" y="1336"/>
                </a:lnTo>
                <a:lnTo>
                  <a:pt x="7969" y="1432"/>
                </a:lnTo>
                <a:lnTo>
                  <a:pt x="8016" y="1483"/>
                </a:lnTo>
                <a:lnTo>
                  <a:pt x="8017" y="1604"/>
                </a:lnTo>
                <a:lnTo>
                  <a:pt x="8043" y="1631"/>
                </a:lnTo>
                <a:lnTo>
                  <a:pt x="8043" y="1680"/>
                </a:lnTo>
                <a:lnTo>
                  <a:pt x="8143" y="1680"/>
                </a:lnTo>
                <a:lnTo>
                  <a:pt x="8190" y="1729"/>
                </a:lnTo>
                <a:lnTo>
                  <a:pt x="8214" y="1730"/>
                </a:lnTo>
                <a:lnTo>
                  <a:pt x="8215" y="1708"/>
                </a:lnTo>
                <a:lnTo>
                  <a:pt x="8339" y="1706"/>
                </a:lnTo>
                <a:lnTo>
                  <a:pt x="8362" y="1677"/>
                </a:lnTo>
                <a:lnTo>
                  <a:pt x="8362" y="1705"/>
                </a:lnTo>
                <a:lnTo>
                  <a:pt x="8386" y="1733"/>
                </a:lnTo>
                <a:lnTo>
                  <a:pt x="8413" y="1731"/>
                </a:lnTo>
                <a:lnTo>
                  <a:pt x="8487" y="1778"/>
                </a:lnTo>
                <a:lnTo>
                  <a:pt x="8513" y="1804"/>
                </a:lnTo>
                <a:lnTo>
                  <a:pt x="8587" y="1804"/>
                </a:lnTo>
                <a:lnTo>
                  <a:pt x="8587" y="1854"/>
                </a:lnTo>
                <a:lnTo>
                  <a:pt x="8609" y="1878"/>
                </a:lnTo>
                <a:lnTo>
                  <a:pt x="8611" y="1902"/>
                </a:lnTo>
                <a:lnTo>
                  <a:pt x="8684" y="1902"/>
                </a:lnTo>
                <a:lnTo>
                  <a:pt x="8708" y="1879"/>
                </a:lnTo>
                <a:lnTo>
                  <a:pt x="8709" y="1807"/>
                </a:lnTo>
                <a:lnTo>
                  <a:pt x="8783" y="1756"/>
                </a:lnTo>
                <a:lnTo>
                  <a:pt x="8808" y="1754"/>
                </a:lnTo>
                <a:lnTo>
                  <a:pt x="8832" y="1755"/>
                </a:lnTo>
                <a:lnTo>
                  <a:pt x="8832" y="1902"/>
                </a:lnTo>
                <a:lnTo>
                  <a:pt x="8857" y="1953"/>
                </a:lnTo>
                <a:lnTo>
                  <a:pt x="8858" y="1976"/>
                </a:lnTo>
                <a:lnTo>
                  <a:pt x="8882" y="2001"/>
                </a:lnTo>
                <a:lnTo>
                  <a:pt x="8882" y="2027"/>
                </a:lnTo>
                <a:lnTo>
                  <a:pt x="8954" y="2027"/>
                </a:lnTo>
                <a:lnTo>
                  <a:pt x="8981" y="2051"/>
                </a:lnTo>
                <a:lnTo>
                  <a:pt x="9105" y="2051"/>
                </a:lnTo>
                <a:lnTo>
                  <a:pt x="9154" y="2026"/>
                </a:lnTo>
                <a:lnTo>
                  <a:pt x="9279" y="2026"/>
                </a:lnTo>
                <a:lnTo>
                  <a:pt x="9303" y="2051"/>
                </a:lnTo>
                <a:lnTo>
                  <a:pt x="9328" y="2051"/>
                </a:lnTo>
                <a:lnTo>
                  <a:pt x="9351" y="2077"/>
                </a:lnTo>
                <a:lnTo>
                  <a:pt x="9449" y="2076"/>
                </a:lnTo>
                <a:lnTo>
                  <a:pt x="9474" y="2102"/>
                </a:lnTo>
                <a:lnTo>
                  <a:pt x="9498" y="2102"/>
                </a:lnTo>
                <a:lnTo>
                  <a:pt x="9500" y="2127"/>
                </a:lnTo>
                <a:lnTo>
                  <a:pt x="9523" y="2128"/>
                </a:lnTo>
                <a:lnTo>
                  <a:pt x="9525" y="2151"/>
                </a:lnTo>
                <a:lnTo>
                  <a:pt x="9623" y="2151"/>
                </a:lnTo>
                <a:lnTo>
                  <a:pt x="9673" y="2126"/>
                </a:lnTo>
                <a:lnTo>
                  <a:pt x="9697" y="2125"/>
                </a:lnTo>
                <a:lnTo>
                  <a:pt x="9722" y="2102"/>
                </a:lnTo>
                <a:lnTo>
                  <a:pt x="9748" y="2101"/>
                </a:lnTo>
                <a:lnTo>
                  <a:pt x="9797" y="2053"/>
                </a:lnTo>
                <a:lnTo>
                  <a:pt x="9821" y="2051"/>
                </a:lnTo>
                <a:lnTo>
                  <a:pt x="9869" y="2077"/>
                </a:lnTo>
                <a:lnTo>
                  <a:pt x="9869" y="2101"/>
                </a:lnTo>
                <a:lnTo>
                  <a:pt x="9893" y="2101"/>
                </a:lnTo>
                <a:lnTo>
                  <a:pt x="9920" y="2077"/>
                </a:lnTo>
                <a:lnTo>
                  <a:pt x="9968" y="2100"/>
                </a:lnTo>
                <a:lnTo>
                  <a:pt x="9995" y="2074"/>
                </a:lnTo>
                <a:lnTo>
                  <a:pt x="10043" y="2125"/>
                </a:lnTo>
                <a:lnTo>
                  <a:pt x="10067" y="2127"/>
                </a:lnTo>
                <a:lnTo>
                  <a:pt x="10092" y="2100"/>
                </a:lnTo>
                <a:lnTo>
                  <a:pt x="10290" y="2100"/>
                </a:lnTo>
                <a:lnTo>
                  <a:pt x="10314" y="2077"/>
                </a:lnTo>
                <a:lnTo>
                  <a:pt x="10340" y="2076"/>
                </a:lnTo>
                <a:lnTo>
                  <a:pt x="10389" y="2026"/>
                </a:lnTo>
                <a:lnTo>
                  <a:pt x="10414" y="2026"/>
                </a:lnTo>
                <a:lnTo>
                  <a:pt x="10414" y="2048"/>
                </a:lnTo>
                <a:lnTo>
                  <a:pt x="10464" y="2051"/>
                </a:lnTo>
                <a:lnTo>
                  <a:pt x="10488" y="2025"/>
                </a:lnTo>
                <a:lnTo>
                  <a:pt x="10536" y="2054"/>
                </a:lnTo>
                <a:lnTo>
                  <a:pt x="10584" y="2051"/>
                </a:lnTo>
                <a:lnTo>
                  <a:pt x="10585" y="2025"/>
                </a:lnTo>
                <a:lnTo>
                  <a:pt x="10610" y="2048"/>
                </a:lnTo>
                <a:lnTo>
                  <a:pt x="10633" y="2051"/>
                </a:lnTo>
                <a:lnTo>
                  <a:pt x="10635" y="2074"/>
                </a:lnTo>
                <a:lnTo>
                  <a:pt x="10658" y="2101"/>
                </a:lnTo>
                <a:lnTo>
                  <a:pt x="10686" y="2101"/>
                </a:lnTo>
                <a:lnTo>
                  <a:pt x="10735" y="2077"/>
                </a:lnTo>
                <a:lnTo>
                  <a:pt x="10833" y="2077"/>
                </a:lnTo>
                <a:lnTo>
                  <a:pt x="10858" y="2098"/>
                </a:lnTo>
                <a:lnTo>
                  <a:pt x="10957" y="2103"/>
                </a:lnTo>
                <a:lnTo>
                  <a:pt x="11006" y="2150"/>
                </a:lnTo>
                <a:lnTo>
                  <a:pt x="11032" y="2152"/>
                </a:lnTo>
                <a:lnTo>
                  <a:pt x="11007" y="2196"/>
                </a:lnTo>
                <a:lnTo>
                  <a:pt x="11031" y="2199"/>
                </a:lnTo>
                <a:lnTo>
                  <a:pt x="11056" y="2224"/>
                </a:lnTo>
                <a:lnTo>
                  <a:pt x="11081" y="2224"/>
                </a:lnTo>
                <a:lnTo>
                  <a:pt x="11080" y="2247"/>
                </a:lnTo>
                <a:lnTo>
                  <a:pt x="11056" y="2273"/>
                </a:lnTo>
                <a:lnTo>
                  <a:pt x="11080" y="2298"/>
                </a:lnTo>
                <a:lnTo>
                  <a:pt x="11080" y="2321"/>
                </a:lnTo>
                <a:lnTo>
                  <a:pt x="11129" y="2323"/>
                </a:lnTo>
                <a:lnTo>
                  <a:pt x="11157" y="2294"/>
                </a:lnTo>
                <a:lnTo>
                  <a:pt x="11155" y="2320"/>
                </a:lnTo>
                <a:lnTo>
                  <a:pt x="11228" y="2371"/>
                </a:lnTo>
                <a:lnTo>
                  <a:pt x="11302" y="2446"/>
                </a:lnTo>
                <a:lnTo>
                  <a:pt x="11327" y="2447"/>
                </a:lnTo>
                <a:lnTo>
                  <a:pt x="11376" y="2470"/>
                </a:lnTo>
                <a:lnTo>
                  <a:pt x="11426" y="2445"/>
                </a:lnTo>
                <a:lnTo>
                  <a:pt x="11453" y="2446"/>
                </a:lnTo>
                <a:lnTo>
                  <a:pt x="11452" y="2472"/>
                </a:lnTo>
                <a:lnTo>
                  <a:pt x="11477" y="2472"/>
                </a:lnTo>
                <a:lnTo>
                  <a:pt x="11477" y="2544"/>
                </a:lnTo>
                <a:lnTo>
                  <a:pt x="11501" y="2544"/>
                </a:lnTo>
                <a:lnTo>
                  <a:pt x="11500" y="2570"/>
                </a:lnTo>
                <a:lnTo>
                  <a:pt x="11550" y="2618"/>
                </a:lnTo>
                <a:lnTo>
                  <a:pt x="11600" y="2619"/>
                </a:lnTo>
                <a:lnTo>
                  <a:pt x="11649" y="2570"/>
                </a:lnTo>
                <a:lnTo>
                  <a:pt x="11697" y="2594"/>
                </a:lnTo>
                <a:lnTo>
                  <a:pt x="11723" y="2595"/>
                </a:lnTo>
                <a:lnTo>
                  <a:pt x="11746" y="2570"/>
                </a:lnTo>
                <a:lnTo>
                  <a:pt x="11795" y="2571"/>
                </a:lnTo>
                <a:lnTo>
                  <a:pt x="11820" y="2594"/>
                </a:lnTo>
                <a:lnTo>
                  <a:pt x="11896" y="2570"/>
                </a:lnTo>
                <a:lnTo>
                  <a:pt x="11921" y="2594"/>
                </a:lnTo>
                <a:lnTo>
                  <a:pt x="11945" y="2595"/>
                </a:lnTo>
                <a:lnTo>
                  <a:pt x="11995" y="2570"/>
                </a:lnTo>
                <a:lnTo>
                  <a:pt x="12069" y="2520"/>
                </a:lnTo>
                <a:lnTo>
                  <a:pt x="12069" y="2498"/>
                </a:lnTo>
                <a:lnTo>
                  <a:pt x="12095" y="2496"/>
                </a:lnTo>
                <a:lnTo>
                  <a:pt x="12095" y="2349"/>
                </a:lnTo>
                <a:lnTo>
                  <a:pt x="12117" y="2325"/>
                </a:lnTo>
                <a:lnTo>
                  <a:pt x="12119" y="2272"/>
                </a:lnTo>
                <a:lnTo>
                  <a:pt x="12166" y="2247"/>
                </a:lnTo>
                <a:lnTo>
                  <a:pt x="12192" y="2225"/>
                </a:lnTo>
                <a:lnTo>
                  <a:pt x="12241" y="2225"/>
                </a:lnTo>
                <a:lnTo>
                  <a:pt x="12289" y="2177"/>
                </a:lnTo>
                <a:lnTo>
                  <a:pt x="12093" y="1976"/>
                </a:lnTo>
                <a:lnTo>
                  <a:pt x="12094" y="1951"/>
                </a:lnTo>
                <a:lnTo>
                  <a:pt x="12119" y="1930"/>
                </a:lnTo>
                <a:lnTo>
                  <a:pt x="12167" y="1855"/>
                </a:lnTo>
                <a:lnTo>
                  <a:pt x="12217" y="1806"/>
                </a:lnTo>
                <a:lnTo>
                  <a:pt x="12266" y="1777"/>
                </a:lnTo>
                <a:lnTo>
                  <a:pt x="12316" y="1777"/>
                </a:lnTo>
                <a:lnTo>
                  <a:pt x="12363" y="1777"/>
                </a:lnTo>
                <a:lnTo>
                  <a:pt x="12388" y="1754"/>
                </a:lnTo>
                <a:lnTo>
                  <a:pt x="12413" y="1779"/>
                </a:lnTo>
                <a:lnTo>
                  <a:pt x="12536" y="1779"/>
                </a:lnTo>
                <a:lnTo>
                  <a:pt x="12564" y="1756"/>
                </a:lnTo>
                <a:lnTo>
                  <a:pt x="12587" y="1755"/>
                </a:lnTo>
                <a:lnTo>
                  <a:pt x="12587" y="1682"/>
                </a:lnTo>
                <a:lnTo>
                  <a:pt x="12735" y="1531"/>
                </a:lnTo>
                <a:lnTo>
                  <a:pt x="12786" y="1507"/>
                </a:lnTo>
                <a:lnTo>
                  <a:pt x="12833" y="1456"/>
                </a:lnTo>
                <a:lnTo>
                  <a:pt x="12883" y="1432"/>
                </a:lnTo>
                <a:lnTo>
                  <a:pt x="12932" y="1334"/>
                </a:lnTo>
                <a:lnTo>
                  <a:pt x="12933" y="1308"/>
                </a:lnTo>
                <a:lnTo>
                  <a:pt x="12956" y="1308"/>
                </a:lnTo>
                <a:lnTo>
                  <a:pt x="13056" y="1284"/>
                </a:lnTo>
                <a:lnTo>
                  <a:pt x="13131" y="1309"/>
                </a:lnTo>
                <a:lnTo>
                  <a:pt x="13227" y="1310"/>
                </a:lnTo>
                <a:lnTo>
                  <a:pt x="13228" y="1334"/>
                </a:lnTo>
                <a:lnTo>
                  <a:pt x="13278" y="1333"/>
                </a:lnTo>
                <a:lnTo>
                  <a:pt x="13279" y="1357"/>
                </a:lnTo>
                <a:lnTo>
                  <a:pt x="13328" y="1359"/>
                </a:lnTo>
                <a:lnTo>
                  <a:pt x="13377" y="1409"/>
                </a:lnTo>
                <a:lnTo>
                  <a:pt x="13427" y="1409"/>
                </a:lnTo>
                <a:lnTo>
                  <a:pt x="13451" y="1434"/>
                </a:lnTo>
                <a:lnTo>
                  <a:pt x="13450" y="1460"/>
                </a:lnTo>
                <a:lnTo>
                  <a:pt x="13477" y="1435"/>
                </a:lnTo>
                <a:lnTo>
                  <a:pt x="13623" y="1432"/>
                </a:lnTo>
                <a:lnTo>
                  <a:pt x="13627" y="1360"/>
                </a:lnTo>
                <a:lnTo>
                  <a:pt x="13650" y="1334"/>
                </a:lnTo>
                <a:lnTo>
                  <a:pt x="13649" y="1310"/>
                </a:lnTo>
                <a:lnTo>
                  <a:pt x="13624" y="1286"/>
                </a:lnTo>
                <a:lnTo>
                  <a:pt x="13600" y="1211"/>
                </a:lnTo>
                <a:lnTo>
                  <a:pt x="13574" y="1162"/>
                </a:lnTo>
                <a:lnTo>
                  <a:pt x="13576" y="1137"/>
                </a:lnTo>
                <a:lnTo>
                  <a:pt x="13551" y="1113"/>
                </a:lnTo>
                <a:lnTo>
                  <a:pt x="13550" y="1037"/>
                </a:lnTo>
                <a:lnTo>
                  <a:pt x="13527" y="989"/>
                </a:lnTo>
                <a:lnTo>
                  <a:pt x="13526" y="965"/>
                </a:lnTo>
                <a:lnTo>
                  <a:pt x="13500" y="941"/>
                </a:lnTo>
                <a:lnTo>
                  <a:pt x="13480" y="941"/>
                </a:lnTo>
                <a:lnTo>
                  <a:pt x="13481" y="959"/>
                </a:lnTo>
                <a:lnTo>
                  <a:pt x="13473" y="959"/>
                </a:lnTo>
                <a:lnTo>
                  <a:pt x="13473" y="943"/>
                </a:lnTo>
                <a:lnTo>
                  <a:pt x="13454" y="941"/>
                </a:lnTo>
                <a:lnTo>
                  <a:pt x="13451" y="916"/>
                </a:lnTo>
                <a:lnTo>
                  <a:pt x="13477" y="867"/>
                </a:lnTo>
                <a:lnTo>
                  <a:pt x="13498" y="840"/>
                </a:lnTo>
                <a:lnTo>
                  <a:pt x="13527" y="840"/>
                </a:lnTo>
                <a:lnTo>
                  <a:pt x="13624" y="865"/>
                </a:lnTo>
                <a:lnTo>
                  <a:pt x="13700" y="915"/>
                </a:lnTo>
                <a:lnTo>
                  <a:pt x="13724" y="940"/>
                </a:lnTo>
                <a:lnTo>
                  <a:pt x="13773" y="939"/>
                </a:lnTo>
                <a:lnTo>
                  <a:pt x="13798" y="916"/>
                </a:lnTo>
                <a:lnTo>
                  <a:pt x="13822" y="940"/>
                </a:lnTo>
                <a:lnTo>
                  <a:pt x="13847" y="941"/>
                </a:lnTo>
                <a:lnTo>
                  <a:pt x="13971" y="1013"/>
                </a:lnTo>
                <a:lnTo>
                  <a:pt x="14093" y="1036"/>
                </a:lnTo>
                <a:lnTo>
                  <a:pt x="14119" y="1062"/>
                </a:lnTo>
                <a:lnTo>
                  <a:pt x="14119" y="1211"/>
                </a:lnTo>
                <a:lnTo>
                  <a:pt x="14091" y="1236"/>
                </a:lnTo>
                <a:lnTo>
                  <a:pt x="14094" y="1284"/>
                </a:lnTo>
                <a:lnTo>
                  <a:pt x="14118" y="1309"/>
                </a:lnTo>
                <a:lnTo>
                  <a:pt x="14117" y="1333"/>
                </a:lnTo>
                <a:lnTo>
                  <a:pt x="14289" y="1333"/>
                </a:lnTo>
                <a:lnTo>
                  <a:pt x="14365" y="1236"/>
                </a:lnTo>
                <a:lnTo>
                  <a:pt x="14412" y="1137"/>
                </a:lnTo>
                <a:lnTo>
                  <a:pt x="14415" y="1114"/>
                </a:lnTo>
                <a:lnTo>
                  <a:pt x="14440" y="1087"/>
                </a:lnTo>
                <a:lnTo>
                  <a:pt x="14513" y="1089"/>
                </a:lnTo>
                <a:lnTo>
                  <a:pt x="14587" y="1187"/>
                </a:lnTo>
                <a:lnTo>
                  <a:pt x="14612" y="1187"/>
                </a:lnTo>
                <a:lnTo>
                  <a:pt x="14638" y="1210"/>
                </a:lnTo>
                <a:lnTo>
                  <a:pt x="14639" y="1259"/>
                </a:lnTo>
                <a:lnTo>
                  <a:pt x="14663" y="1284"/>
                </a:lnTo>
                <a:lnTo>
                  <a:pt x="14663" y="1308"/>
                </a:lnTo>
                <a:lnTo>
                  <a:pt x="14687" y="1312"/>
                </a:lnTo>
                <a:lnTo>
                  <a:pt x="14735" y="1359"/>
                </a:lnTo>
                <a:lnTo>
                  <a:pt x="14761" y="1359"/>
                </a:lnTo>
                <a:lnTo>
                  <a:pt x="14809" y="1409"/>
                </a:lnTo>
                <a:lnTo>
                  <a:pt x="14860" y="1434"/>
                </a:lnTo>
                <a:lnTo>
                  <a:pt x="14935" y="1484"/>
                </a:lnTo>
                <a:lnTo>
                  <a:pt x="14957" y="1508"/>
                </a:lnTo>
                <a:lnTo>
                  <a:pt x="14959" y="1556"/>
                </a:lnTo>
                <a:lnTo>
                  <a:pt x="14982" y="1580"/>
                </a:lnTo>
                <a:lnTo>
                  <a:pt x="14983" y="1632"/>
                </a:lnTo>
                <a:lnTo>
                  <a:pt x="14959" y="1656"/>
                </a:lnTo>
                <a:lnTo>
                  <a:pt x="14959" y="1679"/>
                </a:lnTo>
                <a:lnTo>
                  <a:pt x="15008" y="1729"/>
                </a:lnTo>
                <a:lnTo>
                  <a:pt x="15082" y="1731"/>
                </a:lnTo>
                <a:lnTo>
                  <a:pt x="15083" y="1753"/>
                </a:lnTo>
                <a:lnTo>
                  <a:pt x="15130" y="1804"/>
                </a:lnTo>
                <a:lnTo>
                  <a:pt x="15131" y="1830"/>
                </a:lnTo>
                <a:lnTo>
                  <a:pt x="15157" y="1854"/>
                </a:lnTo>
                <a:lnTo>
                  <a:pt x="15156" y="1877"/>
                </a:lnTo>
                <a:lnTo>
                  <a:pt x="15180" y="1902"/>
                </a:lnTo>
                <a:lnTo>
                  <a:pt x="15256" y="2050"/>
                </a:lnTo>
                <a:lnTo>
                  <a:pt x="15229" y="2051"/>
                </a:lnTo>
                <a:lnTo>
                  <a:pt x="15229" y="2101"/>
                </a:lnTo>
                <a:lnTo>
                  <a:pt x="15179" y="2151"/>
                </a:lnTo>
                <a:lnTo>
                  <a:pt x="15181" y="2199"/>
                </a:lnTo>
                <a:lnTo>
                  <a:pt x="15154" y="2226"/>
                </a:lnTo>
                <a:lnTo>
                  <a:pt x="15156" y="2372"/>
                </a:lnTo>
                <a:lnTo>
                  <a:pt x="15106" y="2398"/>
                </a:lnTo>
                <a:lnTo>
                  <a:pt x="15080" y="2398"/>
                </a:lnTo>
                <a:lnTo>
                  <a:pt x="15059" y="2423"/>
                </a:lnTo>
                <a:lnTo>
                  <a:pt x="15056" y="2494"/>
                </a:lnTo>
                <a:lnTo>
                  <a:pt x="15079" y="2519"/>
                </a:lnTo>
                <a:lnTo>
                  <a:pt x="15107" y="2519"/>
                </a:lnTo>
                <a:lnTo>
                  <a:pt x="15130" y="2545"/>
                </a:lnTo>
                <a:lnTo>
                  <a:pt x="15205" y="2547"/>
                </a:lnTo>
                <a:lnTo>
                  <a:pt x="15205" y="2521"/>
                </a:lnTo>
                <a:lnTo>
                  <a:pt x="15255" y="2494"/>
                </a:lnTo>
                <a:lnTo>
                  <a:pt x="15326" y="2496"/>
                </a:lnTo>
                <a:lnTo>
                  <a:pt x="15379" y="2547"/>
                </a:lnTo>
                <a:lnTo>
                  <a:pt x="15400" y="2544"/>
                </a:lnTo>
                <a:lnTo>
                  <a:pt x="15426" y="2568"/>
                </a:lnTo>
                <a:lnTo>
                  <a:pt x="15452" y="2568"/>
                </a:lnTo>
                <a:lnTo>
                  <a:pt x="15452" y="2596"/>
                </a:lnTo>
                <a:lnTo>
                  <a:pt x="15478" y="2596"/>
                </a:lnTo>
                <a:lnTo>
                  <a:pt x="15528" y="2618"/>
                </a:lnTo>
                <a:lnTo>
                  <a:pt x="15749" y="2618"/>
                </a:lnTo>
                <a:lnTo>
                  <a:pt x="15748" y="2643"/>
                </a:lnTo>
                <a:lnTo>
                  <a:pt x="15772" y="2670"/>
                </a:lnTo>
                <a:lnTo>
                  <a:pt x="15775" y="2866"/>
                </a:lnTo>
                <a:lnTo>
                  <a:pt x="15795" y="2916"/>
                </a:lnTo>
                <a:lnTo>
                  <a:pt x="15798" y="2940"/>
                </a:lnTo>
                <a:lnTo>
                  <a:pt x="15848" y="3040"/>
                </a:lnTo>
                <a:lnTo>
                  <a:pt x="15848" y="3065"/>
                </a:lnTo>
                <a:lnTo>
                  <a:pt x="15871" y="3088"/>
                </a:lnTo>
                <a:lnTo>
                  <a:pt x="15849" y="3090"/>
                </a:lnTo>
                <a:lnTo>
                  <a:pt x="15775" y="3113"/>
                </a:lnTo>
                <a:lnTo>
                  <a:pt x="15748" y="3088"/>
                </a:lnTo>
                <a:lnTo>
                  <a:pt x="15724" y="3088"/>
                </a:lnTo>
                <a:lnTo>
                  <a:pt x="15702" y="3065"/>
                </a:lnTo>
                <a:lnTo>
                  <a:pt x="15678" y="3087"/>
                </a:lnTo>
                <a:lnTo>
                  <a:pt x="15698" y="3117"/>
                </a:lnTo>
                <a:lnTo>
                  <a:pt x="15698" y="3132"/>
                </a:lnTo>
                <a:lnTo>
                  <a:pt x="15722" y="3211"/>
                </a:lnTo>
                <a:lnTo>
                  <a:pt x="15700" y="3262"/>
                </a:lnTo>
                <a:lnTo>
                  <a:pt x="15673" y="3285"/>
                </a:lnTo>
                <a:lnTo>
                  <a:pt x="15625" y="3287"/>
                </a:lnTo>
                <a:lnTo>
                  <a:pt x="15601" y="3262"/>
                </a:lnTo>
                <a:lnTo>
                  <a:pt x="15576" y="3264"/>
                </a:lnTo>
                <a:lnTo>
                  <a:pt x="15526" y="3261"/>
                </a:lnTo>
                <a:lnTo>
                  <a:pt x="15454" y="3287"/>
                </a:lnTo>
                <a:lnTo>
                  <a:pt x="15429" y="3311"/>
                </a:lnTo>
                <a:lnTo>
                  <a:pt x="15430" y="3386"/>
                </a:lnTo>
                <a:lnTo>
                  <a:pt x="15377" y="3434"/>
                </a:lnTo>
                <a:lnTo>
                  <a:pt x="15329" y="3435"/>
                </a:lnTo>
                <a:lnTo>
                  <a:pt x="15277" y="3459"/>
                </a:lnTo>
                <a:lnTo>
                  <a:pt x="15181" y="3460"/>
                </a:lnTo>
                <a:lnTo>
                  <a:pt x="15156" y="3484"/>
                </a:lnTo>
                <a:lnTo>
                  <a:pt x="15107" y="3484"/>
                </a:lnTo>
                <a:lnTo>
                  <a:pt x="15106" y="3505"/>
                </a:lnTo>
                <a:lnTo>
                  <a:pt x="15080" y="3560"/>
                </a:lnTo>
                <a:lnTo>
                  <a:pt x="15082" y="3730"/>
                </a:lnTo>
                <a:lnTo>
                  <a:pt x="15106" y="3754"/>
                </a:lnTo>
                <a:lnTo>
                  <a:pt x="15108" y="3830"/>
                </a:lnTo>
                <a:lnTo>
                  <a:pt x="15082" y="3859"/>
                </a:lnTo>
                <a:lnTo>
                  <a:pt x="15082" y="3829"/>
                </a:lnTo>
                <a:lnTo>
                  <a:pt x="15032" y="3829"/>
                </a:lnTo>
                <a:lnTo>
                  <a:pt x="15008" y="3805"/>
                </a:lnTo>
                <a:lnTo>
                  <a:pt x="14983" y="3805"/>
                </a:lnTo>
                <a:lnTo>
                  <a:pt x="14983" y="3784"/>
                </a:lnTo>
                <a:lnTo>
                  <a:pt x="14957" y="3782"/>
                </a:lnTo>
                <a:lnTo>
                  <a:pt x="14958" y="3754"/>
                </a:lnTo>
                <a:lnTo>
                  <a:pt x="14881" y="3758"/>
                </a:lnTo>
                <a:lnTo>
                  <a:pt x="14885" y="3737"/>
                </a:lnTo>
                <a:lnTo>
                  <a:pt x="14860" y="3732"/>
                </a:lnTo>
                <a:lnTo>
                  <a:pt x="14838" y="3687"/>
                </a:lnTo>
                <a:lnTo>
                  <a:pt x="14808" y="3682"/>
                </a:lnTo>
                <a:lnTo>
                  <a:pt x="14781" y="3711"/>
                </a:lnTo>
                <a:lnTo>
                  <a:pt x="14784" y="3685"/>
                </a:lnTo>
                <a:lnTo>
                  <a:pt x="14760" y="3682"/>
                </a:lnTo>
                <a:lnTo>
                  <a:pt x="14736" y="3655"/>
                </a:lnTo>
                <a:lnTo>
                  <a:pt x="14712" y="3656"/>
                </a:lnTo>
                <a:lnTo>
                  <a:pt x="14687" y="3680"/>
                </a:lnTo>
                <a:lnTo>
                  <a:pt x="14615" y="3682"/>
                </a:lnTo>
                <a:lnTo>
                  <a:pt x="14586" y="3709"/>
                </a:lnTo>
                <a:lnTo>
                  <a:pt x="14560" y="3707"/>
                </a:lnTo>
                <a:lnTo>
                  <a:pt x="14561" y="3732"/>
                </a:lnTo>
                <a:lnTo>
                  <a:pt x="14492" y="3731"/>
                </a:lnTo>
                <a:lnTo>
                  <a:pt x="14465" y="3754"/>
                </a:lnTo>
                <a:lnTo>
                  <a:pt x="14442" y="3754"/>
                </a:lnTo>
                <a:lnTo>
                  <a:pt x="14440" y="3779"/>
                </a:lnTo>
                <a:lnTo>
                  <a:pt x="14416" y="3828"/>
                </a:lnTo>
                <a:lnTo>
                  <a:pt x="14415" y="3855"/>
                </a:lnTo>
                <a:lnTo>
                  <a:pt x="14416" y="3884"/>
                </a:lnTo>
                <a:lnTo>
                  <a:pt x="14369" y="3860"/>
                </a:lnTo>
                <a:lnTo>
                  <a:pt x="14315" y="3904"/>
                </a:lnTo>
                <a:lnTo>
                  <a:pt x="14290" y="3956"/>
                </a:lnTo>
                <a:lnTo>
                  <a:pt x="14312" y="4025"/>
                </a:lnTo>
                <a:lnTo>
                  <a:pt x="14290" y="4050"/>
                </a:lnTo>
                <a:lnTo>
                  <a:pt x="14290" y="4079"/>
                </a:lnTo>
                <a:lnTo>
                  <a:pt x="14266" y="4078"/>
                </a:lnTo>
                <a:lnTo>
                  <a:pt x="14268" y="4219"/>
                </a:lnTo>
                <a:lnTo>
                  <a:pt x="14242" y="4225"/>
                </a:lnTo>
                <a:lnTo>
                  <a:pt x="14239" y="4255"/>
                </a:lnTo>
                <a:lnTo>
                  <a:pt x="14216" y="4271"/>
                </a:lnTo>
                <a:lnTo>
                  <a:pt x="14171" y="4295"/>
                </a:lnTo>
                <a:lnTo>
                  <a:pt x="14067" y="4296"/>
                </a:lnTo>
                <a:lnTo>
                  <a:pt x="13995" y="4327"/>
                </a:lnTo>
                <a:lnTo>
                  <a:pt x="13945" y="4347"/>
                </a:lnTo>
                <a:lnTo>
                  <a:pt x="13920" y="4350"/>
                </a:lnTo>
                <a:lnTo>
                  <a:pt x="13896" y="4375"/>
                </a:lnTo>
                <a:lnTo>
                  <a:pt x="13823" y="4397"/>
                </a:lnTo>
                <a:lnTo>
                  <a:pt x="13772" y="4397"/>
                </a:lnTo>
                <a:lnTo>
                  <a:pt x="13720" y="4372"/>
                </a:lnTo>
                <a:lnTo>
                  <a:pt x="13626" y="4376"/>
                </a:lnTo>
                <a:lnTo>
                  <a:pt x="13598" y="4400"/>
                </a:lnTo>
                <a:lnTo>
                  <a:pt x="13597" y="4469"/>
                </a:lnTo>
                <a:lnTo>
                  <a:pt x="13575" y="4496"/>
                </a:lnTo>
                <a:lnTo>
                  <a:pt x="13574" y="4522"/>
                </a:lnTo>
                <a:lnTo>
                  <a:pt x="13548" y="4570"/>
                </a:lnTo>
                <a:lnTo>
                  <a:pt x="13523" y="4596"/>
                </a:lnTo>
                <a:lnTo>
                  <a:pt x="13524" y="4672"/>
                </a:lnTo>
                <a:lnTo>
                  <a:pt x="13501" y="4766"/>
                </a:lnTo>
                <a:lnTo>
                  <a:pt x="13500" y="4820"/>
                </a:lnTo>
                <a:lnTo>
                  <a:pt x="13478" y="4819"/>
                </a:lnTo>
                <a:lnTo>
                  <a:pt x="13474" y="4845"/>
                </a:lnTo>
                <a:lnTo>
                  <a:pt x="13451" y="4868"/>
                </a:lnTo>
                <a:lnTo>
                  <a:pt x="13449" y="4989"/>
                </a:lnTo>
                <a:lnTo>
                  <a:pt x="13425" y="5014"/>
                </a:lnTo>
                <a:lnTo>
                  <a:pt x="13450" y="5041"/>
                </a:lnTo>
                <a:lnTo>
                  <a:pt x="13453" y="5065"/>
                </a:lnTo>
                <a:lnTo>
                  <a:pt x="13427" y="5091"/>
                </a:lnTo>
                <a:lnTo>
                  <a:pt x="13425" y="5112"/>
                </a:lnTo>
                <a:lnTo>
                  <a:pt x="13403" y="5114"/>
                </a:lnTo>
                <a:lnTo>
                  <a:pt x="13377" y="5140"/>
                </a:lnTo>
                <a:lnTo>
                  <a:pt x="13303" y="5164"/>
                </a:lnTo>
                <a:lnTo>
                  <a:pt x="13255" y="5189"/>
                </a:lnTo>
                <a:lnTo>
                  <a:pt x="13302" y="5237"/>
                </a:lnTo>
                <a:lnTo>
                  <a:pt x="13303" y="5260"/>
                </a:lnTo>
                <a:lnTo>
                  <a:pt x="13280" y="5263"/>
                </a:lnTo>
                <a:lnTo>
                  <a:pt x="13280" y="5286"/>
                </a:lnTo>
                <a:lnTo>
                  <a:pt x="13303" y="5312"/>
                </a:lnTo>
                <a:lnTo>
                  <a:pt x="13304" y="5513"/>
                </a:lnTo>
                <a:lnTo>
                  <a:pt x="13204" y="5608"/>
                </a:lnTo>
                <a:lnTo>
                  <a:pt x="13155" y="5611"/>
                </a:lnTo>
                <a:lnTo>
                  <a:pt x="13131" y="5632"/>
                </a:lnTo>
                <a:lnTo>
                  <a:pt x="13129" y="6178"/>
                </a:lnTo>
                <a:lnTo>
                  <a:pt x="13153" y="6375"/>
                </a:lnTo>
                <a:lnTo>
                  <a:pt x="13153" y="6500"/>
                </a:lnTo>
                <a:lnTo>
                  <a:pt x="13205" y="6546"/>
                </a:lnTo>
                <a:lnTo>
                  <a:pt x="13304" y="6595"/>
                </a:lnTo>
                <a:lnTo>
                  <a:pt x="13304" y="6623"/>
                </a:lnTo>
                <a:lnTo>
                  <a:pt x="13328" y="6645"/>
                </a:lnTo>
                <a:lnTo>
                  <a:pt x="13403" y="6670"/>
                </a:lnTo>
                <a:lnTo>
                  <a:pt x="13426" y="6698"/>
                </a:lnTo>
                <a:lnTo>
                  <a:pt x="13450" y="6695"/>
                </a:lnTo>
                <a:lnTo>
                  <a:pt x="13477" y="6719"/>
                </a:lnTo>
                <a:lnTo>
                  <a:pt x="13822" y="6718"/>
                </a:lnTo>
                <a:lnTo>
                  <a:pt x="13846" y="6699"/>
                </a:lnTo>
                <a:lnTo>
                  <a:pt x="13847" y="6675"/>
                </a:lnTo>
                <a:lnTo>
                  <a:pt x="14019" y="6675"/>
                </a:lnTo>
                <a:lnTo>
                  <a:pt x="14068" y="6719"/>
                </a:lnTo>
                <a:lnTo>
                  <a:pt x="14072" y="6818"/>
                </a:lnTo>
                <a:lnTo>
                  <a:pt x="14115" y="6918"/>
                </a:lnTo>
                <a:lnTo>
                  <a:pt x="14117" y="6944"/>
                </a:lnTo>
                <a:lnTo>
                  <a:pt x="14146" y="6994"/>
                </a:lnTo>
                <a:lnTo>
                  <a:pt x="14169" y="7043"/>
                </a:lnTo>
                <a:lnTo>
                  <a:pt x="14194" y="7063"/>
                </a:lnTo>
                <a:lnTo>
                  <a:pt x="14240" y="7091"/>
                </a:lnTo>
                <a:lnTo>
                  <a:pt x="14316" y="7094"/>
                </a:lnTo>
                <a:lnTo>
                  <a:pt x="14389" y="7141"/>
                </a:lnTo>
                <a:lnTo>
                  <a:pt x="14462" y="7215"/>
                </a:lnTo>
                <a:lnTo>
                  <a:pt x="14464" y="7313"/>
                </a:lnTo>
                <a:lnTo>
                  <a:pt x="14487" y="7336"/>
                </a:lnTo>
                <a:lnTo>
                  <a:pt x="14538" y="7364"/>
                </a:lnTo>
                <a:lnTo>
                  <a:pt x="14563" y="7386"/>
                </a:lnTo>
                <a:lnTo>
                  <a:pt x="14610" y="7389"/>
                </a:lnTo>
                <a:lnTo>
                  <a:pt x="14710" y="7436"/>
                </a:lnTo>
                <a:lnTo>
                  <a:pt x="14761" y="7438"/>
                </a:lnTo>
                <a:lnTo>
                  <a:pt x="14836" y="7462"/>
                </a:lnTo>
                <a:lnTo>
                  <a:pt x="14861" y="7486"/>
                </a:lnTo>
                <a:lnTo>
                  <a:pt x="14885" y="7488"/>
                </a:lnTo>
                <a:lnTo>
                  <a:pt x="14932" y="7537"/>
                </a:lnTo>
                <a:lnTo>
                  <a:pt x="15007" y="7535"/>
                </a:lnTo>
                <a:lnTo>
                  <a:pt x="15032" y="7561"/>
                </a:lnTo>
                <a:lnTo>
                  <a:pt x="15057" y="7610"/>
                </a:lnTo>
                <a:lnTo>
                  <a:pt x="15079" y="7611"/>
                </a:lnTo>
                <a:lnTo>
                  <a:pt x="15107" y="7536"/>
                </a:lnTo>
                <a:lnTo>
                  <a:pt x="15155" y="7515"/>
                </a:lnTo>
                <a:lnTo>
                  <a:pt x="15180" y="7516"/>
                </a:lnTo>
                <a:lnTo>
                  <a:pt x="15183" y="7534"/>
                </a:lnTo>
                <a:lnTo>
                  <a:pt x="15208" y="7535"/>
                </a:lnTo>
                <a:lnTo>
                  <a:pt x="15228" y="7583"/>
                </a:lnTo>
                <a:lnTo>
                  <a:pt x="15259" y="7586"/>
                </a:lnTo>
                <a:lnTo>
                  <a:pt x="15254" y="7563"/>
                </a:lnTo>
                <a:lnTo>
                  <a:pt x="15305" y="7535"/>
                </a:lnTo>
                <a:lnTo>
                  <a:pt x="15380" y="7535"/>
                </a:lnTo>
                <a:lnTo>
                  <a:pt x="15404" y="7510"/>
                </a:lnTo>
                <a:lnTo>
                  <a:pt x="15404" y="7485"/>
                </a:lnTo>
                <a:lnTo>
                  <a:pt x="15381" y="7463"/>
                </a:lnTo>
                <a:lnTo>
                  <a:pt x="15378" y="7436"/>
                </a:lnTo>
                <a:lnTo>
                  <a:pt x="15427" y="7389"/>
                </a:lnTo>
                <a:lnTo>
                  <a:pt x="15474" y="7388"/>
                </a:lnTo>
                <a:lnTo>
                  <a:pt x="15502" y="7410"/>
                </a:lnTo>
                <a:lnTo>
                  <a:pt x="15523" y="7414"/>
                </a:lnTo>
                <a:lnTo>
                  <a:pt x="15577" y="7435"/>
                </a:lnTo>
                <a:lnTo>
                  <a:pt x="15627" y="7436"/>
                </a:lnTo>
                <a:lnTo>
                  <a:pt x="15651" y="7462"/>
                </a:lnTo>
                <a:lnTo>
                  <a:pt x="15700" y="7463"/>
                </a:lnTo>
                <a:lnTo>
                  <a:pt x="15746" y="7510"/>
                </a:lnTo>
                <a:lnTo>
                  <a:pt x="15749" y="7535"/>
                </a:lnTo>
                <a:lnTo>
                  <a:pt x="15800" y="7585"/>
                </a:lnTo>
                <a:lnTo>
                  <a:pt x="15821" y="7636"/>
                </a:lnTo>
                <a:lnTo>
                  <a:pt x="15875" y="7658"/>
                </a:lnTo>
                <a:lnTo>
                  <a:pt x="15898" y="7661"/>
                </a:lnTo>
                <a:lnTo>
                  <a:pt x="15948" y="7708"/>
                </a:lnTo>
                <a:lnTo>
                  <a:pt x="16047" y="7685"/>
                </a:lnTo>
                <a:lnTo>
                  <a:pt x="16072" y="7686"/>
                </a:lnTo>
                <a:lnTo>
                  <a:pt x="16095" y="7709"/>
                </a:lnTo>
                <a:lnTo>
                  <a:pt x="16120" y="7710"/>
                </a:lnTo>
                <a:lnTo>
                  <a:pt x="16120" y="7758"/>
                </a:lnTo>
                <a:lnTo>
                  <a:pt x="16095" y="7782"/>
                </a:lnTo>
                <a:lnTo>
                  <a:pt x="16095" y="7808"/>
                </a:lnTo>
                <a:lnTo>
                  <a:pt x="16120" y="7834"/>
                </a:lnTo>
                <a:lnTo>
                  <a:pt x="16118" y="7856"/>
                </a:lnTo>
                <a:lnTo>
                  <a:pt x="16018" y="7956"/>
                </a:lnTo>
                <a:lnTo>
                  <a:pt x="16020" y="8032"/>
                </a:lnTo>
                <a:lnTo>
                  <a:pt x="16070" y="8054"/>
                </a:lnTo>
                <a:lnTo>
                  <a:pt x="16094" y="8057"/>
                </a:lnTo>
                <a:lnTo>
                  <a:pt x="16143" y="8078"/>
                </a:lnTo>
                <a:lnTo>
                  <a:pt x="16165" y="8128"/>
                </a:lnTo>
                <a:lnTo>
                  <a:pt x="16167" y="8152"/>
                </a:lnTo>
                <a:lnTo>
                  <a:pt x="16193" y="8179"/>
                </a:lnTo>
                <a:lnTo>
                  <a:pt x="16169" y="8205"/>
                </a:lnTo>
                <a:lnTo>
                  <a:pt x="16171" y="8302"/>
                </a:lnTo>
                <a:lnTo>
                  <a:pt x="16192" y="8424"/>
                </a:lnTo>
                <a:lnTo>
                  <a:pt x="16192" y="8501"/>
                </a:lnTo>
                <a:lnTo>
                  <a:pt x="16218" y="8502"/>
                </a:lnTo>
                <a:lnTo>
                  <a:pt x="16341" y="8450"/>
                </a:lnTo>
                <a:lnTo>
                  <a:pt x="16390" y="8450"/>
                </a:lnTo>
                <a:lnTo>
                  <a:pt x="16439" y="8475"/>
                </a:lnTo>
                <a:lnTo>
                  <a:pt x="16442" y="8499"/>
                </a:lnTo>
                <a:lnTo>
                  <a:pt x="16466" y="8549"/>
                </a:lnTo>
                <a:lnTo>
                  <a:pt x="16467" y="8669"/>
                </a:lnTo>
                <a:lnTo>
                  <a:pt x="16490" y="8675"/>
                </a:lnTo>
                <a:lnTo>
                  <a:pt x="16489" y="8748"/>
                </a:lnTo>
                <a:lnTo>
                  <a:pt x="16517" y="8748"/>
                </a:lnTo>
                <a:lnTo>
                  <a:pt x="16517" y="8768"/>
                </a:lnTo>
                <a:lnTo>
                  <a:pt x="16538" y="8846"/>
                </a:lnTo>
                <a:lnTo>
                  <a:pt x="16562" y="8846"/>
                </a:lnTo>
                <a:lnTo>
                  <a:pt x="16662" y="8870"/>
                </a:lnTo>
                <a:lnTo>
                  <a:pt x="16662" y="8894"/>
                </a:lnTo>
                <a:lnTo>
                  <a:pt x="16687" y="8921"/>
                </a:lnTo>
                <a:lnTo>
                  <a:pt x="16687" y="8941"/>
                </a:lnTo>
                <a:lnTo>
                  <a:pt x="16712" y="8992"/>
                </a:lnTo>
                <a:lnTo>
                  <a:pt x="16737" y="9020"/>
                </a:lnTo>
                <a:lnTo>
                  <a:pt x="16738" y="9041"/>
                </a:lnTo>
                <a:lnTo>
                  <a:pt x="16762" y="9117"/>
                </a:lnTo>
                <a:lnTo>
                  <a:pt x="16760" y="9167"/>
                </a:lnTo>
                <a:lnTo>
                  <a:pt x="16761" y="9215"/>
                </a:lnTo>
                <a:lnTo>
                  <a:pt x="16787" y="9239"/>
                </a:lnTo>
                <a:lnTo>
                  <a:pt x="16812" y="9241"/>
                </a:lnTo>
                <a:lnTo>
                  <a:pt x="16835" y="9242"/>
                </a:lnTo>
                <a:lnTo>
                  <a:pt x="16860" y="9266"/>
                </a:lnTo>
                <a:lnTo>
                  <a:pt x="16860" y="9289"/>
                </a:lnTo>
                <a:lnTo>
                  <a:pt x="16883" y="9315"/>
                </a:lnTo>
                <a:lnTo>
                  <a:pt x="16885" y="9362"/>
                </a:lnTo>
                <a:lnTo>
                  <a:pt x="16907" y="9388"/>
                </a:lnTo>
                <a:lnTo>
                  <a:pt x="16909" y="9413"/>
                </a:lnTo>
                <a:lnTo>
                  <a:pt x="16935" y="9413"/>
                </a:lnTo>
                <a:lnTo>
                  <a:pt x="16959" y="9439"/>
                </a:lnTo>
                <a:lnTo>
                  <a:pt x="16986" y="9438"/>
                </a:lnTo>
                <a:lnTo>
                  <a:pt x="16987" y="9463"/>
                </a:lnTo>
                <a:lnTo>
                  <a:pt x="17033" y="9513"/>
                </a:lnTo>
                <a:lnTo>
                  <a:pt x="17109" y="9512"/>
                </a:lnTo>
                <a:lnTo>
                  <a:pt x="17105" y="9540"/>
                </a:lnTo>
                <a:lnTo>
                  <a:pt x="17156" y="9538"/>
                </a:lnTo>
                <a:lnTo>
                  <a:pt x="17329" y="9710"/>
                </a:lnTo>
                <a:lnTo>
                  <a:pt x="17329" y="9857"/>
                </a:lnTo>
                <a:lnTo>
                  <a:pt x="17353" y="9860"/>
                </a:lnTo>
                <a:lnTo>
                  <a:pt x="17401" y="9908"/>
                </a:lnTo>
                <a:lnTo>
                  <a:pt x="17378" y="9935"/>
                </a:lnTo>
                <a:lnTo>
                  <a:pt x="17378" y="9956"/>
                </a:lnTo>
                <a:lnTo>
                  <a:pt x="17327" y="10006"/>
                </a:lnTo>
                <a:lnTo>
                  <a:pt x="17329" y="10033"/>
                </a:lnTo>
                <a:lnTo>
                  <a:pt x="17354" y="10104"/>
                </a:lnTo>
                <a:lnTo>
                  <a:pt x="17353" y="10126"/>
                </a:lnTo>
                <a:lnTo>
                  <a:pt x="17381" y="10156"/>
                </a:lnTo>
                <a:lnTo>
                  <a:pt x="17402" y="10156"/>
                </a:lnTo>
                <a:lnTo>
                  <a:pt x="17424" y="10181"/>
                </a:lnTo>
                <a:lnTo>
                  <a:pt x="17427" y="10226"/>
                </a:lnTo>
                <a:lnTo>
                  <a:pt x="17405" y="10252"/>
                </a:lnTo>
                <a:lnTo>
                  <a:pt x="17427" y="10279"/>
                </a:lnTo>
                <a:lnTo>
                  <a:pt x="17430" y="10326"/>
                </a:lnTo>
                <a:lnTo>
                  <a:pt x="17449" y="10356"/>
                </a:lnTo>
                <a:lnTo>
                  <a:pt x="17451" y="10375"/>
                </a:lnTo>
                <a:lnTo>
                  <a:pt x="17479" y="10428"/>
                </a:lnTo>
                <a:lnTo>
                  <a:pt x="17479" y="10448"/>
                </a:lnTo>
                <a:lnTo>
                  <a:pt x="17451" y="10480"/>
                </a:lnTo>
                <a:lnTo>
                  <a:pt x="17453" y="10624"/>
                </a:lnTo>
                <a:lnTo>
                  <a:pt x="17404" y="10698"/>
                </a:lnTo>
                <a:lnTo>
                  <a:pt x="17378" y="10747"/>
                </a:lnTo>
                <a:lnTo>
                  <a:pt x="17355" y="10844"/>
                </a:lnTo>
                <a:lnTo>
                  <a:pt x="17354" y="11140"/>
                </a:lnTo>
                <a:lnTo>
                  <a:pt x="17329" y="11166"/>
                </a:lnTo>
                <a:lnTo>
                  <a:pt x="17328" y="11189"/>
                </a:lnTo>
                <a:lnTo>
                  <a:pt x="17304" y="11191"/>
                </a:lnTo>
                <a:lnTo>
                  <a:pt x="17257" y="11116"/>
                </a:lnTo>
                <a:lnTo>
                  <a:pt x="17207" y="11118"/>
                </a:lnTo>
                <a:lnTo>
                  <a:pt x="17181" y="11097"/>
                </a:lnTo>
                <a:lnTo>
                  <a:pt x="17160" y="11092"/>
                </a:lnTo>
                <a:lnTo>
                  <a:pt x="17132" y="11046"/>
                </a:lnTo>
                <a:lnTo>
                  <a:pt x="17109" y="11041"/>
                </a:lnTo>
                <a:lnTo>
                  <a:pt x="17084" y="11018"/>
                </a:lnTo>
                <a:lnTo>
                  <a:pt x="17084" y="10994"/>
                </a:lnTo>
                <a:lnTo>
                  <a:pt x="17058" y="10993"/>
                </a:lnTo>
                <a:lnTo>
                  <a:pt x="17008" y="10970"/>
                </a:lnTo>
                <a:lnTo>
                  <a:pt x="16983" y="10945"/>
                </a:lnTo>
                <a:lnTo>
                  <a:pt x="16931" y="10874"/>
                </a:lnTo>
                <a:lnTo>
                  <a:pt x="16911" y="10873"/>
                </a:lnTo>
                <a:lnTo>
                  <a:pt x="16909" y="10849"/>
                </a:lnTo>
                <a:lnTo>
                  <a:pt x="16762" y="10845"/>
                </a:lnTo>
                <a:lnTo>
                  <a:pt x="16638" y="10723"/>
                </a:lnTo>
                <a:lnTo>
                  <a:pt x="16613" y="10723"/>
                </a:lnTo>
                <a:lnTo>
                  <a:pt x="16589" y="10698"/>
                </a:lnTo>
                <a:lnTo>
                  <a:pt x="16589" y="10652"/>
                </a:lnTo>
                <a:lnTo>
                  <a:pt x="16564" y="10650"/>
                </a:lnTo>
                <a:lnTo>
                  <a:pt x="16514" y="10599"/>
                </a:lnTo>
                <a:lnTo>
                  <a:pt x="16493" y="10598"/>
                </a:lnTo>
                <a:lnTo>
                  <a:pt x="16464" y="10575"/>
                </a:lnTo>
                <a:lnTo>
                  <a:pt x="16444" y="10574"/>
                </a:lnTo>
                <a:lnTo>
                  <a:pt x="16416" y="10549"/>
                </a:lnTo>
                <a:lnTo>
                  <a:pt x="16414" y="10481"/>
                </a:lnTo>
                <a:lnTo>
                  <a:pt x="16389" y="10476"/>
                </a:lnTo>
                <a:lnTo>
                  <a:pt x="16366" y="10453"/>
                </a:lnTo>
                <a:lnTo>
                  <a:pt x="16294" y="10426"/>
                </a:lnTo>
                <a:lnTo>
                  <a:pt x="16267" y="10381"/>
                </a:lnTo>
                <a:lnTo>
                  <a:pt x="16217" y="10381"/>
                </a:lnTo>
                <a:lnTo>
                  <a:pt x="16168" y="10330"/>
                </a:lnTo>
                <a:lnTo>
                  <a:pt x="16092" y="10330"/>
                </a:lnTo>
                <a:lnTo>
                  <a:pt x="16069" y="10354"/>
                </a:lnTo>
                <a:lnTo>
                  <a:pt x="16044" y="10352"/>
                </a:lnTo>
                <a:lnTo>
                  <a:pt x="15974" y="10430"/>
                </a:lnTo>
                <a:lnTo>
                  <a:pt x="15896" y="10475"/>
                </a:lnTo>
                <a:lnTo>
                  <a:pt x="15896" y="10498"/>
                </a:lnTo>
                <a:lnTo>
                  <a:pt x="15872" y="10526"/>
                </a:lnTo>
                <a:lnTo>
                  <a:pt x="15822" y="10601"/>
                </a:lnTo>
                <a:lnTo>
                  <a:pt x="15822" y="10625"/>
                </a:lnTo>
                <a:lnTo>
                  <a:pt x="15774" y="10724"/>
                </a:lnTo>
                <a:lnTo>
                  <a:pt x="15774" y="10746"/>
                </a:lnTo>
                <a:lnTo>
                  <a:pt x="15675" y="10796"/>
                </a:lnTo>
                <a:lnTo>
                  <a:pt x="15649" y="10798"/>
                </a:lnTo>
                <a:lnTo>
                  <a:pt x="15626" y="10772"/>
                </a:lnTo>
                <a:lnTo>
                  <a:pt x="15601" y="10771"/>
                </a:lnTo>
                <a:lnTo>
                  <a:pt x="15500" y="10698"/>
                </a:lnTo>
                <a:lnTo>
                  <a:pt x="15429" y="10722"/>
                </a:lnTo>
                <a:lnTo>
                  <a:pt x="15403" y="10724"/>
                </a:lnTo>
                <a:lnTo>
                  <a:pt x="15378" y="10746"/>
                </a:lnTo>
                <a:lnTo>
                  <a:pt x="15181" y="10774"/>
                </a:lnTo>
                <a:lnTo>
                  <a:pt x="15108" y="10796"/>
                </a:lnTo>
                <a:lnTo>
                  <a:pt x="15082" y="10821"/>
                </a:lnTo>
                <a:lnTo>
                  <a:pt x="15030" y="10841"/>
                </a:lnTo>
                <a:lnTo>
                  <a:pt x="15008" y="10848"/>
                </a:lnTo>
                <a:lnTo>
                  <a:pt x="15007" y="10824"/>
                </a:lnTo>
                <a:lnTo>
                  <a:pt x="14959" y="10798"/>
                </a:lnTo>
                <a:lnTo>
                  <a:pt x="14983" y="10769"/>
                </a:lnTo>
                <a:lnTo>
                  <a:pt x="14983" y="10722"/>
                </a:lnTo>
                <a:lnTo>
                  <a:pt x="15009" y="10701"/>
                </a:lnTo>
                <a:lnTo>
                  <a:pt x="14983" y="10673"/>
                </a:lnTo>
                <a:lnTo>
                  <a:pt x="14981" y="10577"/>
                </a:lnTo>
                <a:lnTo>
                  <a:pt x="14885" y="10477"/>
                </a:lnTo>
                <a:lnTo>
                  <a:pt x="14784" y="10478"/>
                </a:lnTo>
                <a:lnTo>
                  <a:pt x="14759" y="10454"/>
                </a:lnTo>
                <a:lnTo>
                  <a:pt x="14708" y="10453"/>
                </a:lnTo>
                <a:lnTo>
                  <a:pt x="14684" y="10428"/>
                </a:lnTo>
                <a:lnTo>
                  <a:pt x="14662" y="10375"/>
                </a:lnTo>
                <a:lnTo>
                  <a:pt x="14610" y="10356"/>
                </a:lnTo>
                <a:lnTo>
                  <a:pt x="14610" y="10330"/>
                </a:lnTo>
                <a:lnTo>
                  <a:pt x="14591" y="10328"/>
                </a:lnTo>
                <a:lnTo>
                  <a:pt x="14561" y="10304"/>
                </a:lnTo>
                <a:lnTo>
                  <a:pt x="14540" y="10255"/>
                </a:lnTo>
                <a:lnTo>
                  <a:pt x="14490" y="10255"/>
                </a:lnTo>
                <a:lnTo>
                  <a:pt x="14416" y="10183"/>
                </a:lnTo>
                <a:lnTo>
                  <a:pt x="14391" y="10179"/>
                </a:lnTo>
                <a:lnTo>
                  <a:pt x="14365" y="10156"/>
                </a:lnTo>
                <a:lnTo>
                  <a:pt x="14265" y="10155"/>
                </a:lnTo>
                <a:lnTo>
                  <a:pt x="14242" y="10180"/>
                </a:lnTo>
                <a:lnTo>
                  <a:pt x="14242" y="10156"/>
                </a:lnTo>
                <a:lnTo>
                  <a:pt x="14169" y="10007"/>
                </a:lnTo>
                <a:lnTo>
                  <a:pt x="14046" y="10006"/>
                </a:lnTo>
                <a:lnTo>
                  <a:pt x="14043" y="10052"/>
                </a:lnTo>
                <a:lnTo>
                  <a:pt x="13943" y="10154"/>
                </a:lnTo>
                <a:lnTo>
                  <a:pt x="13774" y="10155"/>
                </a:lnTo>
                <a:lnTo>
                  <a:pt x="13724" y="10180"/>
                </a:lnTo>
                <a:lnTo>
                  <a:pt x="13700" y="10180"/>
                </a:lnTo>
                <a:lnTo>
                  <a:pt x="13695" y="10203"/>
                </a:lnTo>
                <a:lnTo>
                  <a:pt x="13677" y="10204"/>
                </a:lnTo>
                <a:lnTo>
                  <a:pt x="13671" y="10223"/>
                </a:lnTo>
                <a:lnTo>
                  <a:pt x="13652" y="10251"/>
                </a:lnTo>
                <a:lnTo>
                  <a:pt x="13624" y="10305"/>
                </a:lnTo>
                <a:lnTo>
                  <a:pt x="13623" y="10348"/>
                </a:lnTo>
                <a:lnTo>
                  <a:pt x="13575" y="10375"/>
                </a:lnTo>
                <a:lnTo>
                  <a:pt x="13525" y="10422"/>
                </a:lnTo>
                <a:lnTo>
                  <a:pt x="13303" y="10427"/>
                </a:lnTo>
                <a:lnTo>
                  <a:pt x="13280" y="10450"/>
                </a:lnTo>
                <a:lnTo>
                  <a:pt x="13252" y="10427"/>
                </a:lnTo>
                <a:lnTo>
                  <a:pt x="13228" y="10427"/>
                </a:lnTo>
                <a:lnTo>
                  <a:pt x="13227" y="10399"/>
                </a:lnTo>
                <a:lnTo>
                  <a:pt x="13208" y="10377"/>
                </a:lnTo>
                <a:lnTo>
                  <a:pt x="13205" y="10331"/>
                </a:lnTo>
                <a:lnTo>
                  <a:pt x="13082" y="10330"/>
                </a:lnTo>
                <a:lnTo>
                  <a:pt x="13007" y="10278"/>
                </a:lnTo>
                <a:lnTo>
                  <a:pt x="12981" y="10278"/>
                </a:lnTo>
                <a:lnTo>
                  <a:pt x="12981" y="10256"/>
                </a:lnTo>
                <a:lnTo>
                  <a:pt x="12958" y="10229"/>
                </a:lnTo>
                <a:lnTo>
                  <a:pt x="12934" y="10182"/>
                </a:lnTo>
                <a:lnTo>
                  <a:pt x="12958" y="10180"/>
                </a:lnTo>
                <a:lnTo>
                  <a:pt x="12958" y="10157"/>
                </a:lnTo>
                <a:lnTo>
                  <a:pt x="13052" y="10131"/>
                </a:lnTo>
                <a:lnTo>
                  <a:pt x="13056" y="10057"/>
                </a:lnTo>
                <a:lnTo>
                  <a:pt x="13031" y="10030"/>
                </a:lnTo>
                <a:lnTo>
                  <a:pt x="13008" y="9980"/>
                </a:lnTo>
                <a:lnTo>
                  <a:pt x="12984" y="9982"/>
                </a:lnTo>
                <a:lnTo>
                  <a:pt x="12980" y="9958"/>
                </a:lnTo>
                <a:lnTo>
                  <a:pt x="12956" y="9933"/>
                </a:lnTo>
                <a:lnTo>
                  <a:pt x="12937" y="9908"/>
                </a:lnTo>
                <a:lnTo>
                  <a:pt x="12908" y="9855"/>
                </a:lnTo>
                <a:lnTo>
                  <a:pt x="12882" y="9834"/>
                </a:lnTo>
                <a:lnTo>
                  <a:pt x="12882" y="9809"/>
                </a:lnTo>
                <a:lnTo>
                  <a:pt x="12859" y="9735"/>
                </a:lnTo>
                <a:lnTo>
                  <a:pt x="12858" y="9684"/>
                </a:lnTo>
                <a:lnTo>
                  <a:pt x="12811" y="9639"/>
                </a:lnTo>
                <a:lnTo>
                  <a:pt x="12762" y="9610"/>
                </a:lnTo>
                <a:lnTo>
                  <a:pt x="12736" y="9562"/>
                </a:lnTo>
                <a:lnTo>
                  <a:pt x="12687" y="9512"/>
                </a:lnTo>
                <a:lnTo>
                  <a:pt x="12637" y="9391"/>
                </a:lnTo>
                <a:lnTo>
                  <a:pt x="12587" y="9366"/>
                </a:lnTo>
                <a:lnTo>
                  <a:pt x="12534" y="9364"/>
                </a:lnTo>
                <a:lnTo>
                  <a:pt x="12536" y="9338"/>
                </a:lnTo>
                <a:lnTo>
                  <a:pt x="12511" y="9240"/>
                </a:lnTo>
                <a:lnTo>
                  <a:pt x="12511" y="9218"/>
                </a:lnTo>
                <a:lnTo>
                  <a:pt x="12510" y="9193"/>
                </a:lnTo>
                <a:lnTo>
                  <a:pt x="12486" y="9144"/>
                </a:lnTo>
                <a:lnTo>
                  <a:pt x="12487" y="9114"/>
                </a:lnTo>
                <a:lnTo>
                  <a:pt x="12462" y="9139"/>
                </a:lnTo>
                <a:lnTo>
                  <a:pt x="12414" y="9141"/>
                </a:lnTo>
                <a:lnTo>
                  <a:pt x="12413" y="9167"/>
                </a:lnTo>
                <a:lnTo>
                  <a:pt x="12393" y="9168"/>
                </a:lnTo>
                <a:lnTo>
                  <a:pt x="12340" y="9192"/>
                </a:lnTo>
                <a:lnTo>
                  <a:pt x="12340" y="9214"/>
                </a:lnTo>
                <a:lnTo>
                  <a:pt x="12313" y="9241"/>
                </a:lnTo>
                <a:lnTo>
                  <a:pt x="12265" y="9265"/>
                </a:lnTo>
                <a:lnTo>
                  <a:pt x="12241" y="9265"/>
                </a:lnTo>
                <a:lnTo>
                  <a:pt x="12240" y="9288"/>
                </a:lnTo>
                <a:lnTo>
                  <a:pt x="12192" y="9292"/>
                </a:lnTo>
                <a:lnTo>
                  <a:pt x="12166" y="9315"/>
                </a:lnTo>
                <a:lnTo>
                  <a:pt x="12143" y="9316"/>
                </a:lnTo>
                <a:lnTo>
                  <a:pt x="12143" y="9338"/>
                </a:lnTo>
                <a:lnTo>
                  <a:pt x="12095" y="9363"/>
                </a:lnTo>
                <a:lnTo>
                  <a:pt x="11946" y="9363"/>
                </a:lnTo>
                <a:lnTo>
                  <a:pt x="11945" y="9340"/>
                </a:lnTo>
                <a:lnTo>
                  <a:pt x="11871" y="9361"/>
                </a:lnTo>
                <a:lnTo>
                  <a:pt x="11844" y="9363"/>
                </a:lnTo>
                <a:lnTo>
                  <a:pt x="11793" y="9388"/>
                </a:lnTo>
                <a:lnTo>
                  <a:pt x="11774" y="9440"/>
                </a:lnTo>
                <a:lnTo>
                  <a:pt x="11773" y="9516"/>
                </a:lnTo>
                <a:lnTo>
                  <a:pt x="11600" y="9510"/>
                </a:lnTo>
                <a:lnTo>
                  <a:pt x="11499" y="9463"/>
                </a:lnTo>
                <a:lnTo>
                  <a:pt x="11478" y="9463"/>
                </a:lnTo>
                <a:lnTo>
                  <a:pt x="11398" y="9513"/>
                </a:lnTo>
                <a:lnTo>
                  <a:pt x="11399" y="9536"/>
                </a:lnTo>
                <a:lnTo>
                  <a:pt x="11429" y="9610"/>
                </a:lnTo>
                <a:lnTo>
                  <a:pt x="11453" y="9657"/>
                </a:lnTo>
                <a:lnTo>
                  <a:pt x="11422" y="9662"/>
                </a:lnTo>
                <a:lnTo>
                  <a:pt x="11425" y="9688"/>
                </a:lnTo>
                <a:lnTo>
                  <a:pt x="11376" y="9712"/>
                </a:lnTo>
                <a:lnTo>
                  <a:pt x="11325" y="9760"/>
                </a:lnTo>
                <a:lnTo>
                  <a:pt x="11279" y="9760"/>
                </a:lnTo>
                <a:lnTo>
                  <a:pt x="11182" y="9834"/>
                </a:lnTo>
                <a:lnTo>
                  <a:pt x="11153" y="9860"/>
                </a:lnTo>
                <a:lnTo>
                  <a:pt x="11130" y="9905"/>
                </a:lnTo>
                <a:lnTo>
                  <a:pt x="11081" y="9937"/>
                </a:lnTo>
                <a:lnTo>
                  <a:pt x="11054" y="9983"/>
                </a:lnTo>
                <a:lnTo>
                  <a:pt x="11008" y="10031"/>
                </a:lnTo>
                <a:lnTo>
                  <a:pt x="10956" y="10080"/>
                </a:lnTo>
                <a:lnTo>
                  <a:pt x="10909" y="10086"/>
                </a:lnTo>
                <a:lnTo>
                  <a:pt x="10882" y="10102"/>
                </a:lnTo>
                <a:lnTo>
                  <a:pt x="10860" y="10105"/>
                </a:lnTo>
                <a:lnTo>
                  <a:pt x="10831" y="10127"/>
                </a:lnTo>
                <a:lnTo>
                  <a:pt x="10808" y="10183"/>
                </a:lnTo>
                <a:lnTo>
                  <a:pt x="10734" y="10230"/>
                </a:lnTo>
                <a:lnTo>
                  <a:pt x="10686" y="10279"/>
                </a:lnTo>
                <a:lnTo>
                  <a:pt x="10611" y="10327"/>
                </a:lnTo>
                <a:lnTo>
                  <a:pt x="10561" y="10352"/>
                </a:lnTo>
                <a:lnTo>
                  <a:pt x="10464" y="10351"/>
                </a:lnTo>
                <a:lnTo>
                  <a:pt x="10412" y="10404"/>
                </a:lnTo>
                <a:lnTo>
                  <a:pt x="10367" y="10427"/>
                </a:lnTo>
                <a:lnTo>
                  <a:pt x="10314" y="10453"/>
                </a:lnTo>
                <a:lnTo>
                  <a:pt x="10314" y="10256"/>
                </a:lnTo>
                <a:lnTo>
                  <a:pt x="10218" y="10256"/>
                </a:lnTo>
                <a:lnTo>
                  <a:pt x="10046" y="10152"/>
                </a:lnTo>
                <a:lnTo>
                  <a:pt x="10021" y="10178"/>
                </a:lnTo>
                <a:lnTo>
                  <a:pt x="9942" y="10175"/>
                </a:lnTo>
                <a:lnTo>
                  <a:pt x="9893" y="10129"/>
                </a:lnTo>
                <a:lnTo>
                  <a:pt x="9870" y="10080"/>
                </a:lnTo>
                <a:lnTo>
                  <a:pt x="9793" y="10006"/>
                </a:lnTo>
                <a:lnTo>
                  <a:pt x="9769" y="10007"/>
                </a:lnTo>
                <a:lnTo>
                  <a:pt x="9742" y="10031"/>
                </a:lnTo>
                <a:lnTo>
                  <a:pt x="9745" y="10055"/>
                </a:lnTo>
                <a:lnTo>
                  <a:pt x="9701" y="10058"/>
                </a:lnTo>
                <a:lnTo>
                  <a:pt x="9676" y="10105"/>
                </a:lnTo>
                <a:lnTo>
                  <a:pt x="9671" y="10155"/>
                </a:lnTo>
                <a:lnTo>
                  <a:pt x="9647" y="10156"/>
                </a:lnTo>
                <a:lnTo>
                  <a:pt x="9600" y="10183"/>
                </a:lnTo>
                <a:lnTo>
                  <a:pt x="9525" y="10253"/>
                </a:lnTo>
                <a:lnTo>
                  <a:pt x="9473" y="10281"/>
                </a:lnTo>
                <a:lnTo>
                  <a:pt x="9448" y="10326"/>
                </a:lnTo>
                <a:lnTo>
                  <a:pt x="9375" y="10380"/>
                </a:lnTo>
                <a:lnTo>
                  <a:pt x="9327" y="10406"/>
                </a:lnTo>
                <a:lnTo>
                  <a:pt x="9275" y="10449"/>
                </a:lnTo>
                <a:lnTo>
                  <a:pt x="9180" y="10500"/>
                </a:lnTo>
                <a:lnTo>
                  <a:pt x="9130" y="10549"/>
                </a:lnTo>
                <a:lnTo>
                  <a:pt x="9108" y="10551"/>
                </a:lnTo>
                <a:lnTo>
                  <a:pt x="9080" y="10573"/>
                </a:lnTo>
                <a:lnTo>
                  <a:pt x="9053" y="10573"/>
                </a:lnTo>
                <a:lnTo>
                  <a:pt x="9052" y="10598"/>
                </a:lnTo>
                <a:lnTo>
                  <a:pt x="8984" y="10574"/>
                </a:lnTo>
                <a:lnTo>
                  <a:pt x="8956" y="10598"/>
                </a:lnTo>
                <a:lnTo>
                  <a:pt x="8907" y="10601"/>
                </a:lnTo>
                <a:lnTo>
                  <a:pt x="8882" y="10574"/>
                </a:lnTo>
                <a:lnTo>
                  <a:pt x="8808" y="10625"/>
                </a:lnTo>
                <a:lnTo>
                  <a:pt x="8784" y="10626"/>
                </a:lnTo>
                <a:lnTo>
                  <a:pt x="8635" y="10551"/>
                </a:lnTo>
                <a:lnTo>
                  <a:pt x="8612" y="10549"/>
                </a:lnTo>
                <a:lnTo>
                  <a:pt x="8560" y="10601"/>
                </a:lnTo>
                <a:lnTo>
                  <a:pt x="8536" y="10602"/>
                </a:lnTo>
                <a:lnTo>
                  <a:pt x="8489" y="10574"/>
                </a:lnTo>
                <a:lnTo>
                  <a:pt x="8461" y="10548"/>
                </a:lnTo>
                <a:lnTo>
                  <a:pt x="8438" y="10525"/>
                </a:lnTo>
                <a:lnTo>
                  <a:pt x="8412" y="10525"/>
                </a:lnTo>
                <a:lnTo>
                  <a:pt x="8413" y="10478"/>
                </a:lnTo>
                <a:lnTo>
                  <a:pt x="8314" y="10449"/>
                </a:lnTo>
                <a:lnTo>
                  <a:pt x="8266" y="10452"/>
                </a:lnTo>
                <a:lnTo>
                  <a:pt x="8264" y="10379"/>
                </a:lnTo>
                <a:lnTo>
                  <a:pt x="8237" y="10379"/>
                </a:lnTo>
                <a:lnTo>
                  <a:pt x="8237" y="10355"/>
                </a:lnTo>
                <a:lnTo>
                  <a:pt x="8190" y="10304"/>
                </a:lnTo>
                <a:lnTo>
                  <a:pt x="8192" y="10280"/>
                </a:lnTo>
                <a:lnTo>
                  <a:pt x="8239" y="10231"/>
                </a:lnTo>
                <a:lnTo>
                  <a:pt x="8264" y="10230"/>
                </a:lnTo>
                <a:lnTo>
                  <a:pt x="8289" y="10181"/>
                </a:lnTo>
                <a:lnTo>
                  <a:pt x="8287" y="10156"/>
                </a:lnTo>
                <a:lnTo>
                  <a:pt x="8264" y="10132"/>
                </a:lnTo>
                <a:lnTo>
                  <a:pt x="8240" y="10131"/>
                </a:lnTo>
                <a:lnTo>
                  <a:pt x="8215" y="10108"/>
                </a:lnTo>
                <a:lnTo>
                  <a:pt x="8191" y="10080"/>
                </a:lnTo>
                <a:lnTo>
                  <a:pt x="8167" y="10056"/>
                </a:lnTo>
                <a:lnTo>
                  <a:pt x="8143" y="10008"/>
                </a:lnTo>
                <a:lnTo>
                  <a:pt x="8115" y="9982"/>
                </a:lnTo>
                <a:lnTo>
                  <a:pt x="8092" y="9982"/>
                </a:lnTo>
                <a:lnTo>
                  <a:pt x="8066" y="9956"/>
                </a:lnTo>
                <a:lnTo>
                  <a:pt x="8042" y="9933"/>
                </a:lnTo>
                <a:lnTo>
                  <a:pt x="8017" y="9933"/>
                </a:lnTo>
                <a:lnTo>
                  <a:pt x="7990" y="9933"/>
                </a:lnTo>
                <a:lnTo>
                  <a:pt x="7993" y="9912"/>
                </a:lnTo>
                <a:lnTo>
                  <a:pt x="7966" y="9909"/>
                </a:lnTo>
                <a:lnTo>
                  <a:pt x="7896" y="9806"/>
                </a:lnTo>
                <a:lnTo>
                  <a:pt x="7794" y="9708"/>
                </a:lnTo>
                <a:lnTo>
                  <a:pt x="7746" y="9709"/>
                </a:lnTo>
                <a:lnTo>
                  <a:pt x="7746" y="9733"/>
                </a:lnTo>
                <a:lnTo>
                  <a:pt x="7698" y="9756"/>
                </a:lnTo>
                <a:lnTo>
                  <a:pt x="7668" y="9759"/>
                </a:lnTo>
                <a:lnTo>
                  <a:pt x="7668" y="9735"/>
                </a:lnTo>
                <a:lnTo>
                  <a:pt x="7647" y="9711"/>
                </a:lnTo>
                <a:lnTo>
                  <a:pt x="7597" y="9709"/>
                </a:lnTo>
                <a:lnTo>
                  <a:pt x="7548" y="9661"/>
                </a:lnTo>
                <a:lnTo>
                  <a:pt x="7525" y="9662"/>
                </a:lnTo>
                <a:lnTo>
                  <a:pt x="7472" y="9687"/>
                </a:lnTo>
                <a:lnTo>
                  <a:pt x="7400" y="9657"/>
                </a:lnTo>
                <a:lnTo>
                  <a:pt x="7376" y="9611"/>
                </a:lnTo>
                <a:lnTo>
                  <a:pt x="7377" y="9535"/>
                </a:lnTo>
                <a:lnTo>
                  <a:pt x="7398" y="9487"/>
                </a:lnTo>
                <a:lnTo>
                  <a:pt x="7398" y="9440"/>
                </a:lnTo>
                <a:lnTo>
                  <a:pt x="7251" y="9315"/>
                </a:lnTo>
                <a:lnTo>
                  <a:pt x="7202" y="9267"/>
                </a:lnTo>
                <a:lnTo>
                  <a:pt x="7176" y="9267"/>
                </a:lnTo>
                <a:lnTo>
                  <a:pt x="7176" y="9196"/>
                </a:lnTo>
                <a:lnTo>
                  <a:pt x="6930" y="9191"/>
                </a:lnTo>
                <a:lnTo>
                  <a:pt x="6930" y="9144"/>
                </a:lnTo>
                <a:lnTo>
                  <a:pt x="6905" y="9144"/>
                </a:lnTo>
                <a:lnTo>
                  <a:pt x="6905" y="9119"/>
                </a:lnTo>
                <a:lnTo>
                  <a:pt x="6884" y="9119"/>
                </a:lnTo>
                <a:lnTo>
                  <a:pt x="6832" y="9139"/>
                </a:lnTo>
                <a:lnTo>
                  <a:pt x="6807" y="9117"/>
                </a:lnTo>
                <a:lnTo>
                  <a:pt x="6783" y="9116"/>
                </a:lnTo>
                <a:lnTo>
                  <a:pt x="6708" y="9094"/>
                </a:lnTo>
                <a:lnTo>
                  <a:pt x="6706" y="9069"/>
                </a:lnTo>
                <a:lnTo>
                  <a:pt x="6684" y="9041"/>
                </a:lnTo>
                <a:lnTo>
                  <a:pt x="6633" y="9020"/>
                </a:lnTo>
                <a:lnTo>
                  <a:pt x="6612" y="9019"/>
                </a:lnTo>
                <a:lnTo>
                  <a:pt x="6536" y="9092"/>
                </a:lnTo>
                <a:lnTo>
                  <a:pt x="6512" y="9093"/>
                </a:lnTo>
                <a:lnTo>
                  <a:pt x="6509" y="9141"/>
                </a:lnTo>
                <a:lnTo>
                  <a:pt x="6461" y="9141"/>
                </a:lnTo>
                <a:lnTo>
                  <a:pt x="6460" y="9168"/>
                </a:lnTo>
                <a:lnTo>
                  <a:pt x="6437" y="9168"/>
                </a:lnTo>
                <a:lnTo>
                  <a:pt x="6435" y="9191"/>
                </a:lnTo>
                <a:lnTo>
                  <a:pt x="6412" y="9194"/>
                </a:lnTo>
                <a:lnTo>
                  <a:pt x="6411" y="9240"/>
                </a:lnTo>
                <a:lnTo>
                  <a:pt x="6396" y="9240"/>
                </a:lnTo>
                <a:lnTo>
                  <a:pt x="6388" y="9257"/>
                </a:lnTo>
                <a:lnTo>
                  <a:pt x="6365" y="9266"/>
                </a:lnTo>
                <a:lnTo>
                  <a:pt x="6362" y="9293"/>
                </a:lnTo>
                <a:lnTo>
                  <a:pt x="6338" y="9314"/>
                </a:lnTo>
                <a:lnTo>
                  <a:pt x="6337" y="9336"/>
                </a:lnTo>
                <a:lnTo>
                  <a:pt x="6315" y="9344"/>
                </a:lnTo>
                <a:lnTo>
                  <a:pt x="6310" y="9366"/>
                </a:lnTo>
                <a:lnTo>
                  <a:pt x="6262" y="9411"/>
                </a:lnTo>
                <a:lnTo>
                  <a:pt x="6238" y="9413"/>
                </a:lnTo>
                <a:lnTo>
                  <a:pt x="6239" y="9433"/>
                </a:lnTo>
                <a:lnTo>
                  <a:pt x="6165" y="9440"/>
                </a:lnTo>
                <a:lnTo>
                  <a:pt x="6163" y="9414"/>
                </a:lnTo>
                <a:lnTo>
                  <a:pt x="6139" y="9411"/>
                </a:lnTo>
                <a:lnTo>
                  <a:pt x="6092" y="9362"/>
                </a:lnTo>
                <a:lnTo>
                  <a:pt x="6067" y="9366"/>
                </a:lnTo>
                <a:lnTo>
                  <a:pt x="6038" y="9339"/>
                </a:lnTo>
                <a:lnTo>
                  <a:pt x="6021" y="9339"/>
                </a:lnTo>
                <a:lnTo>
                  <a:pt x="5989" y="9339"/>
                </a:lnTo>
                <a:lnTo>
                  <a:pt x="5990" y="9363"/>
                </a:lnTo>
                <a:lnTo>
                  <a:pt x="5967" y="9360"/>
                </a:lnTo>
                <a:lnTo>
                  <a:pt x="5967" y="9339"/>
                </a:lnTo>
                <a:lnTo>
                  <a:pt x="5919" y="9338"/>
                </a:lnTo>
                <a:lnTo>
                  <a:pt x="5892" y="9314"/>
                </a:lnTo>
                <a:lnTo>
                  <a:pt x="5819" y="9316"/>
                </a:lnTo>
                <a:lnTo>
                  <a:pt x="5817" y="9291"/>
                </a:lnTo>
                <a:lnTo>
                  <a:pt x="5746" y="9292"/>
                </a:lnTo>
                <a:lnTo>
                  <a:pt x="5745" y="9265"/>
                </a:lnTo>
                <a:lnTo>
                  <a:pt x="5719" y="9265"/>
                </a:lnTo>
                <a:lnTo>
                  <a:pt x="5719" y="9242"/>
                </a:lnTo>
                <a:lnTo>
                  <a:pt x="5695" y="9243"/>
                </a:lnTo>
                <a:lnTo>
                  <a:pt x="5692" y="9217"/>
                </a:lnTo>
                <a:lnTo>
                  <a:pt x="5671" y="9218"/>
                </a:lnTo>
                <a:lnTo>
                  <a:pt x="5669" y="9192"/>
                </a:lnTo>
                <a:lnTo>
                  <a:pt x="5619" y="9188"/>
                </a:lnTo>
                <a:lnTo>
                  <a:pt x="5618" y="9166"/>
                </a:lnTo>
                <a:lnTo>
                  <a:pt x="5497" y="9168"/>
                </a:lnTo>
                <a:lnTo>
                  <a:pt x="5497" y="9183"/>
                </a:lnTo>
                <a:lnTo>
                  <a:pt x="5471" y="9188"/>
                </a:lnTo>
                <a:lnTo>
                  <a:pt x="5472" y="9168"/>
                </a:lnTo>
                <a:lnTo>
                  <a:pt x="5372" y="9170"/>
                </a:lnTo>
                <a:lnTo>
                  <a:pt x="5376" y="9218"/>
                </a:lnTo>
                <a:lnTo>
                  <a:pt x="5397" y="9239"/>
                </a:lnTo>
                <a:lnTo>
                  <a:pt x="5395" y="9289"/>
                </a:lnTo>
                <a:lnTo>
                  <a:pt x="5423" y="9289"/>
                </a:lnTo>
                <a:lnTo>
                  <a:pt x="5424" y="9315"/>
                </a:lnTo>
                <a:lnTo>
                  <a:pt x="5447" y="9316"/>
                </a:lnTo>
                <a:lnTo>
                  <a:pt x="5447" y="9364"/>
                </a:lnTo>
                <a:lnTo>
                  <a:pt x="5471" y="9366"/>
                </a:lnTo>
                <a:lnTo>
                  <a:pt x="5471" y="9410"/>
                </a:lnTo>
                <a:lnTo>
                  <a:pt x="5424" y="9413"/>
                </a:lnTo>
                <a:lnTo>
                  <a:pt x="5423" y="9438"/>
                </a:lnTo>
                <a:lnTo>
                  <a:pt x="5395" y="9442"/>
                </a:lnTo>
                <a:lnTo>
                  <a:pt x="5397" y="9511"/>
                </a:lnTo>
                <a:lnTo>
                  <a:pt x="5350" y="9513"/>
                </a:lnTo>
                <a:lnTo>
                  <a:pt x="5348" y="9538"/>
                </a:lnTo>
                <a:lnTo>
                  <a:pt x="5324" y="9538"/>
                </a:lnTo>
                <a:lnTo>
                  <a:pt x="5325" y="9560"/>
                </a:lnTo>
                <a:lnTo>
                  <a:pt x="5303" y="9564"/>
                </a:lnTo>
                <a:lnTo>
                  <a:pt x="5277" y="9586"/>
                </a:lnTo>
                <a:lnTo>
                  <a:pt x="5250" y="9586"/>
                </a:lnTo>
                <a:lnTo>
                  <a:pt x="5249" y="9609"/>
                </a:lnTo>
                <a:lnTo>
                  <a:pt x="5200" y="9611"/>
                </a:lnTo>
                <a:lnTo>
                  <a:pt x="5200" y="9637"/>
                </a:lnTo>
                <a:lnTo>
                  <a:pt x="5154" y="9633"/>
                </a:lnTo>
                <a:lnTo>
                  <a:pt x="5149" y="9685"/>
                </a:lnTo>
                <a:lnTo>
                  <a:pt x="5125" y="9685"/>
                </a:lnTo>
                <a:lnTo>
                  <a:pt x="5125" y="9733"/>
                </a:lnTo>
                <a:lnTo>
                  <a:pt x="5052" y="9736"/>
                </a:lnTo>
                <a:lnTo>
                  <a:pt x="5051" y="9762"/>
                </a:lnTo>
                <a:lnTo>
                  <a:pt x="5027" y="9760"/>
                </a:lnTo>
                <a:lnTo>
                  <a:pt x="5027" y="9784"/>
                </a:lnTo>
                <a:lnTo>
                  <a:pt x="5003" y="9788"/>
                </a:lnTo>
                <a:lnTo>
                  <a:pt x="5003" y="9809"/>
                </a:lnTo>
                <a:lnTo>
                  <a:pt x="4955" y="9809"/>
                </a:lnTo>
                <a:lnTo>
                  <a:pt x="4955" y="9857"/>
                </a:lnTo>
                <a:lnTo>
                  <a:pt x="4906" y="9858"/>
                </a:lnTo>
                <a:lnTo>
                  <a:pt x="4904" y="9909"/>
                </a:lnTo>
                <a:lnTo>
                  <a:pt x="4931" y="9911"/>
                </a:lnTo>
                <a:lnTo>
                  <a:pt x="4930" y="10030"/>
                </a:lnTo>
                <a:lnTo>
                  <a:pt x="4855" y="10034"/>
                </a:lnTo>
                <a:lnTo>
                  <a:pt x="4854" y="10105"/>
                </a:lnTo>
                <a:lnTo>
                  <a:pt x="4782" y="10105"/>
                </a:lnTo>
                <a:lnTo>
                  <a:pt x="4781" y="10181"/>
                </a:lnTo>
                <a:lnTo>
                  <a:pt x="4757" y="10181"/>
                </a:lnTo>
                <a:lnTo>
                  <a:pt x="4756" y="10206"/>
                </a:lnTo>
                <a:lnTo>
                  <a:pt x="4733" y="10229"/>
                </a:lnTo>
                <a:lnTo>
                  <a:pt x="4681" y="10228"/>
                </a:lnTo>
                <a:lnTo>
                  <a:pt x="4681" y="10254"/>
                </a:lnTo>
                <a:lnTo>
                  <a:pt x="4658" y="10254"/>
                </a:lnTo>
                <a:lnTo>
                  <a:pt x="4656" y="10279"/>
                </a:lnTo>
                <a:lnTo>
                  <a:pt x="4633" y="10281"/>
                </a:lnTo>
                <a:lnTo>
                  <a:pt x="4633" y="10305"/>
                </a:lnTo>
                <a:lnTo>
                  <a:pt x="4611" y="10303"/>
                </a:lnTo>
                <a:lnTo>
                  <a:pt x="4584" y="10323"/>
                </a:lnTo>
                <a:lnTo>
                  <a:pt x="4532" y="10330"/>
                </a:lnTo>
                <a:lnTo>
                  <a:pt x="4533" y="10351"/>
                </a:lnTo>
                <a:lnTo>
                  <a:pt x="4510" y="10354"/>
                </a:lnTo>
                <a:lnTo>
                  <a:pt x="4485" y="10380"/>
                </a:lnTo>
                <a:lnTo>
                  <a:pt x="4484" y="10429"/>
                </a:lnTo>
                <a:lnTo>
                  <a:pt x="4458" y="10429"/>
                </a:lnTo>
                <a:lnTo>
                  <a:pt x="4458" y="10449"/>
                </a:lnTo>
                <a:lnTo>
                  <a:pt x="4437" y="10450"/>
                </a:lnTo>
                <a:lnTo>
                  <a:pt x="4435" y="10474"/>
                </a:lnTo>
                <a:lnTo>
                  <a:pt x="4387" y="10475"/>
                </a:lnTo>
                <a:lnTo>
                  <a:pt x="4386" y="10528"/>
                </a:lnTo>
                <a:lnTo>
                  <a:pt x="4359" y="10527"/>
                </a:lnTo>
                <a:lnTo>
                  <a:pt x="4361" y="10550"/>
                </a:lnTo>
                <a:lnTo>
                  <a:pt x="4321" y="10552"/>
                </a:lnTo>
                <a:lnTo>
                  <a:pt x="4313" y="10534"/>
                </a:lnTo>
                <a:lnTo>
                  <a:pt x="4289" y="10527"/>
                </a:lnTo>
                <a:lnTo>
                  <a:pt x="4288" y="10502"/>
                </a:lnTo>
                <a:lnTo>
                  <a:pt x="4262" y="10501"/>
                </a:lnTo>
                <a:lnTo>
                  <a:pt x="4264" y="10451"/>
                </a:lnTo>
                <a:lnTo>
                  <a:pt x="4214" y="10449"/>
                </a:lnTo>
                <a:lnTo>
                  <a:pt x="4214" y="10426"/>
                </a:lnTo>
                <a:lnTo>
                  <a:pt x="4188" y="10426"/>
                </a:lnTo>
                <a:lnTo>
                  <a:pt x="4188" y="10472"/>
                </a:lnTo>
                <a:lnTo>
                  <a:pt x="4165" y="10473"/>
                </a:lnTo>
                <a:lnTo>
                  <a:pt x="4165" y="10451"/>
                </a:lnTo>
                <a:lnTo>
                  <a:pt x="4113" y="10452"/>
                </a:lnTo>
                <a:lnTo>
                  <a:pt x="4113" y="10424"/>
                </a:lnTo>
                <a:lnTo>
                  <a:pt x="4142" y="10428"/>
                </a:lnTo>
                <a:lnTo>
                  <a:pt x="4142" y="10401"/>
                </a:lnTo>
                <a:lnTo>
                  <a:pt x="4115" y="10401"/>
                </a:lnTo>
                <a:lnTo>
                  <a:pt x="4113" y="10379"/>
                </a:lnTo>
                <a:lnTo>
                  <a:pt x="4091" y="10377"/>
                </a:lnTo>
                <a:lnTo>
                  <a:pt x="4065" y="10350"/>
                </a:lnTo>
                <a:lnTo>
                  <a:pt x="4039" y="10350"/>
                </a:lnTo>
                <a:lnTo>
                  <a:pt x="4041" y="10303"/>
                </a:lnTo>
                <a:lnTo>
                  <a:pt x="4067" y="10302"/>
                </a:lnTo>
                <a:lnTo>
                  <a:pt x="4066" y="10206"/>
                </a:lnTo>
                <a:lnTo>
                  <a:pt x="4039" y="10205"/>
                </a:lnTo>
                <a:lnTo>
                  <a:pt x="4042" y="10179"/>
                </a:lnTo>
                <a:lnTo>
                  <a:pt x="4015" y="10178"/>
                </a:lnTo>
                <a:lnTo>
                  <a:pt x="4013" y="10229"/>
                </a:lnTo>
                <a:lnTo>
                  <a:pt x="3992" y="10229"/>
                </a:lnTo>
                <a:lnTo>
                  <a:pt x="3989" y="10255"/>
                </a:lnTo>
                <a:lnTo>
                  <a:pt x="3892" y="10254"/>
                </a:lnTo>
                <a:lnTo>
                  <a:pt x="3890" y="10302"/>
                </a:lnTo>
                <a:lnTo>
                  <a:pt x="3816" y="10303"/>
                </a:lnTo>
                <a:lnTo>
                  <a:pt x="3820" y="10476"/>
                </a:lnTo>
                <a:lnTo>
                  <a:pt x="3793" y="10477"/>
                </a:lnTo>
                <a:lnTo>
                  <a:pt x="3794" y="10528"/>
                </a:lnTo>
                <a:lnTo>
                  <a:pt x="3747" y="10528"/>
                </a:lnTo>
                <a:lnTo>
                  <a:pt x="3745" y="10503"/>
                </a:lnTo>
                <a:lnTo>
                  <a:pt x="3571" y="10501"/>
                </a:lnTo>
                <a:lnTo>
                  <a:pt x="3568" y="10475"/>
                </a:lnTo>
                <a:lnTo>
                  <a:pt x="3473" y="10478"/>
                </a:lnTo>
                <a:lnTo>
                  <a:pt x="3470" y="10453"/>
                </a:lnTo>
                <a:lnTo>
                  <a:pt x="3422" y="10453"/>
                </a:lnTo>
                <a:lnTo>
                  <a:pt x="3421" y="10477"/>
                </a:lnTo>
                <a:lnTo>
                  <a:pt x="3374" y="10476"/>
                </a:lnTo>
                <a:lnTo>
                  <a:pt x="3374" y="10452"/>
                </a:lnTo>
                <a:lnTo>
                  <a:pt x="3275" y="10452"/>
                </a:lnTo>
                <a:lnTo>
                  <a:pt x="3275" y="10426"/>
                </a:lnTo>
                <a:lnTo>
                  <a:pt x="3200" y="10428"/>
                </a:lnTo>
                <a:lnTo>
                  <a:pt x="3199" y="10402"/>
                </a:lnTo>
                <a:lnTo>
                  <a:pt x="3151" y="10399"/>
                </a:lnTo>
                <a:lnTo>
                  <a:pt x="3149" y="10430"/>
                </a:lnTo>
                <a:lnTo>
                  <a:pt x="3126" y="10430"/>
                </a:lnTo>
                <a:lnTo>
                  <a:pt x="3125" y="10451"/>
                </a:lnTo>
                <a:lnTo>
                  <a:pt x="3028" y="10454"/>
                </a:lnTo>
                <a:lnTo>
                  <a:pt x="3027" y="10426"/>
                </a:lnTo>
                <a:lnTo>
                  <a:pt x="3004" y="10401"/>
                </a:lnTo>
                <a:lnTo>
                  <a:pt x="2979" y="10399"/>
                </a:lnTo>
                <a:lnTo>
                  <a:pt x="2978" y="10454"/>
                </a:lnTo>
                <a:lnTo>
                  <a:pt x="2953" y="10452"/>
                </a:lnTo>
                <a:lnTo>
                  <a:pt x="2930" y="10477"/>
                </a:lnTo>
                <a:lnTo>
                  <a:pt x="2906" y="10478"/>
                </a:lnTo>
                <a:lnTo>
                  <a:pt x="2905" y="10502"/>
                </a:lnTo>
                <a:lnTo>
                  <a:pt x="2855" y="10503"/>
                </a:lnTo>
                <a:lnTo>
                  <a:pt x="2806" y="10551"/>
                </a:lnTo>
                <a:lnTo>
                  <a:pt x="2806" y="10573"/>
                </a:lnTo>
                <a:lnTo>
                  <a:pt x="2781" y="10574"/>
                </a:lnTo>
                <a:lnTo>
                  <a:pt x="2780" y="10601"/>
                </a:lnTo>
                <a:lnTo>
                  <a:pt x="2758" y="10599"/>
                </a:lnTo>
                <a:lnTo>
                  <a:pt x="2754" y="10622"/>
                </a:lnTo>
                <a:lnTo>
                  <a:pt x="2732" y="10624"/>
                </a:lnTo>
                <a:lnTo>
                  <a:pt x="2732" y="10638"/>
                </a:lnTo>
                <a:lnTo>
                  <a:pt x="2708" y="10652"/>
                </a:lnTo>
                <a:lnTo>
                  <a:pt x="2657" y="10652"/>
                </a:lnTo>
                <a:lnTo>
                  <a:pt x="2609" y="10624"/>
                </a:lnTo>
                <a:lnTo>
                  <a:pt x="2583" y="10624"/>
                </a:lnTo>
                <a:lnTo>
                  <a:pt x="2558" y="10601"/>
                </a:lnTo>
                <a:lnTo>
                  <a:pt x="2507" y="10599"/>
                </a:lnTo>
                <a:lnTo>
                  <a:pt x="2505" y="10574"/>
                </a:lnTo>
                <a:lnTo>
                  <a:pt x="2462" y="10574"/>
                </a:lnTo>
                <a:lnTo>
                  <a:pt x="2459" y="10548"/>
                </a:lnTo>
                <a:lnTo>
                  <a:pt x="2386" y="10548"/>
                </a:lnTo>
                <a:lnTo>
                  <a:pt x="2384" y="10524"/>
                </a:lnTo>
                <a:lnTo>
                  <a:pt x="2308" y="10526"/>
                </a:lnTo>
                <a:lnTo>
                  <a:pt x="2310" y="10502"/>
                </a:lnTo>
                <a:lnTo>
                  <a:pt x="2213" y="10499"/>
                </a:lnTo>
                <a:lnTo>
                  <a:pt x="2213" y="10475"/>
                </a:lnTo>
                <a:lnTo>
                  <a:pt x="2113" y="10476"/>
                </a:lnTo>
                <a:lnTo>
                  <a:pt x="2113" y="10452"/>
                </a:lnTo>
                <a:lnTo>
                  <a:pt x="2089" y="10452"/>
                </a:lnTo>
                <a:lnTo>
                  <a:pt x="2089" y="10426"/>
                </a:lnTo>
                <a:lnTo>
                  <a:pt x="2062" y="10427"/>
                </a:lnTo>
                <a:lnTo>
                  <a:pt x="2063" y="10401"/>
                </a:lnTo>
                <a:lnTo>
                  <a:pt x="2040" y="10405"/>
                </a:lnTo>
                <a:lnTo>
                  <a:pt x="2037" y="10352"/>
                </a:lnTo>
                <a:lnTo>
                  <a:pt x="2016" y="10354"/>
                </a:lnTo>
                <a:lnTo>
                  <a:pt x="2016" y="10331"/>
                </a:lnTo>
                <a:lnTo>
                  <a:pt x="1992" y="10330"/>
                </a:lnTo>
                <a:lnTo>
                  <a:pt x="1992" y="10305"/>
                </a:lnTo>
                <a:lnTo>
                  <a:pt x="1967" y="10304"/>
                </a:lnTo>
                <a:lnTo>
                  <a:pt x="1965" y="10278"/>
                </a:lnTo>
                <a:lnTo>
                  <a:pt x="1941" y="10277"/>
                </a:lnTo>
                <a:lnTo>
                  <a:pt x="1941" y="10255"/>
                </a:lnTo>
                <a:lnTo>
                  <a:pt x="1917" y="10254"/>
                </a:lnTo>
                <a:lnTo>
                  <a:pt x="1894" y="10228"/>
                </a:lnTo>
                <a:lnTo>
                  <a:pt x="1867" y="10231"/>
                </a:lnTo>
                <a:lnTo>
                  <a:pt x="1865" y="10205"/>
                </a:lnTo>
                <a:lnTo>
                  <a:pt x="1843" y="10205"/>
                </a:lnTo>
                <a:lnTo>
                  <a:pt x="1817" y="10180"/>
                </a:lnTo>
                <a:lnTo>
                  <a:pt x="1793" y="10180"/>
                </a:lnTo>
                <a:lnTo>
                  <a:pt x="1791" y="10156"/>
                </a:lnTo>
                <a:lnTo>
                  <a:pt x="1742" y="10156"/>
                </a:lnTo>
                <a:lnTo>
                  <a:pt x="1741" y="10132"/>
                </a:lnTo>
                <a:lnTo>
                  <a:pt x="1719" y="10132"/>
                </a:lnTo>
                <a:lnTo>
                  <a:pt x="1718" y="10105"/>
                </a:lnTo>
                <a:lnTo>
                  <a:pt x="1671" y="10105"/>
                </a:lnTo>
                <a:lnTo>
                  <a:pt x="1670" y="10079"/>
                </a:lnTo>
                <a:lnTo>
                  <a:pt x="1645" y="10079"/>
                </a:lnTo>
                <a:lnTo>
                  <a:pt x="1643" y="10055"/>
                </a:lnTo>
                <a:lnTo>
                  <a:pt x="1621" y="10055"/>
                </a:lnTo>
                <a:lnTo>
                  <a:pt x="1595" y="10032"/>
                </a:lnTo>
                <a:lnTo>
                  <a:pt x="1571" y="10032"/>
                </a:lnTo>
                <a:lnTo>
                  <a:pt x="1570" y="10008"/>
                </a:lnTo>
                <a:lnTo>
                  <a:pt x="1547" y="10007"/>
                </a:lnTo>
                <a:lnTo>
                  <a:pt x="1522" y="9982"/>
                </a:lnTo>
                <a:lnTo>
                  <a:pt x="1497" y="9980"/>
                </a:lnTo>
                <a:lnTo>
                  <a:pt x="1497" y="9958"/>
                </a:lnTo>
                <a:lnTo>
                  <a:pt x="1471" y="9958"/>
                </a:lnTo>
                <a:lnTo>
                  <a:pt x="1471" y="9932"/>
                </a:lnTo>
                <a:lnTo>
                  <a:pt x="1446" y="9932"/>
                </a:lnTo>
                <a:lnTo>
                  <a:pt x="1397" y="9887"/>
                </a:lnTo>
                <a:lnTo>
                  <a:pt x="1371" y="9886"/>
                </a:lnTo>
                <a:lnTo>
                  <a:pt x="1373" y="9858"/>
                </a:lnTo>
                <a:lnTo>
                  <a:pt x="1348" y="9858"/>
                </a:lnTo>
                <a:lnTo>
                  <a:pt x="1348" y="9831"/>
                </a:lnTo>
                <a:lnTo>
                  <a:pt x="1325" y="9831"/>
                </a:lnTo>
                <a:lnTo>
                  <a:pt x="1300" y="9809"/>
                </a:lnTo>
                <a:lnTo>
                  <a:pt x="1277" y="9809"/>
                </a:lnTo>
                <a:lnTo>
                  <a:pt x="1275" y="9786"/>
                </a:lnTo>
                <a:lnTo>
                  <a:pt x="1250" y="9785"/>
                </a:lnTo>
                <a:lnTo>
                  <a:pt x="1250" y="9758"/>
                </a:lnTo>
                <a:lnTo>
                  <a:pt x="1226" y="9758"/>
                </a:lnTo>
                <a:lnTo>
                  <a:pt x="1223" y="9737"/>
                </a:lnTo>
                <a:lnTo>
                  <a:pt x="1201" y="9735"/>
                </a:lnTo>
                <a:lnTo>
                  <a:pt x="1198" y="9711"/>
                </a:lnTo>
                <a:lnTo>
                  <a:pt x="1179" y="9711"/>
                </a:lnTo>
                <a:lnTo>
                  <a:pt x="1152" y="9685"/>
                </a:lnTo>
                <a:lnTo>
                  <a:pt x="1152" y="9660"/>
                </a:lnTo>
                <a:lnTo>
                  <a:pt x="1126" y="9660"/>
                </a:lnTo>
                <a:lnTo>
                  <a:pt x="1126" y="9635"/>
                </a:lnTo>
                <a:lnTo>
                  <a:pt x="1102" y="9634"/>
                </a:lnTo>
                <a:lnTo>
                  <a:pt x="1101" y="9611"/>
                </a:lnTo>
                <a:lnTo>
                  <a:pt x="1077" y="9610"/>
                </a:lnTo>
                <a:lnTo>
                  <a:pt x="1075" y="9588"/>
                </a:lnTo>
                <a:lnTo>
                  <a:pt x="1053" y="9586"/>
                </a:lnTo>
                <a:lnTo>
                  <a:pt x="904" y="9438"/>
                </a:lnTo>
                <a:lnTo>
                  <a:pt x="904" y="9414"/>
                </a:lnTo>
                <a:lnTo>
                  <a:pt x="880" y="9415"/>
                </a:lnTo>
                <a:lnTo>
                  <a:pt x="855" y="9390"/>
                </a:lnTo>
                <a:lnTo>
                  <a:pt x="855" y="9368"/>
                </a:lnTo>
                <a:lnTo>
                  <a:pt x="830" y="9363"/>
                </a:lnTo>
                <a:lnTo>
                  <a:pt x="831" y="9339"/>
                </a:lnTo>
                <a:lnTo>
                  <a:pt x="801" y="9339"/>
                </a:lnTo>
                <a:lnTo>
                  <a:pt x="801" y="9316"/>
                </a:lnTo>
                <a:lnTo>
                  <a:pt x="757" y="9267"/>
                </a:lnTo>
                <a:lnTo>
                  <a:pt x="752" y="9243"/>
                </a:lnTo>
                <a:lnTo>
                  <a:pt x="734" y="9242"/>
                </a:lnTo>
                <a:lnTo>
                  <a:pt x="732" y="9216"/>
                </a:lnTo>
                <a:lnTo>
                  <a:pt x="706" y="9216"/>
                </a:lnTo>
                <a:lnTo>
                  <a:pt x="705" y="9168"/>
                </a:lnTo>
                <a:lnTo>
                  <a:pt x="684" y="9166"/>
                </a:lnTo>
                <a:lnTo>
                  <a:pt x="683" y="9144"/>
                </a:lnTo>
                <a:lnTo>
                  <a:pt x="662" y="9141"/>
                </a:lnTo>
                <a:lnTo>
                  <a:pt x="656" y="9122"/>
                </a:lnTo>
                <a:lnTo>
                  <a:pt x="632" y="9121"/>
                </a:lnTo>
                <a:lnTo>
                  <a:pt x="632" y="9097"/>
                </a:lnTo>
                <a:lnTo>
                  <a:pt x="609" y="9094"/>
                </a:lnTo>
                <a:lnTo>
                  <a:pt x="607" y="9067"/>
                </a:lnTo>
                <a:lnTo>
                  <a:pt x="582" y="9069"/>
                </a:lnTo>
                <a:lnTo>
                  <a:pt x="582" y="9045"/>
                </a:lnTo>
                <a:lnTo>
                  <a:pt x="559" y="9044"/>
                </a:lnTo>
                <a:lnTo>
                  <a:pt x="558" y="9021"/>
                </a:lnTo>
                <a:lnTo>
                  <a:pt x="534" y="9019"/>
                </a:lnTo>
                <a:lnTo>
                  <a:pt x="531" y="8995"/>
                </a:lnTo>
                <a:lnTo>
                  <a:pt x="513" y="8990"/>
                </a:lnTo>
                <a:lnTo>
                  <a:pt x="508" y="8971"/>
                </a:lnTo>
                <a:lnTo>
                  <a:pt x="483" y="8970"/>
                </a:lnTo>
                <a:lnTo>
                  <a:pt x="482" y="8947"/>
                </a:lnTo>
                <a:lnTo>
                  <a:pt x="458" y="8946"/>
                </a:lnTo>
                <a:lnTo>
                  <a:pt x="459" y="8920"/>
                </a:lnTo>
                <a:lnTo>
                  <a:pt x="434" y="8916"/>
                </a:lnTo>
                <a:lnTo>
                  <a:pt x="434" y="8898"/>
                </a:lnTo>
                <a:lnTo>
                  <a:pt x="410" y="8896"/>
                </a:lnTo>
                <a:lnTo>
                  <a:pt x="409" y="8872"/>
                </a:lnTo>
                <a:lnTo>
                  <a:pt x="385" y="8870"/>
                </a:lnTo>
                <a:lnTo>
                  <a:pt x="384" y="8843"/>
                </a:lnTo>
                <a:lnTo>
                  <a:pt x="360" y="8841"/>
                </a:lnTo>
                <a:lnTo>
                  <a:pt x="359" y="8823"/>
                </a:lnTo>
                <a:lnTo>
                  <a:pt x="334" y="8818"/>
                </a:lnTo>
                <a:lnTo>
                  <a:pt x="334" y="8795"/>
                </a:lnTo>
                <a:lnTo>
                  <a:pt x="311" y="8794"/>
                </a:lnTo>
                <a:lnTo>
                  <a:pt x="311" y="8774"/>
                </a:lnTo>
                <a:lnTo>
                  <a:pt x="284" y="8773"/>
                </a:lnTo>
                <a:lnTo>
                  <a:pt x="287" y="8745"/>
                </a:lnTo>
                <a:lnTo>
                  <a:pt x="260" y="8744"/>
                </a:lnTo>
                <a:lnTo>
                  <a:pt x="260" y="8722"/>
                </a:lnTo>
                <a:lnTo>
                  <a:pt x="186" y="8723"/>
                </a:lnTo>
                <a:lnTo>
                  <a:pt x="185" y="8698"/>
                </a:lnTo>
                <a:lnTo>
                  <a:pt x="163" y="8697"/>
                </a:lnTo>
                <a:lnTo>
                  <a:pt x="163" y="8671"/>
                </a:lnTo>
                <a:lnTo>
                  <a:pt x="115" y="8671"/>
                </a:lnTo>
                <a:lnTo>
                  <a:pt x="113" y="8646"/>
                </a:lnTo>
                <a:lnTo>
                  <a:pt x="44" y="8647"/>
                </a:lnTo>
                <a:lnTo>
                  <a:pt x="36" y="8623"/>
                </a:lnTo>
                <a:lnTo>
                  <a:pt x="0" y="8621"/>
                </a:lnTo>
                <a:lnTo>
                  <a:pt x="12" y="8603"/>
                </a:lnTo>
                <a:lnTo>
                  <a:pt x="12" y="8572"/>
                </a:lnTo>
                <a:lnTo>
                  <a:pt x="37" y="8547"/>
                </a:lnTo>
                <a:lnTo>
                  <a:pt x="39" y="8524"/>
                </a:lnTo>
                <a:lnTo>
                  <a:pt x="64" y="8522"/>
                </a:lnTo>
                <a:lnTo>
                  <a:pt x="89" y="8497"/>
                </a:lnTo>
                <a:lnTo>
                  <a:pt x="113" y="8498"/>
                </a:lnTo>
                <a:lnTo>
                  <a:pt x="140" y="8453"/>
                </a:lnTo>
                <a:lnTo>
                  <a:pt x="159" y="8426"/>
                </a:lnTo>
                <a:lnTo>
                  <a:pt x="188" y="8426"/>
                </a:lnTo>
                <a:lnTo>
                  <a:pt x="188" y="8397"/>
                </a:lnTo>
                <a:lnTo>
                  <a:pt x="211" y="8395"/>
                </a:lnTo>
                <a:lnTo>
                  <a:pt x="211" y="8109"/>
                </a:lnTo>
                <a:lnTo>
                  <a:pt x="237" y="8081"/>
                </a:lnTo>
                <a:lnTo>
                  <a:pt x="236" y="8053"/>
                </a:lnTo>
                <a:lnTo>
                  <a:pt x="261" y="8000"/>
                </a:lnTo>
                <a:lnTo>
                  <a:pt x="289" y="7929"/>
                </a:lnTo>
                <a:lnTo>
                  <a:pt x="310" y="7909"/>
                </a:lnTo>
                <a:lnTo>
                  <a:pt x="312" y="7879"/>
                </a:lnTo>
                <a:lnTo>
                  <a:pt x="336" y="7854"/>
                </a:lnTo>
                <a:lnTo>
                  <a:pt x="336" y="7827"/>
                </a:lnTo>
                <a:lnTo>
                  <a:pt x="386" y="7781"/>
                </a:lnTo>
                <a:lnTo>
                  <a:pt x="385" y="7759"/>
                </a:lnTo>
                <a:lnTo>
                  <a:pt x="409" y="7759"/>
                </a:lnTo>
                <a:lnTo>
                  <a:pt x="458" y="7710"/>
                </a:lnTo>
                <a:lnTo>
                  <a:pt x="458" y="7686"/>
                </a:lnTo>
                <a:lnTo>
                  <a:pt x="487" y="7685"/>
                </a:lnTo>
                <a:lnTo>
                  <a:pt x="507" y="7633"/>
                </a:lnTo>
                <a:lnTo>
                  <a:pt x="535" y="7634"/>
                </a:lnTo>
                <a:lnTo>
                  <a:pt x="557" y="7592"/>
                </a:lnTo>
                <a:lnTo>
                  <a:pt x="557" y="7557"/>
                </a:lnTo>
                <a:lnTo>
                  <a:pt x="583" y="7535"/>
                </a:lnTo>
                <a:lnTo>
                  <a:pt x="584" y="7513"/>
                </a:lnTo>
                <a:lnTo>
                  <a:pt x="608" y="7415"/>
                </a:lnTo>
                <a:lnTo>
                  <a:pt x="629" y="7387"/>
                </a:lnTo>
                <a:lnTo>
                  <a:pt x="629" y="7265"/>
                </a:lnTo>
                <a:lnTo>
                  <a:pt x="657" y="7264"/>
                </a:lnTo>
                <a:lnTo>
                  <a:pt x="657" y="7218"/>
                </a:lnTo>
                <a:lnTo>
                  <a:pt x="680" y="7187"/>
                </a:lnTo>
                <a:lnTo>
                  <a:pt x="680" y="7164"/>
                </a:lnTo>
                <a:lnTo>
                  <a:pt x="706" y="7165"/>
                </a:lnTo>
                <a:lnTo>
                  <a:pt x="879" y="6994"/>
                </a:lnTo>
                <a:lnTo>
                  <a:pt x="902" y="6994"/>
                </a:lnTo>
                <a:lnTo>
                  <a:pt x="903" y="6972"/>
                </a:lnTo>
                <a:lnTo>
                  <a:pt x="948" y="6916"/>
                </a:lnTo>
                <a:lnTo>
                  <a:pt x="953" y="6618"/>
                </a:lnTo>
                <a:lnTo>
                  <a:pt x="1052" y="6617"/>
                </a:lnTo>
                <a:lnTo>
                  <a:pt x="1052" y="6598"/>
                </a:lnTo>
                <a:lnTo>
                  <a:pt x="1106" y="6598"/>
                </a:lnTo>
                <a:lnTo>
                  <a:pt x="1128" y="6570"/>
                </a:lnTo>
                <a:lnTo>
                  <a:pt x="1125" y="6542"/>
                </a:lnTo>
                <a:lnTo>
                  <a:pt x="1148" y="6546"/>
                </a:lnTo>
                <a:lnTo>
                  <a:pt x="1150" y="6475"/>
                </a:lnTo>
                <a:lnTo>
                  <a:pt x="1180" y="6451"/>
                </a:lnTo>
                <a:lnTo>
                  <a:pt x="1175" y="6424"/>
                </a:lnTo>
                <a:lnTo>
                  <a:pt x="1198" y="6425"/>
                </a:lnTo>
                <a:lnTo>
                  <a:pt x="1198" y="6401"/>
                </a:lnTo>
                <a:lnTo>
                  <a:pt x="1171" y="6400"/>
                </a:lnTo>
                <a:lnTo>
                  <a:pt x="1172" y="6382"/>
                </a:lnTo>
                <a:lnTo>
                  <a:pt x="1197" y="6346"/>
                </a:lnTo>
                <a:lnTo>
                  <a:pt x="1202" y="6298"/>
                </a:lnTo>
                <a:lnTo>
                  <a:pt x="1223" y="6298"/>
                </a:lnTo>
                <a:lnTo>
                  <a:pt x="1225" y="6275"/>
                </a:lnTo>
                <a:lnTo>
                  <a:pt x="1248" y="6275"/>
                </a:lnTo>
                <a:lnTo>
                  <a:pt x="1251" y="6250"/>
                </a:lnTo>
                <a:lnTo>
                  <a:pt x="1277" y="6250"/>
                </a:lnTo>
                <a:lnTo>
                  <a:pt x="1299" y="6227"/>
                </a:lnTo>
                <a:lnTo>
                  <a:pt x="1369" y="6225"/>
                </a:lnTo>
                <a:lnTo>
                  <a:pt x="1399" y="6203"/>
                </a:lnTo>
                <a:lnTo>
                  <a:pt x="1420" y="6203"/>
                </a:lnTo>
                <a:lnTo>
                  <a:pt x="1422" y="6174"/>
                </a:lnTo>
                <a:lnTo>
                  <a:pt x="1466" y="6175"/>
                </a:lnTo>
                <a:lnTo>
                  <a:pt x="1504" y="6151"/>
                </a:lnTo>
                <a:lnTo>
                  <a:pt x="1547" y="6152"/>
                </a:lnTo>
                <a:lnTo>
                  <a:pt x="1546" y="6104"/>
                </a:lnTo>
                <a:lnTo>
                  <a:pt x="1597" y="6104"/>
                </a:lnTo>
                <a:lnTo>
                  <a:pt x="1595" y="6078"/>
                </a:lnTo>
                <a:lnTo>
                  <a:pt x="1618" y="6075"/>
                </a:lnTo>
                <a:lnTo>
                  <a:pt x="1619" y="6027"/>
                </a:lnTo>
                <a:lnTo>
                  <a:pt x="1645" y="6025"/>
                </a:lnTo>
                <a:lnTo>
                  <a:pt x="1644" y="5982"/>
                </a:lnTo>
                <a:lnTo>
                  <a:pt x="1668" y="5982"/>
                </a:lnTo>
                <a:lnTo>
                  <a:pt x="1668" y="5925"/>
                </a:lnTo>
                <a:lnTo>
                  <a:pt x="1694" y="5925"/>
                </a:lnTo>
                <a:lnTo>
                  <a:pt x="1695" y="5880"/>
                </a:lnTo>
                <a:lnTo>
                  <a:pt x="1721" y="5879"/>
                </a:lnTo>
                <a:lnTo>
                  <a:pt x="1718" y="5830"/>
                </a:lnTo>
                <a:lnTo>
                  <a:pt x="1745" y="5828"/>
                </a:lnTo>
                <a:lnTo>
                  <a:pt x="1744" y="5805"/>
                </a:lnTo>
                <a:lnTo>
                  <a:pt x="1790" y="5802"/>
                </a:lnTo>
                <a:lnTo>
                  <a:pt x="1793" y="5735"/>
                </a:lnTo>
                <a:lnTo>
                  <a:pt x="1766" y="5731"/>
                </a:lnTo>
                <a:lnTo>
                  <a:pt x="1765" y="5703"/>
                </a:lnTo>
                <a:lnTo>
                  <a:pt x="1796" y="5657"/>
                </a:lnTo>
                <a:lnTo>
                  <a:pt x="1795" y="5634"/>
                </a:lnTo>
                <a:lnTo>
                  <a:pt x="1764" y="5633"/>
                </a:lnTo>
                <a:lnTo>
                  <a:pt x="1765" y="5610"/>
                </a:lnTo>
                <a:lnTo>
                  <a:pt x="1750" y="5593"/>
                </a:lnTo>
                <a:lnTo>
                  <a:pt x="1692" y="5583"/>
                </a:lnTo>
                <a:lnTo>
                  <a:pt x="1692" y="5560"/>
                </a:lnTo>
                <a:lnTo>
                  <a:pt x="1724" y="5558"/>
                </a:lnTo>
                <a:lnTo>
                  <a:pt x="1722" y="5581"/>
                </a:lnTo>
                <a:lnTo>
                  <a:pt x="1762" y="5583"/>
                </a:lnTo>
                <a:lnTo>
                  <a:pt x="1766" y="5559"/>
                </a:lnTo>
                <a:lnTo>
                  <a:pt x="1814" y="5557"/>
                </a:lnTo>
                <a:lnTo>
                  <a:pt x="1816" y="5527"/>
                </a:lnTo>
                <a:lnTo>
                  <a:pt x="2015" y="5531"/>
                </a:lnTo>
                <a:lnTo>
                  <a:pt x="2016" y="5561"/>
                </a:lnTo>
                <a:lnTo>
                  <a:pt x="2038" y="5560"/>
                </a:lnTo>
                <a:lnTo>
                  <a:pt x="2040" y="5607"/>
                </a:lnTo>
                <a:lnTo>
                  <a:pt x="2064" y="5636"/>
                </a:lnTo>
                <a:lnTo>
                  <a:pt x="2065" y="5658"/>
                </a:lnTo>
                <a:lnTo>
                  <a:pt x="2087" y="5657"/>
                </a:lnTo>
                <a:lnTo>
                  <a:pt x="2089" y="5632"/>
                </a:lnTo>
                <a:lnTo>
                  <a:pt x="2117" y="5633"/>
                </a:lnTo>
                <a:lnTo>
                  <a:pt x="2117" y="5664"/>
                </a:lnTo>
                <a:lnTo>
                  <a:pt x="2136" y="5687"/>
                </a:lnTo>
                <a:lnTo>
                  <a:pt x="2137" y="5707"/>
                </a:lnTo>
                <a:lnTo>
                  <a:pt x="2261" y="5708"/>
                </a:lnTo>
                <a:lnTo>
                  <a:pt x="2263" y="5731"/>
                </a:lnTo>
                <a:lnTo>
                  <a:pt x="2334" y="5733"/>
                </a:lnTo>
                <a:lnTo>
                  <a:pt x="2334" y="5707"/>
                </a:lnTo>
                <a:lnTo>
                  <a:pt x="2386" y="5706"/>
                </a:lnTo>
                <a:lnTo>
                  <a:pt x="2384" y="5682"/>
                </a:lnTo>
                <a:lnTo>
                  <a:pt x="2433" y="5684"/>
                </a:lnTo>
                <a:lnTo>
                  <a:pt x="2435" y="5729"/>
                </a:lnTo>
                <a:lnTo>
                  <a:pt x="2458" y="5731"/>
                </a:lnTo>
                <a:lnTo>
                  <a:pt x="2486" y="5759"/>
                </a:lnTo>
                <a:lnTo>
                  <a:pt x="2533" y="5758"/>
                </a:lnTo>
                <a:lnTo>
                  <a:pt x="2536" y="5783"/>
                </a:lnTo>
                <a:lnTo>
                  <a:pt x="2562" y="5783"/>
                </a:lnTo>
                <a:lnTo>
                  <a:pt x="2558" y="5706"/>
                </a:lnTo>
                <a:lnTo>
                  <a:pt x="2662" y="5707"/>
                </a:lnTo>
                <a:lnTo>
                  <a:pt x="2662" y="5731"/>
                </a:lnTo>
                <a:lnTo>
                  <a:pt x="2702" y="5731"/>
                </a:lnTo>
                <a:lnTo>
                  <a:pt x="2703" y="5706"/>
                </a:lnTo>
                <a:lnTo>
                  <a:pt x="2731" y="5704"/>
                </a:lnTo>
                <a:lnTo>
                  <a:pt x="2731" y="5680"/>
                </a:lnTo>
                <a:lnTo>
                  <a:pt x="2756" y="5678"/>
                </a:lnTo>
                <a:lnTo>
                  <a:pt x="2755" y="5658"/>
                </a:lnTo>
                <a:lnTo>
                  <a:pt x="2786" y="5657"/>
                </a:lnTo>
                <a:lnTo>
                  <a:pt x="2781" y="5628"/>
                </a:lnTo>
                <a:lnTo>
                  <a:pt x="2805" y="5630"/>
                </a:lnTo>
                <a:lnTo>
                  <a:pt x="2803" y="5605"/>
                </a:lnTo>
                <a:lnTo>
                  <a:pt x="2776" y="5605"/>
                </a:lnTo>
                <a:lnTo>
                  <a:pt x="2778" y="5583"/>
                </a:lnTo>
                <a:lnTo>
                  <a:pt x="2854" y="5582"/>
                </a:lnTo>
                <a:lnTo>
                  <a:pt x="2856" y="5558"/>
                </a:lnTo>
                <a:lnTo>
                  <a:pt x="2878" y="5553"/>
                </a:lnTo>
                <a:lnTo>
                  <a:pt x="2876" y="5481"/>
                </a:lnTo>
                <a:lnTo>
                  <a:pt x="2907" y="5510"/>
                </a:lnTo>
                <a:lnTo>
                  <a:pt x="2906" y="5482"/>
                </a:lnTo>
                <a:lnTo>
                  <a:pt x="2931" y="5481"/>
                </a:lnTo>
                <a:lnTo>
                  <a:pt x="2932" y="5457"/>
                </a:lnTo>
                <a:lnTo>
                  <a:pt x="2952" y="5457"/>
                </a:lnTo>
                <a:lnTo>
                  <a:pt x="2954" y="5434"/>
                </a:lnTo>
                <a:lnTo>
                  <a:pt x="2981" y="5434"/>
                </a:lnTo>
                <a:lnTo>
                  <a:pt x="2980" y="5409"/>
                </a:lnTo>
                <a:lnTo>
                  <a:pt x="3102" y="5408"/>
                </a:lnTo>
                <a:lnTo>
                  <a:pt x="3102" y="5385"/>
                </a:lnTo>
                <a:lnTo>
                  <a:pt x="3151" y="5385"/>
                </a:lnTo>
                <a:lnTo>
                  <a:pt x="3152" y="5358"/>
                </a:lnTo>
                <a:lnTo>
                  <a:pt x="3124" y="5357"/>
                </a:lnTo>
                <a:lnTo>
                  <a:pt x="3124" y="5333"/>
                </a:lnTo>
                <a:lnTo>
                  <a:pt x="3176" y="5335"/>
                </a:lnTo>
                <a:lnTo>
                  <a:pt x="3176" y="5311"/>
                </a:lnTo>
                <a:lnTo>
                  <a:pt x="3152" y="5311"/>
                </a:lnTo>
                <a:lnTo>
                  <a:pt x="3152" y="5284"/>
                </a:lnTo>
                <a:lnTo>
                  <a:pt x="3201" y="5284"/>
                </a:lnTo>
                <a:lnTo>
                  <a:pt x="3201" y="5237"/>
                </a:lnTo>
                <a:lnTo>
                  <a:pt x="3249" y="5235"/>
                </a:lnTo>
                <a:lnTo>
                  <a:pt x="3273" y="5212"/>
                </a:lnTo>
                <a:lnTo>
                  <a:pt x="3275" y="5186"/>
                </a:lnTo>
                <a:lnTo>
                  <a:pt x="3347" y="5185"/>
                </a:lnTo>
                <a:lnTo>
                  <a:pt x="3349" y="5164"/>
                </a:lnTo>
                <a:lnTo>
                  <a:pt x="3375" y="5164"/>
                </a:lnTo>
                <a:lnTo>
                  <a:pt x="3374" y="5136"/>
                </a:lnTo>
                <a:lnTo>
                  <a:pt x="3401" y="5139"/>
                </a:lnTo>
                <a:lnTo>
                  <a:pt x="3401" y="5113"/>
                </a:lnTo>
                <a:lnTo>
                  <a:pt x="3422" y="5115"/>
                </a:lnTo>
                <a:lnTo>
                  <a:pt x="3422" y="5140"/>
                </a:lnTo>
                <a:lnTo>
                  <a:pt x="3448" y="5140"/>
                </a:lnTo>
                <a:lnTo>
                  <a:pt x="3472" y="5162"/>
                </a:lnTo>
                <a:lnTo>
                  <a:pt x="3471" y="5212"/>
                </a:lnTo>
                <a:lnTo>
                  <a:pt x="3547" y="5214"/>
                </a:lnTo>
                <a:lnTo>
                  <a:pt x="3549" y="5239"/>
                </a:lnTo>
                <a:lnTo>
                  <a:pt x="3596" y="5237"/>
                </a:lnTo>
                <a:lnTo>
                  <a:pt x="3596" y="5188"/>
                </a:lnTo>
                <a:lnTo>
                  <a:pt x="3622" y="5188"/>
                </a:lnTo>
                <a:lnTo>
                  <a:pt x="3619" y="5113"/>
                </a:lnTo>
                <a:lnTo>
                  <a:pt x="3638" y="5114"/>
                </a:lnTo>
                <a:lnTo>
                  <a:pt x="3647" y="5090"/>
                </a:lnTo>
                <a:lnTo>
                  <a:pt x="3671" y="5090"/>
                </a:lnTo>
                <a:lnTo>
                  <a:pt x="3671" y="5063"/>
                </a:lnTo>
                <a:lnTo>
                  <a:pt x="3694" y="5063"/>
                </a:lnTo>
                <a:lnTo>
                  <a:pt x="3695" y="5040"/>
                </a:lnTo>
                <a:lnTo>
                  <a:pt x="3729" y="5042"/>
                </a:lnTo>
                <a:lnTo>
                  <a:pt x="3692" y="5011"/>
                </a:lnTo>
                <a:lnTo>
                  <a:pt x="3718" y="5012"/>
                </a:lnTo>
                <a:lnTo>
                  <a:pt x="3719" y="4798"/>
                </a:lnTo>
                <a:lnTo>
                  <a:pt x="3742" y="4770"/>
                </a:lnTo>
                <a:lnTo>
                  <a:pt x="3745" y="4739"/>
                </a:lnTo>
                <a:lnTo>
                  <a:pt x="3720" y="4723"/>
                </a:lnTo>
                <a:lnTo>
                  <a:pt x="3720" y="4692"/>
                </a:lnTo>
                <a:lnTo>
                  <a:pt x="3692" y="4667"/>
                </a:lnTo>
                <a:lnTo>
                  <a:pt x="3720" y="4647"/>
                </a:lnTo>
                <a:lnTo>
                  <a:pt x="3719" y="4619"/>
                </a:lnTo>
                <a:lnTo>
                  <a:pt x="3867" y="4614"/>
                </a:lnTo>
                <a:lnTo>
                  <a:pt x="4012" y="4472"/>
                </a:lnTo>
                <a:lnTo>
                  <a:pt x="4064" y="4402"/>
                </a:lnTo>
                <a:lnTo>
                  <a:pt x="4116" y="4222"/>
                </a:lnTo>
                <a:lnTo>
                  <a:pt x="4137" y="4088"/>
                </a:lnTo>
                <a:lnTo>
                  <a:pt x="4162" y="3975"/>
                </a:lnTo>
                <a:lnTo>
                  <a:pt x="4244" y="3835"/>
                </a:lnTo>
                <a:lnTo>
                  <a:pt x="4338" y="3706"/>
                </a:lnTo>
                <a:lnTo>
                  <a:pt x="4358" y="3654"/>
                </a:lnTo>
                <a:lnTo>
                  <a:pt x="4410" y="3634"/>
                </a:lnTo>
                <a:lnTo>
                  <a:pt x="4559" y="3488"/>
                </a:lnTo>
                <a:lnTo>
                  <a:pt x="4608" y="3387"/>
                </a:lnTo>
                <a:lnTo>
                  <a:pt x="4658" y="3361"/>
                </a:lnTo>
                <a:lnTo>
                  <a:pt x="4755" y="3212"/>
                </a:lnTo>
                <a:lnTo>
                  <a:pt x="4804" y="3144"/>
                </a:lnTo>
                <a:lnTo>
                  <a:pt x="4856" y="3094"/>
                </a:lnTo>
                <a:lnTo>
                  <a:pt x="4853" y="3062"/>
                </a:lnTo>
                <a:lnTo>
                  <a:pt x="4832" y="3062"/>
                </a:lnTo>
                <a:lnTo>
                  <a:pt x="4832" y="3040"/>
                </a:lnTo>
                <a:lnTo>
                  <a:pt x="4806" y="2986"/>
                </a:lnTo>
                <a:lnTo>
                  <a:pt x="4780" y="2967"/>
                </a:lnTo>
                <a:lnTo>
                  <a:pt x="4780" y="2936"/>
                </a:lnTo>
                <a:lnTo>
                  <a:pt x="4730" y="2912"/>
                </a:lnTo>
                <a:lnTo>
                  <a:pt x="4707" y="2912"/>
                </a:lnTo>
                <a:lnTo>
                  <a:pt x="4705" y="2866"/>
                </a:lnTo>
                <a:lnTo>
                  <a:pt x="4681" y="2843"/>
                </a:lnTo>
                <a:lnTo>
                  <a:pt x="4654" y="2845"/>
                </a:lnTo>
                <a:lnTo>
                  <a:pt x="4632" y="2815"/>
                </a:lnTo>
                <a:lnTo>
                  <a:pt x="4606" y="2819"/>
                </a:lnTo>
                <a:lnTo>
                  <a:pt x="4607" y="2740"/>
                </a:lnTo>
                <a:lnTo>
                  <a:pt x="4658" y="2717"/>
                </a:lnTo>
                <a:lnTo>
                  <a:pt x="4660" y="2693"/>
                </a:lnTo>
                <a:lnTo>
                  <a:pt x="4683" y="2670"/>
                </a:lnTo>
                <a:lnTo>
                  <a:pt x="4705" y="2669"/>
                </a:lnTo>
                <a:lnTo>
                  <a:pt x="4707" y="2626"/>
                </a:lnTo>
                <a:lnTo>
                  <a:pt x="4728" y="2572"/>
                </a:lnTo>
                <a:lnTo>
                  <a:pt x="4758" y="2544"/>
                </a:lnTo>
                <a:lnTo>
                  <a:pt x="4758" y="2449"/>
                </a:lnTo>
                <a:lnTo>
                  <a:pt x="4731" y="2417"/>
                </a:lnTo>
                <a:lnTo>
                  <a:pt x="4825" y="2304"/>
                </a:lnTo>
                <a:lnTo>
                  <a:pt x="4908" y="2223"/>
                </a:lnTo>
                <a:lnTo>
                  <a:pt x="4978" y="2197"/>
                </a:lnTo>
                <a:lnTo>
                  <a:pt x="5004" y="2171"/>
                </a:lnTo>
                <a:lnTo>
                  <a:pt x="5003" y="2149"/>
                </a:lnTo>
                <a:lnTo>
                  <a:pt x="5027" y="2097"/>
                </a:lnTo>
                <a:lnTo>
                  <a:pt x="5026" y="2027"/>
                </a:lnTo>
                <a:lnTo>
                  <a:pt x="5075" y="1974"/>
                </a:lnTo>
                <a:lnTo>
                  <a:pt x="5075" y="1951"/>
                </a:lnTo>
                <a:lnTo>
                  <a:pt x="5025" y="1927"/>
                </a:lnTo>
                <a:lnTo>
                  <a:pt x="5027" y="1902"/>
                </a:lnTo>
                <a:lnTo>
                  <a:pt x="5004" y="1878"/>
                </a:lnTo>
                <a:lnTo>
                  <a:pt x="5003" y="1824"/>
                </a:lnTo>
                <a:lnTo>
                  <a:pt x="5028" y="1778"/>
                </a:lnTo>
                <a:lnTo>
                  <a:pt x="5054" y="1777"/>
                </a:lnTo>
                <a:lnTo>
                  <a:pt x="5052" y="1681"/>
                </a:lnTo>
                <a:lnTo>
                  <a:pt x="5077" y="1658"/>
                </a:lnTo>
                <a:lnTo>
                  <a:pt x="5124" y="1658"/>
                </a:lnTo>
                <a:lnTo>
                  <a:pt x="5153" y="1629"/>
                </a:lnTo>
                <a:lnTo>
                  <a:pt x="5153" y="1604"/>
                </a:lnTo>
                <a:lnTo>
                  <a:pt x="5173" y="1606"/>
                </a:lnTo>
                <a:lnTo>
                  <a:pt x="5200" y="1584"/>
                </a:lnTo>
                <a:lnTo>
                  <a:pt x="5200" y="1484"/>
                </a:lnTo>
                <a:lnTo>
                  <a:pt x="5178" y="1455"/>
                </a:lnTo>
                <a:lnTo>
                  <a:pt x="5178" y="1402"/>
                </a:lnTo>
                <a:lnTo>
                  <a:pt x="5197" y="1385"/>
                </a:lnTo>
                <a:lnTo>
                  <a:pt x="5200" y="1359"/>
                </a:lnTo>
                <a:lnTo>
                  <a:pt x="5224" y="1357"/>
                </a:lnTo>
                <a:lnTo>
                  <a:pt x="5227" y="1331"/>
                </a:lnTo>
                <a:lnTo>
                  <a:pt x="5276" y="1331"/>
                </a:lnTo>
                <a:lnTo>
                  <a:pt x="5299" y="1308"/>
                </a:lnTo>
                <a:lnTo>
                  <a:pt x="5326" y="1308"/>
                </a:lnTo>
                <a:lnTo>
                  <a:pt x="5323" y="1259"/>
                </a:lnTo>
                <a:lnTo>
                  <a:pt x="5349" y="1186"/>
                </a:lnTo>
                <a:lnTo>
                  <a:pt x="5375" y="1187"/>
                </a:lnTo>
                <a:lnTo>
                  <a:pt x="5373" y="1161"/>
                </a:lnTo>
                <a:lnTo>
                  <a:pt x="5397" y="1113"/>
                </a:lnTo>
                <a:lnTo>
                  <a:pt x="5372" y="1086"/>
                </a:lnTo>
                <a:lnTo>
                  <a:pt x="5350" y="1089"/>
                </a:lnTo>
                <a:lnTo>
                  <a:pt x="5350" y="1015"/>
                </a:lnTo>
                <a:lnTo>
                  <a:pt x="5326" y="963"/>
                </a:lnTo>
                <a:lnTo>
                  <a:pt x="5350" y="939"/>
                </a:lnTo>
                <a:lnTo>
                  <a:pt x="5350" y="886"/>
                </a:lnTo>
                <a:lnTo>
                  <a:pt x="5424" y="741"/>
                </a:lnTo>
                <a:lnTo>
                  <a:pt x="5425" y="720"/>
                </a:lnTo>
                <a:lnTo>
                  <a:pt x="5496" y="741"/>
                </a:lnTo>
                <a:lnTo>
                  <a:pt x="5546" y="716"/>
                </a:lnTo>
                <a:lnTo>
                  <a:pt x="5571" y="716"/>
                </a:lnTo>
                <a:lnTo>
                  <a:pt x="5571" y="687"/>
                </a:lnTo>
                <a:lnTo>
                  <a:pt x="5648" y="662"/>
                </a:lnTo>
                <a:lnTo>
                  <a:pt x="5668" y="669"/>
                </a:lnTo>
                <a:lnTo>
                  <a:pt x="5717" y="644"/>
                </a:lnTo>
                <a:lnTo>
                  <a:pt x="5748" y="642"/>
                </a:lnTo>
                <a:lnTo>
                  <a:pt x="5793" y="595"/>
                </a:lnTo>
                <a:lnTo>
                  <a:pt x="5847" y="565"/>
                </a:lnTo>
                <a:lnTo>
                  <a:pt x="5939" y="566"/>
                </a:lnTo>
                <a:lnTo>
                  <a:pt x="5967" y="543"/>
                </a:lnTo>
                <a:lnTo>
                  <a:pt x="5966" y="494"/>
                </a:lnTo>
                <a:lnTo>
                  <a:pt x="5992" y="470"/>
                </a:lnTo>
                <a:lnTo>
                  <a:pt x="5992" y="393"/>
                </a:lnTo>
                <a:lnTo>
                  <a:pt x="5965" y="395"/>
                </a:lnTo>
                <a:lnTo>
                  <a:pt x="5968" y="221"/>
                </a:lnTo>
                <a:lnTo>
                  <a:pt x="5992" y="198"/>
                </a:lnTo>
                <a:lnTo>
                  <a:pt x="5991" y="146"/>
                </a:lnTo>
                <a:lnTo>
                  <a:pt x="6021" y="121"/>
                </a:lnTo>
                <a:lnTo>
                  <a:pt x="6065" y="103"/>
                </a:lnTo>
                <a:lnTo>
                  <a:pt x="6091" y="67"/>
                </a:lnTo>
                <a:lnTo>
                  <a:pt x="6091" y="24"/>
                </a:lnTo>
                <a:close/>
              </a:path>
            </a:pathLst>
          </a:custGeom>
          <a:noFill/>
          <a:ln w="38100" cmpd="sng">
            <a:solidFill>
              <a:srgbClr val="00E0CB"/>
            </a:solidFill>
            <a:round/>
            <a:headEnd/>
            <a:tailEnd/>
          </a:ln>
          <a:effectLst>
            <a:outerShdw dist="17961" dir="2700000" algn="ctr" rotWithShape="0">
              <a:srgbClr val="000000"/>
            </a:outerShdw>
          </a:effectLst>
        </p:spPr>
        <p:txBody>
          <a:bodyPr/>
          <a:lstStyle/>
          <a:p>
            <a:endParaRPr lang="en-US" dirty="0"/>
          </a:p>
        </p:txBody>
      </p:sp>
      <p:sp>
        <p:nvSpPr>
          <p:cNvPr id="648217" name="Text Box 1049"/>
          <p:cNvSpPr txBox="1">
            <a:spLocks noChangeArrowheads="1"/>
          </p:cNvSpPr>
          <p:nvPr/>
        </p:nvSpPr>
        <p:spPr bwMode="auto">
          <a:xfrm>
            <a:off x="1781175" y="4527550"/>
            <a:ext cx="644525" cy="304800"/>
          </a:xfrm>
          <a:prstGeom prst="rect">
            <a:avLst/>
          </a:prstGeom>
          <a:noFill/>
          <a:ln w="12700">
            <a:noFill/>
            <a:miter lim="800000"/>
            <a:headEnd type="none" w="sm" len="sm"/>
            <a:tailEnd type="none" w="sm" len="sm"/>
          </a:ln>
          <a:effectLst/>
        </p:spPr>
        <p:txBody>
          <a:bodyPr wrap="none">
            <a:spAutoFit/>
          </a:bodyPr>
          <a:lstStyle/>
          <a:p>
            <a:pPr eaLnBrk="0" hangingPunct="0">
              <a:buFontTx/>
              <a:buNone/>
            </a:pPr>
            <a:r>
              <a:rPr lang="en-US" sz="1400" b="1" dirty="0">
                <a:solidFill>
                  <a:srgbClr val="C8915A"/>
                </a:solidFill>
                <a:latin typeface="Arial Narrow" pitchFamily="34" charset="0"/>
              </a:rPr>
              <a:t>OCWD</a:t>
            </a:r>
          </a:p>
        </p:txBody>
      </p:sp>
      <p:sp>
        <p:nvSpPr>
          <p:cNvPr id="648218" name="Text Box 1050"/>
          <p:cNvSpPr txBox="1">
            <a:spLocks noChangeArrowheads="1"/>
          </p:cNvSpPr>
          <p:nvPr/>
        </p:nvSpPr>
        <p:spPr bwMode="auto">
          <a:xfrm>
            <a:off x="4398963" y="4521200"/>
            <a:ext cx="687387" cy="304800"/>
          </a:xfrm>
          <a:prstGeom prst="rect">
            <a:avLst/>
          </a:prstGeom>
          <a:noFill/>
          <a:ln w="12700">
            <a:noFill/>
            <a:miter lim="800000"/>
            <a:headEnd type="none" w="sm" len="sm"/>
            <a:tailEnd type="none" w="sm" len="sm"/>
          </a:ln>
          <a:effectLst/>
        </p:spPr>
        <p:txBody>
          <a:bodyPr wrap="none">
            <a:spAutoFit/>
          </a:bodyPr>
          <a:lstStyle/>
          <a:p>
            <a:pPr eaLnBrk="0" hangingPunct="0">
              <a:buFontTx/>
              <a:buNone/>
            </a:pPr>
            <a:r>
              <a:rPr lang="en-US" sz="1400" b="1" dirty="0">
                <a:solidFill>
                  <a:srgbClr val="C8915A"/>
                </a:solidFill>
                <a:latin typeface="Arial Narrow" pitchFamily="34" charset="0"/>
              </a:rPr>
              <a:t>WMWD</a:t>
            </a:r>
          </a:p>
        </p:txBody>
      </p:sp>
      <p:sp>
        <p:nvSpPr>
          <p:cNvPr id="648219" name="Text Box 1051"/>
          <p:cNvSpPr txBox="1">
            <a:spLocks noChangeArrowheads="1"/>
          </p:cNvSpPr>
          <p:nvPr/>
        </p:nvSpPr>
        <p:spPr bwMode="auto">
          <a:xfrm>
            <a:off x="5722938" y="4611688"/>
            <a:ext cx="646112" cy="304800"/>
          </a:xfrm>
          <a:prstGeom prst="rect">
            <a:avLst/>
          </a:prstGeom>
          <a:noFill/>
          <a:ln w="12700">
            <a:noFill/>
            <a:miter lim="800000"/>
            <a:headEnd type="none" w="sm" len="sm"/>
            <a:tailEnd type="none" w="sm" len="sm"/>
          </a:ln>
          <a:effectLst/>
        </p:spPr>
        <p:txBody>
          <a:bodyPr wrap="none">
            <a:spAutoFit/>
          </a:bodyPr>
          <a:lstStyle/>
          <a:p>
            <a:pPr eaLnBrk="0" hangingPunct="0">
              <a:buFontTx/>
              <a:buNone/>
            </a:pPr>
            <a:r>
              <a:rPr lang="en-US" sz="1400" b="1" dirty="0">
                <a:solidFill>
                  <a:srgbClr val="C8915A"/>
                </a:solidFill>
                <a:latin typeface="Arial Narrow" pitchFamily="34" charset="0"/>
              </a:rPr>
              <a:t>EMWD</a:t>
            </a:r>
          </a:p>
        </p:txBody>
      </p:sp>
      <p:sp>
        <p:nvSpPr>
          <p:cNvPr id="648220" name="Text Box 1052"/>
          <p:cNvSpPr txBox="1">
            <a:spLocks noChangeArrowheads="1"/>
          </p:cNvSpPr>
          <p:nvPr/>
        </p:nvSpPr>
        <p:spPr bwMode="auto">
          <a:xfrm>
            <a:off x="5605463" y="3203575"/>
            <a:ext cx="847725" cy="304800"/>
          </a:xfrm>
          <a:prstGeom prst="rect">
            <a:avLst/>
          </a:prstGeom>
          <a:noFill/>
          <a:ln w="12700">
            <a:noFill/>
            <a:miter lim="800000"/>
            <a:headEnd type="none" w="sm" len="sm"/>
            <a:tailEnd type="none" w="sm" len="sm"/>
          </a:ln>
          <a:effectLst/>
        </p:spPr>
        <p:txBody>
          <a:bodyPr wrap="none">
            <a:spAutoFit/>
          </a:bodyPr>
          <a:lstStyle/>
          <a:p>
            <a:pPr eaLnBrk="0" hangingPunct="0">
              <a:buFontTx/>
              <a:buNone/>
            </a:pPr>
            <a:r>
              <a:rPr lang="en-US" sz="1400" b="1" dirty="0">
                <a:solidFill>
                  <a:srgbClr val="C8915A"/>
                </a:solidFill>
                <a:latin typeface="Arial Narrow" pitchFamily="34" charset="0"/>
              </a:rPr>
              <a:t>SBVMWD</a:t>
            </a:r>
          </a:p>
        </p:txBody>
      </p:sp>
      <p:sp>
        <p:nvSpPr>
          <p:cNvPr id="648221" name="Text Box 1053"/>
          <p:cNvSpPr txBox="1">
            <a:spLocks noChangeArrowheads="1"/>
          </p:cNvSpPr>
          <p:nvPr/>
        </p:nvSpPr>
        <p:spPr bwMode="auto">
          <a:xfrm>
            <a:off x="3924300" y="2797175"/>
            <a:ext cx="531813" cy="304800"/>
          </a:xfrm>
          <a:prstGeom prst="rect">
            <a:avLst/>
          </a:prstGeom>
          <a:noFill/>
          <a:ln w="12700">
            <a:noFill/>
            <a:miter lim="800000"/>
            <a:headEnd type="none" w="sm" len="sm"/>
            <a:tailEnd type="none" w="sm" len="sm"/>
          </a:ln>
          <a:effectLst/>
        </p:spPr>
        <p:txBody>
          <a:bodyPr wrap="none">
            <a:spAutoFit/>
          </a:bodyPr>
          <a:lstStyle/>
          <a:p>
            <a:pPr eaLnBrk="0" hangingPunct="0">
              <a:buFontTx/>
              <a:buNone/>
            </a:pPr>
            <a:r>
              <a:rPr lang="en-US" sz="1400" b="1" dirty="0">
                <a:solidFill>
                  <a:srgbClr val="C8915A"/>
                </a:solidFill>
                <a:latin typeface="Arial Narrow" pitchFamily="34" charset="0"/>
              </a:rPr>
              <a:t>IEUA</a:t>
            </a:r>
          </a:p>
        </p:txBody>
      </p:sp>
      <p:sp>
        <p:nvSpPr>
          <p:cNvPr id="648222" name="Text Box 1054"/>
          <p:cNvSpPr txBox="1">
            <a:spLocks noChangeArrowheads="1"/>
          </p:cNvSpPr>
          <p:nvPr/>
        </p:nvSpPr>
        <p:spPr bwMode="auto">
          <a:xfrm>
            <a:off x="5032375" y="3098800"/>
            <a:ext cx="773113" cy="152400"/>
          </a:xfrm>
          <a:prstGeom prst="rect">
            <a:avLst/>
          </a:prstGeom>
          <a:noFill/>
          <a:ln w="12700">
            <a:noFill/>
            <a:miter lim="800000"/>
            <a:headEnd type="none" w="sm" len="sm"/>
            <a:tailEnd type="none" w="sm" len="sm"/>
          </a:ln>
          <a:effectLst/>
        </p:spPr>
        <p:txBody>
          <a:bodyPr wrap="none" lIns="0" tIns="0" rIns="0" bIns="0" anchor="ctr">
            <a:spAutoFit/>
          </a:bodyPr>
          <a:lstStyle/>
          <a:p>
            <a:pPr eaLnBrk="0" hangingPunct="0">
              <a:buFontTx/>
              <a:buNone/>
            </a:pPr>
            <a:r>
              <a:rPr lang="en-US" sz="1000" b="1" dirty="0">
                <a:solidFill>
                  <a:srgbClr val="050000"/>
                </a:solidFill>
                <a:latin typeface="Arial Narrow" pitchFamily="34" charset="0"/>
              </a:rPr>
              <a:t>San Bernardino</a:t>
            </a:r>
          </a:p>
        </p:txBody>
      </p:sp>
      <p:sp>
        <p:nvSpPr>
          <p:cNvPr id="648223" name="Text Box 1055"/>
          <p:cNvSpPr txBox="1">
            <a:spLocks noChangeArrowheads="1"/>
          </p:cNvSpPr>
          <p:nvPr/>
        </p:nvSpPr>
        <p:spPr bwMode="auto">
          <a:xfrm>
            <a:off x="3146425" y="3509963"/>
            <a:ext cx="293688" cy="152400"/>
          </a:xfrm>
          <a:prstGeom prst="rect">
            <a:avLst/>
          </a:prstGeom>
          <a:noFill/>
          <a:ln w="12700">
            <a:noFill/>
            <a:miter lim="800000"/>
            <a:headEnd type="none" w="sm" len="sm"/>
            <a:tailEnd type="none" w="sm" len="sm"/>
          </a:ln>
          <a:effectLst/>
        </p:spPr>
        <p:txBody>
          <a:bodyPr wrap="none" lIns="0" tIns="0" rIns="0" bIns="0" anchor="ctr">
            <a:spAutoFit/>
          </a:bodyPr>
          <a:lstStyle/>
          <a:p>
            <a:pPr eaLnBrk="0" hangingPunct="0">
              <a:buFontTx/>
              <a:buNone/>
            </a:pPr>
            <a:r>
              <a:rPr lang="en-US" sz="1000" b="1" dirty="0">
                <a:solidFill>
                  <a:srgbClr val="050000"/>
                </a:solidFill>
                <a:latin typeface="Arial Narrow" pitchFamily="34" charset="0"/>
              </a:rPr>
              <a:t>Chino</a:t>
            </a:r>
          </a:p>
        </p:txBody>
      </p:sp>
      <p:sp>
        <p:nvSpPr>
          <p:cNvPr id="648224" name="Text Box 1056"/>
          <p:cNvSpPr txBox="1">
            <a:spLocks noChangeArrowheads="1"/>
          </p:cNvSpPr>
          <p:nvPr/>
        </p:nvSpPr>
        <p:spPr bwMode="auto">
          <a:xfrm>
            <a:off x="3387725" y="3114675"/>
            <a:ext cx="369888" cy="152400"/>
          </a:xfrm>
          <a:prstGeom prst="rect">
            <a:avLst/>
          </a:prstGeom>
          <a:noFill/>
          <a:ln w="12700">
            <a:noFill/>
            <a:miter lim="800000"/>
            <a:headEnd type="none" w="sm" len="sm"/>
            <a:tailEnd type="none" w="sm" len="sm"/>
          </a:ln>
          <a:effectLst/>
        </p:spPr>
        <p:txBody>
          <a:bodyPr wrap="none" lIns="0" tIns="0" rIns="0" bIns="0" anchor="ctr">
            <a:spAutoFit/>
          </a:bodyPr>
          <a:lstStyle/>
          <a:p>
            <a:pPr eaLnBrk="0" hangingPunct="0">
              <a:buFontTx/>
              <a:buNone/>
            </a:pPr>
            <a:r>
              <a:rPr lang="en-US" sz="1000" b="1" dirty="0">
                <a:solidFill>
                  <a:srgbClr val="050000"/>
                </a:solidFill>
                <a:latin typeface="Arial Narrow" pitchFamily="34" charset="0"/>
              </a:rPr>
              <a:t>Ontario</a:t>
            </a:r>
          </a:p>
        </p:txBody>
      </p:sp>
      <p:sp>
        <p:nvSpPr>
          <p:cNvPr id="648225" name="Text Box 1057"/>
          <p:cNvSpPr txBox="1">
            <a:spLocks noChangeArrowheads="1"/>
          </p:cNvSpPr>
          <p:nvPr/>
        </p:nvSpPr>
        <p:spPr bwMode="auto">
          <a:xfrm>
            <a:off x="3622675" y="4171950"/>
            <a:ext cx="363538" cy="152400"/>
          </a:xfrm>
          <a:prstGeom prst="rect">
            <a:avLst/>
          </a:prstGeom>
          <a:noFill/>
          <a:ln w="12700">
            <a:noFill/>
            <a:miter lim="800000"/>
            <a:headEnd type="none" w="sm" len="sm"/>
            <a:tailEnd type="none" w="sm" len="sm"/>
          </a:ln>
          <a:effectLst/>
        </p:spPr>
        <p:txBody>
          <a:bodyPr wrap="none" lIns="0" tIns="0" rIns="0" bIns="0" anchor="ctr">
            <a:spAutoFit/>
          </a:bodyPr>
          <a:lstStyle/>
          <a:p>
            <a:pPr eaLnBrk="0" hangingPunct="0">
              <a:buFontTx/>
              <a:buNone/>
            </a:pPr>
            <a:r>
              <a:rPr lang="en-US" sz="1000" b="1" dirty="0">
                <a:solidFill>
                  <a:srgbClr val="050000"/>
                </a:solidFill>
                <a:latin typeface="Arial Narrow" pitchFamily="34" charset="0"/>
              </a:rPr>
              <a:t>Corona</a:t>
            </a:r>
          </a:p>
        </p:txBody>
      </p:sp>
      <p:sp>
        <p:nvSpPr>
          <p:cNvPr id="648226" name="Text Box 1058"/>
          <p:cNvSpPr txBox="1">
            <a:spLocks noChangeArrowheads="1"/>
          </p:cNvSpPr>
          <p:nvPr/>
        </p:nvSpPr>
        <p:spPr bwMode="auto">
          <a:xfrm>
            <a:off x="4335463" y="3584575"/>
            <a:ext cx="465137" cy="152400"/>
          </a:xfrm>
          <a:prstGeom prst="rect">
            <a:avLst/>
          </a:prstGeom>
          <a:noFill/>
          <a:ln w="12700">
            <a:noFill/>
            <a:miter lim="800000"/>
            <a:headEnd type="none" w="sm" len="sm"/>
            <a:tailEnd type="none" w="sm" len="sm"/>
          </a:ln>
          <a:effectLst/>
        </p:spPr>
        <p:txBody>
          <a:bodyPr wrap="none" lIns="0" tIns="0" rIns="0" bIns="0" anchor="ctr">
            <a:spAutoFit/>
          </a:bodyPr>
          <a:lstStyle/>
          <a:p>
            <a:pPr eaLnBrk="0" hangingPunct="0">
              <a:buFontTx/>
              <a:buNone/>
            </a:pPr>
            <a:r>
              <a:rPr lang="en-US" sz="1000" b="1" dirty="0">
                <a:solidFill>
                  <a:srgbClr val="050000"/>
                </a:solidFill>
                <a:latin typeface="Arial Narrow" pitchFamily="34" charset="0"/>
              </a:rPr>
              <a:t>Riverside</a:t>
            </a:r>
          </a:p>
        </p:txBody>
      </p:sp>
      <p:sp>
        <p:nvSpPr>
          <p:cNvPr id="648227" name="Text Box 1059"/>
          <p:cNvSpPr txBox="1">
            <a:spLocks noChangeArrowheads="1"/>
          </p:cNvSpPr>
          <p:nvPr/>
        </p:nvSpPr>
        <p:spPr bwMode="auto">
          <a:xfrm>
            <a:off x="1784350" y="4900613"/>
            <a:ext cx="554038" cy="273050"/>
          </a:xfrm>
          <a:prstGeom prst="rect">
            <a:avLst/>
          </a:prstGeom>
          <a:noFill/>
          <a:ln w="12700">
            <a:noFill/>
            <a:miter lim="800000"/>
            <a:headEnd type="none" w="sm" len="sm"/>
            <a:tailEnd type="none" w="sm" len="sm"/>
          </a:ln>
          <a:effectLst/>
        </p:spPr>
        <p:txBody>
          <a:bodyPr wrap="none" lIns="0" tIns="0" rIns="0" bIns="0" anchor="ctr">
            <a:spAutoFit/>
          </a:bodyPr>
          <a:lstStyle/>
          <a:p>
            <a:pPr eaLnBrk="0" hangingPunct="0">
              <a:lnSpc>
                <a:spcPct val="90000"/>
              </a:lnSpc>
              <a:buFontTx/>
              <a:buNone/>
            </a:pPr>
            <a:r>
              <a:rPr lang="en-US" sz="1000" b="1" dirty="0">
                <a:solidFill>
                  <a:srgbClr val="050000"/>
                </a:solidFill>
                <a:latin typeface="Arial Narrow" pitchFamily="34" charset="0"/>
              </a:rPr>
              <a:t>Huntington</a:t>
            </a:r>
            <a:br>
              <a:rPr lang="en-US" sz="1000" b="1" dirty="0">
                <a:solidFill>
                  <a:srgbClr val="050000"/>
                </a:solidFill>
                <a:latin typeface="Arial Narrow" pitchFamily="34" charset="0"/>
              </a:rPr>
            </a:br>
            <a:r>
              <a:rPr lang="en-US" sz="1000" b="1" dirty="0">
                <a:solidFill>
                  <a:srgbClr val="050000"/>
                </a:solidFill>
                <a:latin typeface="Arial Narrow" pitchFamily="34" charset="0"/>
              </a:rPr>
              <a:t>Beach</a:t>
            </a:r>
          </a:p>
        </p:txBody>
      </p:sp>
      <p:sp>
        <p:nvSpPr>
          <p:cNvPr id="648228" name="Text Box 1060"/>
          <p:cNvSpPr txBox="1">
            <a:spLocks noChangeArrowheads="1"/>
          </p:cNvSpPr>
          <p:nvPr/>
        </p:nvSpPr>
        <p:spPr bwMode="auto">
          <a:xfrm>
            <a:off x="5219700" y="5976938"/>
            <a:ext cx="476250" cy="136525"/>
          </a:xfrm>
          <a:prstGeom prst="rect">
            <a:avLst/>
          </a:prstGeom>
          <a:noFill/>
          <a:ln w="12700">
            <a:noFill/>
            <a:miter lim="800000"/>
            <a:headEnd type="none" w="sm" len="sm"/>
            <a:tailEnd type="none" w="sm" len="sm"/>
          </a:ln>
          <a:effectLst/>
        </p:spPr>
        <p:txBody>
          <a:bodyPr wrap="none" lIns="0" tIns="0" rIns="0" bIns="0" anchor="ctr">
            <a:spAutoFit/>
          </a:bodyPr>
          <a:lstStyle/>
          <a:p>
            <a:pPr eaLnBrk="0" hangingPunct="0">
              <a:lnSpc>
                <a:spcPct val="90000"/>
              </a:lnSpc>
              <a:buFontTx/>
              <a:buNone/>
            </a:pPr>
            <a:r>
              <a:rPr lang="en-US" sz="1000" b="1" dirty="0">
                <a:solidFill>
                  <a:srgbClr val="050000"/>
                </a:solidFill>
                <a:latin typeface="Arial Narrow" pitchFamily="34" charset="0"/>
              </a:rPr>
              <a:t>Temecula</a:t>
            </a:r>
          </a:p>
        </p:txBody>
      </p:sp>
      <p:sp>
        <p:nvSpPr>
          <p:cNvPr id="648229" name="Text Box 1061"/>
          <p:cNvSpPr txBox="1">
            <a:spLocks noChangeArrowheads="1"/>
          </p:cNvSpPr>
          <p:nvPr/>
        </p:nvSpPr>
        <p:spPr bwMode="auto">
          <a:xfrm>
            <a:off x="5038725" y="2438400"/>
            <a:ext cx="1743075" cy="650875"/>
          </a:xfrm>
          <a:prstGeom prst="rect">
            <a:avLst/>
          </a:prstGeom>
          <a:solidFill>
            <a:schemeClr val="bg1">
              <a:alpha val="50000"/>
            </a:schemeClr>
          </a:solidFill>
          <a:ln w="9525">
            <a:solidFill>
              <a:schemeClr val="tx1"/>
            </a:solidFill>
            <a:miter lim="800000"/>
            <a:headEnd/>
            <a:tailEnd/>
          </a:ln>
          <a:effectLst/>
        </p:spPr>
        <p:txBody>
          <a:bodyPr wrap="none">
            <a:spAutoFit/>
          </a:bodyPr>
          <a:lstStyle/>
          <a:p>
            <a:pPr>
              <a:lnSpc>
                <a:spcPct val="90000"/>
              </a:lnSpc>
              <a:buFontTx/>
              <a:buNone/>
            </a:pPr>
            <a:r>
              <a:rPr lang="en-US" sz="2000" b="1" dirty="0">
                <a:solidFill>
                  <a:schemeClr val="bg2"/>
                </a:solidFill>
                <a:latin typeface="Arial Narrow" pitchFamily="34" charset="0"/>
              </a:rPr>
              <a:t>San Bernardino</a:t>
            </a:r>
          </a:p>
          <a:p>
            <a:pPr>
              <a:lnSpc>
                <a:spcPct val="90000"/>
              </a:lnSpc>
              <a:buFontTx/>
              <a:buNone/>
            </a:pPr>
            <a:r>
              <a:rPr lang="en-US" sz="2000" b="1" dirty="0">
                <a:solidFill>
                  <a:schemeClr val="bg2"/>
                </a:solidFill>
                <a:latin typeface="Arial Narrow" pitchFamily="34" charset="0"/>
              </a:rPr>
              <a:t>County</a:t>
            </a:r>
          </a:p>
        </p:txBody>
      </p:sp>
      <p:sp>
        <p:nvSpPr>
          <p:cNvPr id="648230" name="Text Box 1062"/>
          <p:cNvSpPr txBox="1">
            <a:spLocks noChangeArrowheads="1"/>
          </p:cNvSpPr>
          <p:nvPr/>
        </p:nvSpPr>
        <p:spPr bwMode="auto">
          <a:xfrm>
            <a:off x="5118100" y="3921125"/>
            <a:ext cx="1130300" cy="650875"/>
          </a:xfrm>
          <a:prstGeom prst="rect">
            <a:avLst/>
          </a:prstGeom>
          <a:solidFill>
            <a:schemeClr val="bg1">
              <a:alpha val="50000"/>
            </a:schemeClr>
          </a:solidFill>
          <a:ln w="9525">
            <a:solidFill>
              <a:schemeClr val="tx1"/>
            </a:solidFill>
            <a:miter lim="800000"/>
            <a:headEnd/>
            <a:tailEnd/>
          </a:ln>
          <a:effectLst/>
        </p:spPr>
        <p:txBody>
          <a:bodyPr wrap="none">
            <a:spAutoFit/>
          </a:bodyPr>
          <a:lstStyle/>
          <a:p>
            <a:pPr>
              <a:lnSpc>
                <a:spcPct val="90000"/>
              </a:lnSpc>
              <a:buFontTx/>
              <a:buNone/>
            </a:pPr>
            <a:r>
              <a:rPr lang="en-US" sz="2000" b="1" dirty="0">
                <a:solidFill>
                  <a:schemeClr val="bg2"/>
                </a:solidFill>
                <a:latin typeface="Arial Narrow" pitchFamily="34" charset="0"/>
              </a:rPr>
              <a:t>Riverside</a:t>
            </a:r>
          </a:p>
          <a:p>
            <a:pPr>
              <a:lnSpc>
                <a:spcPct val="90000"/>
              </a:lnSpc>
              <a:buFontTx/>
              <a:buNone/>
            </a:pPr>
            <a:r>
              <a:rPr lang="en-US" sz="2000" b="1" dirty="0">
                <a:solidFill>
                  <a:schemeClr val="bg2"/>
                </a:solidFill>
                <a:latin typeface="Arial Narrow" pitchFamily="34" charset="0"/>
              </a:rPr>
              <a:t>County</a:t>
            </a:r>
          </a:p>
        </p:txBody>
      </p:sp>
      <p:sp>
        <p:nvSpPr>
          <p:cNvPr id="648231" name="Text Box 1063"/>
          <p:cNvSpPr txBox="1">
            <a:spLocks noChangeArrowheads="1"/>
          </p:cNvSpPr>
          <p:nvPr/>
        </p:nvSpPr>
        <p:spPr bwMode="auto">
          <a:xfrm>
            <a:off x="1436688" y="2373313"/>
            <a:ext cx="1420812" cy="641350"/>
          </a:xfrm>
          <a:prstGeom prst="rect">
            <a:avLst/>
          </a:prstGeom>
          <a:solidFill>
            <a:schemeClr val="accent1">
              <a:alpha val="50000"/>
            </a:schemeClr>
          </a:solidFill>
          <a:ln w="9525">
            <a:noFill/>
            <a:miter lim="800000"/>
            <a:headEnd/>
            <a:tailEnd/>
          </a:ln>
          <a:effectLst/>
        </p:spPr>
        <p:txBody>
          <a:bodyPr wrap="none">
            <a:spAutoFit/>
          </a:bodyPr>
          <a:lstStyle/>
          <a:p>
            <a:pPr>
              <a:lnSpc>
                <a:spcPct val="90000"/>
              </a:lnSpc>
              <a:buFontTx/>
              <a:buNone/>
            </a:pPr>
            <a:r>
              <a:rPr lang="en-US" sz="2000" b="1" dirty="0">
                <a:solidFill>
                  <a:schemeClr val="tx1"/>
                </a:solidFill>
                <a:latin typeface="Arial Narrow" pitchFamily="34" charset="0"/>
              </a:rPr>
              <a:t>Los Angeles</a:t>
            </a:r>
          </a:p>
          <a:p>
            <a:pPr>
              <a:lnSpc>
                <a:spcPct val="90000"/>
              </a:lnSpc>
              <a:buFontTx/>
              <a:buNone/>
            </a:pPr>
            <a:r>
              <a:rPr lang="en-US" sz="2000" b="1" dirty="0">
                <a:solidFill>
                  <a:schemeClr val="tx1"/>
                </a:solidFill>
                <a:latin typeface="Arial Narrow" pitchFamily="34" charset="0"/>
              </a:rPr>
              <a:t>County</a:t>
            </a:r>
          </a:p>
        </p:txBody>
      </p:sp>
      <p:sp>
        <p:nvSpPr>
          <p:cNvPr id="648232" name="Text Box 1064"/>
          <p:cNvSpPr txBox="1">
            <a:spLocks noChangeArrowheads="1"/>
          </p:cNvSpPr>
          <p:nvPr/>
        </p:nvSpPr>
        <p:spPr bwMode="auto">
          <a:xfrm>
            <a:off x="2514600" y="4800600"/>
            <a:ext cx="922338" cy="650875"/>
          </a:xfrm>
          <a:prstGeom prst="rect">
            <a:avLst/>
          </a:prstGeom>
          <a:solidFill>
            <a:schemeClr val="bg1">
              <a:alpha val="50000"/>
            </a:schemeClr>
          </a:solidFill>
          <a:ln w="9525">
            <a:solidFill>
              <a:schemeClr val="tx1"/>
            </a:solidFill>
            <a:miter lim="800000"/>
            <a:headEnd/>
            <a:tailEnd/>
          </a:ln>
          <a:effectLst/>
        </p:spPr>
        <p:txBody>
          <a:bodyPr wrap="none">
            <a:spAutoFit/>
          </a:bodyPr>
          <a:lstStyle/>
          <a:p>
            <a:pPr>
              <a:lnSpc>
                <a:spcPct val="90000"/>
              </a:lnSpc>
              <a:buFontTx/>
              <a:buNone/>
            </a:pPr>
            <a:r>
              <a:rPr lang="en-US" sz="2000" b="1" dirty="0">
                <a:solidFill>
                  <a:schemeClr val="bg2"/>
                </a:solidFill>
                <a:latin typeface="Arial Narrow" pitchFamily="34" charset="0"/>
              </a:rPr>
              <a:t>Orange</a:t>
            </a:r>
          </a:p>
          <a:p>
            <a:pPr>
              <a:lnSpc>
                <a:spcPct val="90000"/>
              </a:lnSpc>
              <a:buFontTx/>
              <a:buNone/>
            </a:pPr>
            <a:r>
              <a:rPr lang="en-US" sz="2000" b="1" dirty="0">
                <a:solidFill>
                  <a:schemeClr val="bg2"/>
                </a:solidFill>
                <a:latin typeface="Arial Narrow" pitchFamily="34" charset="0"/>
              </a:rPr>
              <a:t>County</a:t>
            </a:r>
          </a:p>
        </p:txBody>
      </p:sp>
      <p:sp>
        <p:nvSpPr>
          <p:cNvPr id="648233" name="Line 1065"/>
          <p:cNvSpPr>
            <a:spLocks noChangeShapeType="1"/>
          </p:cNvSpPr>
          <p:nvPr/>
        </p:nvSpPr>
        <p:spPr bwMode="auto">
          <a:xfrm>
            <a:off x="2882900" y="3035300"/>
            <a:ext cx="304800" cy="228600"/>
          </a:xfrm>
          <a:prstGeom prst="line">
            <a:avLst/>
          </a:prstGeom>
          <a:noFill/>
          <a:ln w="19050">
            <a:solidFill>
              <a:schemeClr val="bg1"/>
            </a:solidFill>
            <a:round/>
            <a:headEnd/>
            <a:tailEnd/>
          </a:ln>
          <a:effectLst/>
        </p:spPr>
        <p:txBody>
          <a:bodyPr/>
          <a:lstStyle/>
          <a:p>
            <a:endParaRPr lang="en-US" dirty="0"/>
          </a:p>
        </p:txBody>
      </p:sp>
      <p:grpSp>
        <p:nvGrpSpPr>
          <p:cNvPr id="648244" name="Group 1066"/>
          <p:cNvGrpSpPr>
            <a:grpSpLocks/>
          </p:cNvGrpSpPr>
          <p:nvPr/>
        </p:nvGrpSpPr>
        <p:grpSpPr bwMode="auto">
          <a:xfrm>
            <a:off x="6680200" y="3581400"/>
            <a:ext cx="2514600" cy="533400"/>
            <a:chOff x="4208" y="2256"/>
            <a:chExt cx="1584" cy="336"/>
          </a:xfrm>
        </p:grpSpPr>
        <p:sp>
          <p:nvSpPr>
            <p:cNvPr id="648235" name="Rectangle 1067"/>
            <p:cNvSpPr>
              <a:spLocks noChangeArrowheads="1"/>
            </p:cNvSpPr>
            <p:nvPr/>
          </p:nvSpPr>
          <p:spPr bwMode="auto">
            <a:xfrm>
              <a:off x="4400" y="2256"/>
              <a:ext cx="1392" cy="336"/>
            </a:xfrm>
            <a:prstGeom prst="rect">
              <a:avLst/>
            </a:prstGeom>
            <a:noFill/>
            <a:ln w="9525">
              <a:noFill/>
              <a:miter lim="800000"/>
              <a:headEnd/>
              <a:tailEnd/>
            </a:ln>
            <a:effectLst/>
          </p:spPr>
          <p:txBody>
            <a:bodyPr anchor="ctr"/>
            <a:lstStyle/>
            <a:p>
              <a:pPr>
                <a:lnSpc>
                  <a:spcPct val="90000"/>
                </a:lnSpc>
                <a:buFontTx/>
                <a:buNone/>
              </a:pPr>
              <a:r>
                <a:rPr lang="en-US" sz="2000" b="1" dirty="0">
                  <a:solidFill>
                    <a:srgbClr val="00E0CB"/>
                  </a:solidFill>
                  <a:effectLst>
                    <a:outerShdw blurRad="38100" dist="38100" dir="2700000" algn="tl">
                      <a:srgbClr val="000000"/>
                    </a:outerShdw>
                  </a:effectLst>
                </a:rPr>
                <a:t>Santa Ana River</a:t>
              </a:r>
            </a:p>
            <a:p>
              <a:pPr>
                <a:lnSpc>
                  <a:spcPct val="90000"/>
                </a:lnSpc>
                <a:buFontTx/>
                <a:buNone/>
              </a:pPr>
              <a:r>
                <a:rPr lang="en-US" sz="2000" b="1" dirty="0">
                  <a:solidFill>
                    <a:srgbClr val="00E0CB"/>
                  </a:solidFill>
                  <a:effectLst>
                    <a:outerShdw blurRad="38100" dist="38100" dir="2700000" algn="tl">
                      <a:srgbClr val="000000"/>
                    </a:outerShdw>
                  </a:effectLst>
                </a:rPr>
                <a:t>Watershed</a:t>
              </a:r>
            </a:p>
            <a:p>
              <a:pPr>
                <a:lnSpc>
                  <a:spcPct val="90000"/>
                </a:lnSpc>
                <a:buFontTx/>
                <a:buNone/>
              </a:pPr>
              <a:r>
                <a:rPr lang="en-US" sz="2000" b="1" dirty="0">
                  <a:solidFill>
                    <a:srgbClr val="00E0CB"/>
                  </a:solidFill>
                  <a:effectLst>
                    <a:outerShdw blurRad="38100" dist="38100" dir="2700000" algn="tl">
                      <a:srgbClr val="000000"/>
                    </a:outerShdw>
                  </a:effectLst>
                </a:rPr>
                <a:t>Boundary</a:t>
              </a:r>
            </a:p>
          </p:txBody>
        </p:sp>
        <p:sp>
          <p:nvSpPr>
            <p:cNvPr id="648236" name="Line 1068"/>
            <p:cNvSpPr>
              <a:spLocks noChangeShapeType="1"/>
            </p:cNvSpPr>
            <p:nvPr/>
          </p:nvSpPr>
          <p:spPr bwMode="auto">
            <a:xfrm flipH="1">
              <a:off x="4208" y="2256"/>
              <a:ext cx="240" cy="144"/>
            </a:xfrm>
            <a:prstGeom prst="line">
              <a:avLst/>
            </a:prstGeom>
            <a:noFill/>
            <a:ln w="19050">
              <a:solidFill>
                <a:srgbClr val="00E0CB"/>
              </a:solidFill>
              <a:round/>
              <a:headEnd/>
              <a:tailEnd/>
            </a:ln>
            <a:effectLst/>
          </p:spPr>
          <p:txBody>
            <a:bodyPr/>
            <a:lstStyle/>
            <a:p>
              <a:endParaRPr lang="en-US" dirty="0"/>
            </a:p>
          </p:txBody>
        </p:sp>
      </p:grpSp>
      <p:grpSp>
        <p:nvGrpSpPr>
          <p:cNvPr id="648248" name="Group 1069"/>
          <p:cNvGrpSpPr>
            <a:grpSpLocks/>
          </p:cNvGrpSpPr>
          <p:nvPr/>
        </p:nvGrpSpPr>
        <p:grpSpPr bwMode="auto">
          <a:xfrm>
            <a:off x="76200" y="4114800"/>
            <a:ext cx="2362200" cy="1403350"/>
            <a:chOff x="48" y="2592"/>
            <a:chExt cx="1488" cy="884"/>
          </a:xfrm>
        </p:grpSpPr>
        <p:sp>
          <p:nvSpPr>
            <p:cNvPr id="648238" name="Text Box 1070"/>
            <p:cNvSpPr txBox="1">
              <a:spLocks noChangeArrowheads="1"/>
            </p:cNvSpPr>
            <p:nvPr/>
          </p:nvSpPr>
          <p:spPr bwMode="auto">
            <a:xfrm>
              <a:off x="48" y="2592"/>
              <a:ext cx="932" cy="212"/>
            </a:xfrm>
            <a:prstGeom prst="rect">
              <a:avLst/>
            </a:prstGeom>
            <a:solidFill>
              <a:schemeClr val="accent1"/>
            </a:solidFill>
            <a:ln w="9525">
              <a:noFill/>
              <a:miter lim="800000"/>
              <a:headEnd/>
              <a:tailEnd/>
            </a:ln>
            <a:effectLst>
              <a:outerShdw dist="53882" dir="2700000" algn="ctr" rotWithShape="0">
                <a:schemeClr val="bg2"/>
              </a:outerShdw>
            </a:effectLst>
          </p:spPr>
          <p:txBody>
            <a:bodyPr wrap="none" lIns="45720" rIns="45720" anchor="ctr" anchorCtr="1">
              <a:spAutoFit/>
            </a:bodyPr>
            <a:lstStyle/>
            <a:p>
              <a:pPr algn="l">
                <a:buFontTx/>
                <a:buNone/>
              </a:pPr>
              <a:r>
                <a:rPr lang="en-US" sz="1600" b="1" dirty="0">
                  <a:solidFill>
                    <a:schemeClr val="tx1"/>
                  </a:solidFill>
                  <a:latin typeface="Arial Narrow" pitchFamily="34" charset="0"/>
                </a:rPr>
                <a:t>OCSD Plant No. 1</a:t>
              </a:r>
            </a:p>
          </p:txBody>
        </p:sp>
        <p:sp>
          <p:nvSpPr>
            <p:cNvPr id="648239" name="AutoShape 1071"/>
            <p:cNvSpPr>
              <a:spLocks noChangeArrowheads="1"/>
            </p:cNvSpPr>
            <p:nvPr/>
          </p:nvSpPr>
          <p:spPr bwMode="auto">
            <a:xfrm>
              <a:off x="1421" y="3020"/>
              <a:ext cx="115" cy="100"/>
            </a:xfrm>
            <a:prstGeom prst="triangle">
              <a:avLst>
                <a:gd name="adj" fmla="val 50000"/>
              </a:avLst>
            </a:prstGeom>
            <a:solidFill>
              <a:schemeClr val="bg1"/>
            </a:solidFill>
            <a:ln w="9525">
              <a:solidFill>
                <a:srgbClr val="FFFFFF"/>
              </a:solidFill>
              <a:miter lim="800000"/>
              <a:headEnd/>
              <a:tailEnd/>
            </a:ln>
            <a:effectLst>
              <a:outerShdw dist="53882" dir="2700000" algn="ctr" rotWithShape="0">
                <a:schemeClr val="bg2"/>
              </a:outerShdw>
            </a:effectLst>
          </p:spPr>
          <p:txBody>
            <a:bodyPr wrap="none" anchor="ctr"/>
            <a:lstStyle/>
            <a:p>
              <a:endParaRPr lang="en-US" dirty="0"/>
            </a:p>
          </p:txBody>
        </p:sp>
        <p:sp>
          <p:nvSpPr>
            <p:cNvPr id="648240" name="Line 1072"/>
            <p:cNvSpPr>
              <a:spLocks noChangeShapeType="1"/>
            </p:cNvSpPr>
            <p:nvPr/>
          </p:nvSpPr>
          <p:spPr bwMode="auto">
            <a:xfrm>
              <a:off x="960" y="2736"/>
              <a:ext cx="480" cy="336"/>
            </a:xfrm>
            <a:prstGeom prst="line">
              <a:avLst/>
            </a:prstGeom>
            <a:noFill/>
            <a:ln w="19050">
              <a:solidFill>
                <a:srgbClr val="FFFFFF"/>
              </a:solidFill>
              <a:round/>
              <a:headEnd/>
              <a:tailEnd/>
            </a:ln>
            <a:effectLst>
              <a:outerShdw dist="28398" dir="1593903" algn="ctr" rotWithShape="0">
                <a:schemeClr val="bg2"/>
              </a:outerShdw>
            </a:effectLst>
          </p:spPr>
          <p:txBody>
            <a:bodyPr/>
            <a:lstStyle/>
            <a:p>
              <a:endParaRPr lang="en-US" dirty="0"/>
            </a:p>
          </p:txBody>
        </p:sp>
        <p:sp>
          <p:nvSpPr>
            <p:cNvPr id="648241" name="AutoShape 1073"/>
            <p:cNvSpPr>
              <a:spLocks noChangeArrowheads="1"/>
            </p:cNvSpPr>
            <p:nvPr/>
          </p:nvSpPr>
          <p:spPr bwMode="auto">
            <a:xfrm>
              <a:off x="1325" y="3216"/>
              <a:ext cx="115" cy="100"/>
            </a:xfrm>
            <a:prstGeom prst="triangle">
              <a:avLst>
                <a:gd name="adj" fmla="val 50000"/>
              </a:avLst>
            </a:prstGeom>
            <a:solidFill>
              <a:schemeClr val="bg1"/>
            </a:solidFill>
            <a:ln w="9525">
              <a:solidFill>
                <a:srgbClr val="FFFFFF"/>
              </a:solidFill>
              <a:miter lim="800000"/>
              <a:headEnd/>
              <a:tailEnd/>
            </a:ln>
            <a:effectLst>
              <a:outerShdw dist="53882" dir="2700000" algn="ctr" rotWithShape="0">
                <a:schemeClr val="bg2"/>
              </a:outerShdw>
            </a:effectLst>
          </p:spPr>
          <p:txBody>
            <a:bodyPr wrap="none" anchor="ctr"/>
            <a:lstStyle/>
            <a:p>
              <a:endParaRPr lang="en-US" dirty="0"/>
            </a:p>
          </p:txBody>
        </p:sp>
        <p:sp>
          <p:nvSpPr>
            <p:cNvPr id="648242" name="Text Box 1074"/>
            <p:cNvSpPr txBox="1">
              <a:spLocks noChangeArrowheads="1"/>
            </p:cNvSpPr>
            <p:nvPr/>
          </p:nvSpPr>
          <p:spPr bwMode="auto">
            <a:xfrm>
              <a:off x="64" y="3264"/>
              <a:ext cx="932" cy="212"/>
            </a:xfrm>
            <a:prstGeom prst="rect">
              <a:avLst/>
            </a:prstGeom>
            <a:solidFill>
              <a:schemeClr val="accent1"/>
            </a:solidFill>
            <a:ln w="9525">
              <a:noFill/>
              <a:miter lim="800000"/>
              <a:headEnd/>
              <a:tailEnd/>
            </a:ln>
            <a:effectLst>
              <a:outerShdw dist="53882" dir="2700000" algn="ctr" rotWithShape="0">
                <a:schemeClr val="bg2"/>
              </a:outerShdw>
            </a:effectLst>
          </p:spPr>
          <p:txBody>
            <a:bodyPr wrap="none" lIns="45720" rIns="45720" anchor="ctr" anchorCtr="1">
              <a:spAutoFit/>
            </a:bodyPr>
            <a:lstStyle/>
            <a:p>
              <a:pPr algn="l">
                <a:buFontTx/>
                <a:buNone/>
              </a:pPr>
              <a:r>
                <a:rPr lang="en-US" sz="1600" b="1" dirty="0">
                  <a:solidFill>
                    <a:schemeClr val="tx1"/>
                  </a:solidFill>
                  <a:latin typeface="Arial Narrow" pitchFamily="34" charset="0"/>
                </a:rPr>
                <a:t>OCSD Plant No. 2</a:t>
              </a:r>
            </a:p>
          </p:txBody>
        </p:sp>
        <p:sp>
          <p:nvSpPr>
            <p:cNvPr id="648243" name="Line 1075"/>
            <p:cNvSpPr>
              <a:spLocks noChangeShapeType="1"/>
            </p:cNvSpPr>
            <p:nvPr/>
          </p:nvSpPr>
          <p:spPr bwMode="auto">
            <a:xfrm flipV="1">
              <a:off x="960" y="3288"/>
              <a:ext cx="408" cy="72"/>
            </a:xfrm>
            <a:prstGeom prst="line">
              <a:avLst/>
            </a:prstGeom>
            <a:noFill/>
            <a:ln w="19050">
              <a:solidFill>
                <a:srgbClr val="FFFFFF"/>
              </a:solidFill>
              <a:round/>
              <a:headEnd/>
              <a:tailEnd/>
            </a:ln>
            <a:effectLst>
              <a:outerShdw dist="28398" dir="1593903" algn="ctr" rotWithShape="0">
                <a:schemeClr val="bg2"/>
              </a:outerShdw>
            </a:effectLst>
          </p:spPr>
          <p:txBody>
            <a:bodyPr/>
            <a:lstStyle/>
            <a:p>
              <a:endParaRPr lang="en-US" dirty="0"/>
            </a:p>
          </p:txBody>
        </p:sp>
      </p:grpSp>
      <p:grpSp>
        <p:nvGrpSpPr>
          <p:cNvPr id="648249" name="Group 1076"/>
          <p:cNvGrpSpPr>
            <a:grpSpLocks/>
          </p:cNvGrpSpPr>
          <p:nvPr/>
        </p:nvGrpSpPr>
        <p:grpSpPr bwMode="auto">
          <a:xfrm>
            <a:off x="630238" y="3154363"/>
            <a:ext cx="2417762" cy="1036637"/>
            <a:chOff x="397" y="1987"/>
            <a:chExt cx="1523" cy="653"/>
          </a:xfrm>
        </p:grpSpPr>
        <p:sp>
          <p:nvSpPr>
            <p:cNvPr id="648245" name="Line 1077"/>
            <p:cNvSpPr>
              <a:spLocks noChangeShapeType="1"/>
            </p:cNvSpPr>
            <p:nvPr/>
          </p:nvSpPr>
          <p:spPr bwMode="auto">
            <a:xfrm>
              <a:off x="864" y="2112"/>
              <a:ext cx="1056" cy="528"/>
            </a:xfrm>
            <a:prstGeom prst="line">
              <a:avLst/>
            </a:prstGeom>
            <a:noFill/>
            <a:ln w="19050">
              <a:solidFill>
                <a:srgbClr val="CC6600"/>
              </a:solidFill>
              <a:round/>
              <a:headEnd/>
              <a:tailEnd type="stealth" w="med" len="lg"/>
            </a:ln>
            <a:effectLst>
              <a:outerShdw dist="40161" dir="4293903" algn="ctr" rotWithShape="0">
                <a:schemeClr val="bg2"/>
              </a:outerShdw>
            </a:effectLst>
          </p:spPr>
          <p:txBody>
            <a:bodyPr/>
            <a:lstStyle/>
            <a:p>
              <a:endParaRPr lang="en-US" dirty="0"/>
            </a:p>
          </p:txBody>
        </p:sp>
        <p:sp>
          <p:nvSpPr>
            <p:cNvPr id="648246" name="Text Box 1078"/>
            <p:cNvSpPr txBox="1">
              <a:spLocks noChangeArrowheads="1"/>
            </p:cNvSpPr>
            <p:nvPr/>
          </p:nvSpPr>
          <p:spPr bwMode="auto">
            <a:xfrm>
              <a:off x="397" y="1987"/>
              <a:ext cx="479" cy="268"/>
            </a:xfrm>
            <a:prstGeom prst="rect">
              <a:avLst/>
            </a:prstGeom>
            <a:gradFill rotWithShape="0">
              <a:gsLst>
                <a:gs pos="0">
                  <a:srgbClr val="FFFFFF"/>
                </a:gs>
                <a:gs pos="100000">
                  <a:srgbClr val="CC6600"/>
                </a:gs>
              </a:gsLst>
              <a:path path="shape">
                <a:fillToRect l="50000" t="50000" r="50000" b="50000"/>
              </a:path>
            </a:gradFill>
            <a:ln w="9525">
              <a:noFill/>
              <a:miter lim="800000"/>
              <a:headEnd/>
              <a:tailEnd/>
            </a:ln>
            <a:effectLst/>
          </p:spPr>
          <p:txBody>
            <a:bodyPr wrap="none">
              <a:spAutoFit/>
            </a:bodyPr>
            <a:lstStyle/>
            <a:p>
              <a:pPr>
                <a:lnSpc>
                  <a:spcPct val="90000"/>
                </a:lnSpc>
                <a:buFontTx/>
                <a:buNone/>
              </a:pPr>
              <a:r>
                <a:rPr lang="en-US" sz="2400" b="1" dirty="0" smtClean="0">
                  <a:solidFill>
                    <a:srgbClr val="CC6600"/>
                  </a:solidFill>
                  <a:latin typeface="Arial Narrow" pitchFamily="34" charset="0"/>
                </a:rPr>
                <a:t>IEBL</a:t>
              </a:r>
              <a:endParaRPr lang="en-US" sz="2400" b="1" dirty="0">
                <a:solidFill>
                  <a:srgbClr val="CC6600"/>
                </a:solidFill>
                <a:latin typeface="Arial Narrow" pitchFamily="34" charset="0"/>
              </a:endParaRPr>
            </a:p>
          </p:txBody>
        </p:sp>
      </p:grpSp>
      <p:sp>
        <p:nvSpPr>
          <p:cNvPr id="648247" name="Rectangle 1079"/>
          <p:cNvSpPr>
            <a:spLocks noGrp="1" noChangeArrowheads="1"/>
          </p:cNvSpPr>
          <p:nvPr>
            <p:ph type="title"/>
          </p:nvPr>
        </p:nvSpPr>
        <p:spPr bwMode="auto">
          <a:xfrm>
            <a:off x="4572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solidFill>
                  <a:schemeClr val="accent2"/>
                </a:solidFill>
                <a:latin typeface="Verdana" pitchFamily="34" charset="0"/>
              </a:rPr>
              <a:t>Inland Empire Brine Line</a:t>
            </a:r>
            <a:endParaRPr lang="en-US" sz="3600" b="1" dirty="0">
              <a:solidFill>
                <a:schemeClr val="accent2"/>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648244"/>
                                        </p:tgtEl>
                                        <p:attrNameLst>
                                          <p:attrName>style.visibility</p:attrName>
                                        </p:attrNameLst>
                                      </p:cBhvr>
                                      <p:to>
                                        <p:strVal val="visible"/>
                                      </p:to>
                                    </p:set>
                                    <p:animEffect transition="in" filter="wipe(left)">
                                      <p:cBhvr>
                                        <p:cTn id="7" dur="500"/>
                                        <p:tgtEl>
                                          <p:spTgt spid="6482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8237"/>
                                        </p:tgtEl>
                                        <p:attrNameLst>
                                          <p:attrName>style.visibility</p:attrName>
                                        </p:attrNameLst>
                                      </p:cBhvr>
                                      <p:to>
                                        <p:strVal val="visible"/>
                                      </p:to>
                                    </p:set>
                                    <p:animEffect transition="in" filter="wipe(left)">
                                      <p:cBhvr>
                                        <p:cTn id="12" dur="500"/>
                                        <p:tgtEl>
                                          <p:spTgt spid="64823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48249"/>
                                        </p:tgtEl>
                                        <p:attrNameLst>
                                          <p:attrName>style.visibility</p:attrName>
                                        </p:attrNameLst>
                                      </p:cBhvr>
                                      <p:to>
                                        <p:strVal val="visible"/>
                                      </p:to>
                                    </p:set>
                                    <p:animEffect transition="in" filter="wipe(up)">
                                      <p:cBhvr>
                                        <p:cTn id="16" dur="500"/>
                                        <p:tgtEl>
                                          <p:spTgt spid="6482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48248"/>
                                        </p:tgtEl>
                                        <p:attrNameLst>
                                          <p:attrName>style.visibility</p:attrName>
                                        </p:attrNameLst>
                                      </p:cBhvr>
                                      <p:to>
                                        <p:strVal val="visible"/>
                                      </p:to>
                                    </p:set>
                                    <p:animEffect transition="in" filter="wipe(right)">
                                      <p:cBhvr>
                                        <p:cTn id="21" dur="500"/>
                                        <p:tgtEl>
                                          <p:spTgt spid="648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sz="half" idx="1"/>
          </p:nvPr>
        </p:nvSpPr>
        <p:spPr bwMode="auto">
          <a:xfrm>
            <a:off x="304800" y="1981200"/>
            <a:ext cx="4800600" cy="3276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Aft>
                <a:spcPct val="30000"/>
              </a:spcAft>
            </a:pPr>
            <a:r>
              <a:rPr lang="en-US" sz="2400" dirty="0" smtClean="0">
                <a:solidFill>
                  <a:srgbClr val="FFFF00"/>
                </a:solidFill>
              </a:rPr>
              <a:t>Length - 93 miles </a:t>
            </a:r>
          </a:p>
          <a:p>
            <a:pPr eaLnBrk="1" hangingPunct="1">
              <a:lnSpc>
                <a:spcPct val="85000"/>
              </a:lnSpc>
              <a:spcAft>
                <a:spcPct val="30000"/>
              </a:spcAft>
            </a:pPr>
            <a:r>
              <a:rPr lang="en-US" sz="2400" dirty="0" smtClean="0">
                <a:solidFill>
                  <a:srgbClr val="FFFF00"/>
                </a:solidFill>
              </a:rPr>
              <a:t>Pipeline size: 16 - 84 inch</a:t>
            </a:r>
          </a:p>
          <a:p>
            <a:pPr eaLnBrk="1" hangingPunct="1">
              <a:lnSpc>
                <a:spcPct val="85000"/>
              </a:lnSpc>
              <a:spcAft>
                <a:spcPct val="30000"/>
              </a:spcAft>
            </a:pPr>
            <a:r>
              <a:rPr lang="en-US" sz="2400" dirty="0" smtClean="0">
                <a:solidFill>
                  <a:srgbClr val="FFFF00"/>
                </a:solidFill>
              </a:rPr>
              <a:t>Pipeline Capacity: 30 - 36 mgd</a:t>
            </a:r>
          </a:p>
          <a:p>
            <a:pPr eaLnBrk="1" hangingPunct="1">
              <a:lnSpc>
                <a:spcPct val="85000"/>
              </a:lnSpc>
            </a:pPr>
            <a:r>
              <a:rPr lang="en-US" sz="2400" dirty="0" smtClean="0">
                <a:solidFill>
                  <a:srgbClr val="FFFF00"/>
                </a:solidFill>
              </a:rPr>
              <a:t>24 Direct Connections</a:t>
            </a:r>
          </a:p>
          <a:p>
            <a:pPr lvl="1" eaLnBrk="1" hangingPunct="1">
              <a:lnSpc>
                <a:spcPct val="85000"/>
              </a:lnSpc>
            </a:pPr>
            <a:r>
              <a:rPr lang="en-US" sz="2400" dirty="0" smtClean="0">
                <a:solidFill>
                  <a:srgbClr val="FFFF00"/>
                </a:solidFill>
              </a:rPr>
              <a:t>	15 Industrial</a:t>
            </a:r>
          </a:p>
          <a:p>
            <a:pPr lvl="1" eaLnBrk="1" hangingPunct="1">
              <a:lnSpc>
                <a:spcPct val="85000"/>
              </a:lnSpc>
            </a:pPr>
            <a:r>
              <a:rPr lang="en-US" sz="2400" dirty="0" smtClean="0">
                <a:solidFill>
                  <a:srgbClr val="FFFF00"/>
                </a:solidFill>
              </a:rPr>
              <a:t>   4 Desalters </a:t>
            </a:r>
          </a:p>
          <a:p>
            <a:pPr lvl="1" eaLnBrk="1" hangingPunct="1">
              <a:lnSpc>
                <a:spcPct val="85000"/>
              </a:lnSpc>
            </a:pPr>
            <a:r>
              <a:rPr lang="en-US" sz="2400" dirty="0" smtClean="0">
                <a:solidFill>
                  <a:srgbClr val="FFFF00"/>
                </a:solidFill>
              </a:rPr>
              <a:t>   5 Domestic Waste</a:t>
            </a:r>
          </a:p>
          <a:p>
            <a:pPr eaLnBrk="1" hangingPunct="1">
              <a:lnSpc>
                <a:spcPct val="85000"/>
              </a:lnSpc>
              <a:spcAft>
                <a:spcPct val="30000"/>
              </a:spcAft>
              <a:buFontTx/>
              <a:buNone/>
            </a:pPr>
            <a:endParaRPr lang="en-US" sz="2400" dirty="0" smtClean="0"/>
          </a:p>
        </p:txBody>
      </p:sp>
      <p:graphicFrame>
        <p:nvGraphicFramePr>
          <p:cNvPr id="4098" name="Object 3"/>
          <p:cNvGraphicFramePr>
            <a:graphicFrameLocks noChangeAspect="1"/>
          </p:cNvGraphicFramePr>
          <p:nvPr>
            <p:ph sz="half" idx="2"/>
          </p:nvPr>
        </p:nvGraphicFramePr>
        <p:xfrm>
          <a:off x="5181600" y="1524000"/>
          <a:ext cx="2921000" cy="4114800"/>
        </p:xfrm>
        <a:graphic>
          <a:graphicData uri="http://schemas.openxmlformats.org/presentationml/2006/ole">
            <p:oleObj spid="_x0000_s2050" name="Photo Editor Photo" r:id="rId3" imgW="2704762" imgH="3809524" progId="">
              <p:embed/>
            </p:oleObj>
          </a:graphicData>
        </a:graphic>
      </p:graphicFrame>
      <p:sp>
        <p:nvSpPr>
          <p:cNvPr id="4100"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chemeClr val="accent2"/>
                </a:solidFill>
                <a:latin typeface="Verdana" pitchFamily="34" charset="0"/>
              </a:rPr>
              <a:t>IEBL Description</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bwMode="auto">
          <a:xfrm>
            <a:off x="152400" y="457200"/>
            <a:ext cx="8839200" cy="519113"/>
          </a:xfrm>
          <a:noFill/>
          <a:ln cap="flat" algn="ctr">
            <a:miter lim="800000"/>
            <a:headEnd/>
            <a:tailEnd/>
          </a:ln>
        </p:spPr>
        <p:txBody>
          <a:bodyPr vert="horz" wrap="square" lIns="91440" tIns="45720" rIns="91440" bIns="45720" numCol="1" anchor="t" anchorCtr="0" compatLnSpc="1">
            <a:prstTxWarp prst="textNoShape">
              <a:avLst/>
            </a:prstTxWarp>
            <a:spAutoFit/>
          </a:bodyPr>
          <a:lstStyle/>
          <a:p>
            <a:pPr>
              <a:lnSpc>
                <a:spcPct val="70000"/>
              </a:lnSpc>
            </a:pPr>
            <a:r>
              <a:rPr lang="en-US" sz="4000" b="1" dirty="0">
                <a:solidFill>
                  <a:schemeClr val="accent2"/>
                </a:solidFill>
              </a:rPr>
              <a:t>Salt Levels (TDS)</a:t>
            </a:r>
          </a:p>
        </p:txBody>
      </p:sp>
      <p:grpSp>
        <p:nvGrpSpPr>
          <p:cNvPr id="2" name="Group 3"/>
          <p:cNvGrpSpPr>
            <a:grpSpLocks/>
          </p:cNvGrpSpPr>
          <p:nvPr/>
        </p:nvGrpSpPr>
        <p:grpSpPr bwMode="auto">
          <a:xfrm>
            <a:off x="533400" y="1447800"/>
            <a:ext cx="7880350" cy="4598988"/>
            <a:chOff x="337" y="1104"/>
            <a:chExt cx="4964" cy="3041"/>
          </a:xfrm>
        </p:grpSpPr>
        <p:sp>
          <p:nvSpPr>
            <p:cNvPr id="635908" name="Text Box 4"/>
            <p:cNvSpPr txBox="1">
              <a:spLocks noChangeArrowheads="1"/>
            </p:cNvSpPr>
            <p:nvPr/>
          </p:nvSpPr>
          <p:spPr bwMode="auto">
            <a:xfrm>
              <a:off x="541" y="1104"/>
              <a:ext cx="435" cy="2915"/>
            </a:xfrm>
            <a:prstGeom prst="rect">
              <a:avLst/>
            </a:prstGeom>
            <a:noFill/>
            <a:ln w="9525">
              <a:noFill/>
              <a:miter lim="800000"/>
              <a:headEnd/>
              <a:tailEnd/>
            </a:ln>
            <a:effectLst/>
          </p:spPr>
          <p:txBody>
            <a:bodyPr wrap="none">
              <a:spAutoFit/>
            </a:bodyPr>
            <a:lstStyle/>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0</a:t>
              </a:r>
            </a:p>
          </p:txBody>
        </p:sp>
        <p:grpSp>
          <p:nvGrpSpPr>
            <p:cNvPr id="3" name="Group 5"/>
            <p:cNvGrpSpPr>
              <a:grpSpLocks/>
            </p:cNvGrpSpPr>
            <p:nvPr/>
          </p:nvGrpSpPr>
          <p:grpSpPr bwMode="auto">
            <a:xfrm>
              <a:off x="1041" y="1200"/>
              <a:ext cx="4260" cy="2593"/>
              <a:chOff x="1041" y="1345"/>
              <a:chExt cx="4260" cy="2304"/>
            </a:xfrm>
          </p:grpSpPr>
          <p:sp>
            <p:nvSpPr>
              <p:cNvPr id="635910" name="Line 6"/>
              <p:cNvSpPr>
                <a:spLocks noChangeShapeType="1"/>
              </p:cNvSpPr>
              <p:nvPr/>
            </p:nvSpPr>
            <p:spPr bwMode="auto">
              <a:xfrm>
                <a:off x="1041" y="1345"/>
                <a:ext cx="4260" cy="1"/>
              </a:xfrm>
              <a:prstGeom prst="line">
                <a:avLst/>
              </a:prstGeom>
              <a:noFill/>
              <a:ln w="3175">
                <a:solidFill>
                  <a:schemeClr val="tx1"/>
                </a:solidFill>
                <a:prstDash val="dash"/>
                <a:round/>
                <a:headEnd/>
                <a:tailEnd/>
              </a:ln>
            </p:spPr>
            <p:txBody>
              <a:bodyPr/>
              <a:lstStyle/>
              <a:p>
                <a:endParaRPr lang="en-US" dirty="0"/>
              </a:p>
            </p:txBody>
          </p:sp>
          <p:sp>
            <p:nvSpPr>
              <p:cNvPr id="635911" name="Line 7"/>
              <p:cNvSpPr>
                <a:spLocks noChangeShapeType="1"/>
              </p:cNvSpPr>
              <p:nvPr/>
            </p:nvSpPr>
            <p:spPr bwMode="auto">
              <a:xfrm>
                <a:off x="1041" y="1601"/>
                <a:ext cx="4260" cy="1"/>
              </a:xfrm>
              <a:prstGeom prst="line">
                <a:avLst/>
              </a:prstGeom>
              <a:noFill/>
              <a:ln w="3175">
                <a:solidFill>
                  <a:schemeClr val="tx1"/>
                </a:solidFill>
                <a:prstDash val="dash"/>
                <a:round/>
                <a:headEnd/>
                <a:tailEnd/>
              </a:ln>
            </p:spPr>
            <p:txBody>
              <a:bodyPr/>
              <a:lstStyle/>
              <a:p>
                <a:endParaRPr lang="en-US" dirty="0"/>
              </a:p>
            </p:txBody>
          </p:sp>
          <p:sp>
            <p:nvSpPr>
              <p:cNvPr id="635912" name="Line 8"/>
              <p:cNvSpPr>
                <a:spLocks noChangeShapeType="1"/>
              </p:cNvSpPr>
              <p:nvPr/>
            </p:nvSpPr>
            <p:spPr bwMode="auto">
              <a:xfrm>
                <a:off x="1041" y="1857"/>
                <a:ext cx="4260" cy="1"/>
              </a:xfrm>
              <a:prstGeom prst="line">
                <a:avLst/>
              </a:prstGeom>
              <a:noFill/>
              <a:ln w="3175">
                <a:solidFill>
                  <a:schemeClr val="tx1"/>
                </a:solidFill>
                <a:prstDash val="dash"/>
                <a:round/>
                <a:headEnd/>
                <a:tailEnd/>
              </a:ln>
            </p:spPr>
            <p:txBody>
              <a:bodyPr/>
              <a:lstStyle/>
              <a:p>
                <a:endParaRPr lang="en-US" dirty="0"/>
              </a:p>
            </p:txBody>
          </p:sp>
          <p:sp>
            <p:nvSpPr>
              <p:cNvPr id="635913" name="Line 9"/>
              <p:cNvSpPr>
                <a:spLocks noChangeShapeType="1"/>
              </p:cNvSpPr>
              <p:nvPr/>
            </p:nvSpPr>
            <p:spPr bwMode="auto">
              <a:xfrm>
                <a:off x="1041" y="2113"/>
                <a:ext cx="4260" cy="1"/>
              </a:xfrm>
              <a:prstGeom prst="line">
                <a:avLst/>
              </a:prstGeom>
              <a:noFill/>
              <a:ln w="3175">
                <a:solidFill>
                  <a:schemeClr val="tx1"/>
                </a:solidFill>
                <a:prstDash val="dash"/>
                <a:round/>
                <a:headEnd/>
                <a:tailEnd/>
              </a:ln>
            </p:spPr>
            <p:txBody>
              <a:bodyPr/>
              <a:lstStyle/>
              <a:p>
                <a:endParaRPr lang="en-US" dirty="0"/>
              </a:p>
            </p:txBody>
          </p:sp>
          <p:sp>
            <p:nvSpPr>
              <p:cNvPr id="635914" name="Line 10"/>
              <p:cNvSpPr>
                <a:spLocks noChangeShapeType="1"/>
              </p:cNvSpPr>
              <p:nvPr/>
            </p:nvSpPr>
            <p:spPr bwMode="auto">
              <a:xfrm>
                <a:off x="1041" y="2368"/>
                <a:ext cx="4260" cy="1"/>
              </a:xfrm>
              <a:prstGeom prst="line">
                <a:avLst/>
              </a:prstGeom>
              <a:noFill/>
              <a:ln w="3175">
                <a:solidFill>
                  <a:schemeClr val="tx1"/>
                </a:solidFill>
                <a:prstDash val="dash"/>
                <a:round/>
                <a:headEnd/>
                <a:tailEnd/>
              </a:ln>
            </p:spPr>
            <p:txBody>
              <a:bodyPr/>
              <a:lstStyle/>
              <a:p>
                <a:endParaRPr lang="en-US" dirty="0"/>
              </a:p>
            </p:txBody>
          </p:sp>
          <p:sp>
            <p:nvSpPr>
              <p:cNvPr id="635915" name="Line 11"/>
              <p:cNvSpPr>
                <a:spLocks noChangeShapeType="1"/>
              </p:cNvSpPr>
              <p:nvPr/>
            </p:nvSpPr>
            <p:spPr bwMode="auto">
              <a:xfrm>
                <a:off x="1041" y="2625"/>
                <a:ext cx="4260" cy="1"/>
              </a:xfrm>
              <a:prstGeom prst="line">
                <a:avLst/>
              </a:prstGeom>
              <a:noFill/>
              <a:ln w="3175">
                <a:solidFill>
                  <a:schemeClr val="tx1"/>
                </a:solidFill>
                <a:prstDash val="dash"/>
                <a:round/>
                <a:headEnd/>
                <a:tailEnd/>
              </a:ln>
            </p:spPr>
            <p:txBody>
              <a:bodyPr/>
              <a:lstStyle/>
              <a:p>
                <a:endParaRPr lang="en-US" dirty="0"/>
              </a:p>
            </p:txBody>
          </p:sp>
          <p:sp>
            <p:nvSpPr>
              <p:cNvPr id="635916" name="Line 12"/>
              <p:cNvSpPr>
                <a:spLocks noChangeShapeType="1"/>
              </p:cNvSpPr>
              <p:nvPr/>
            </p:nvSpPr>
            <p:spPr bwMode="auto">
              <a:xfrm>
                <a:off x="1041" y="2880"/>
                <a:ext cx="4260" cy="1"/>
              </a:xfrm>
              <a:prstGeom prst="line">
                <a:avLst/>
              </a:prstGeom>
              <a:noFill/>
              <a:ln w="3175">
                <a:solidFill>
                  <a:schemeClr val="tx1"/>
                </a:solidFill>
                <a:prstDash val="dash"/>
                <a:round/>
                <a:headEnd/>
                <a:tailEnd/>
              </a:ln>
            </p:spPr>
            <p:txBody>
              <a:bodyPr/>
              <a:lstStyle/>
              <a:p>
                <a:endParaRPr lang="en-US" dirty="0"/>
              </a:p>
            </p:txBody>
          </p:sp>
          <p:sp>
            <p:nvSpPr>
              <p:cNvPr id="635917" name="Line 13"/>
              <p:cNvSpPr>
                <a:spLocks noChangeShapeType="1"/>
              </p:cNvSpPr>
              <p:nvPr/>
            </p:nvSpPr>
            <p:spPr bwMode="auto">
              <a:xfrm>
                <a:off x="1041" y="3136"/>
                <a:ext cx="4260" cy="1"/>
              </a:xfrm>
              <a:prstGeom prst="line">
                <a:avLst/>
              </a:prstGeom>
              <a:noFill/>
              <a:ln w="3175">
                <a:solidFill>
                  <a:schemeClr val="tx1"/>
                </a:solidFill>
                <a:prstDash val="dash"/>
                <a:round/>
                <a:headEnd/>
                <a:tailEnd/>
              </a:ln>
            </p:spPr>
            <p:txBody>
              <a:bodyPr/>
              <a:lstStyle/>
              <a:p>
                <a:endParaRPr lang="en-US" dirty="0"/>
              </a:p>
            </p:txBody>
          </p:sp>
          <p:sp>
            <p:nvSpPr>
              <p:cNvPr id="635918" name="Line 14"/>
              <p:cNvSpPr>
                <a:spLocks noChangeShapeType="1"/>
              </p:cNvSpPr>
              <p:nvPr/>
            </p:nvSpPr>
            <p:spPr bwMode="auto">
              <a:xfrm>
                <a:off x="1041" y="3392"/>
                <a:ext cx="4260" cy="1"/>
              </a:xfrm>
              <a:prstGeom prst="line">
                <a:avLst/>
              </a:prstGeom>
              <a:noFill/>
              <a:ln w="3175">
                <a:solidFill>
                  <a:schemeClr val="tx1"/>
                </a:solidFill>
                <a:prstDash val="dash"/>
                <a:round/>
                <a:headEnd/>
                <a:tailEnd/>
              </a:ln>
            </p:spPr>
            <p:txBody>
              <a:bodyPr/>
              <a:lstStyle/>
              <a:p>
                <a:endParaRPr lang="en-US" dirty="0"/>
              </a:p>
            </p:txBody>
          </p:sp>
          <p:sp>
            <p:nvSpPr>
              <p:cNvPr id="635919" name="Line 15"/>
              <p:cNvSpPr>
                <a:spLocks noChangeShapeType="1"/>
              </p:cNvSpPr>
              <p:nvPr/>
            </p:nvSpPr>
            <p:spPr bwMode="auto">
              <a:xfrm>
                <a:off x="1041" y="3648"/>
                <a:ext cx="4260" cy="1"/>
              </a:xfrm>
              <a:prstGeom prst="line">
                <a:avLst/>
              </a:prstGeom>
              <a:noFill/>
              <a:ln w="3175">
                <a:solidFill>
                  <a:schemeClr val="tx1"/>
                </a:solidFill>
                <a:prstDash val="dash"/>
                <a:round/>
                <a:headEnd/>
                <a:tailEnd/>
              </a:ln>
            </p:spPr>
            <p:txBody>
              <a:bodyPr/>
              <a:lstStyle/>
              <a:p>
                <a:endParaRPr lang="en-US" dirty="0"/>
              </a:p>
            </p:txBody>
          </p:sp>
        </p:grpSp>
        <p:grpSp>
          <p:nvGrpSpPr>
            <p:cNvPr id="4" name="Group 16"/>
            <p:cNvGrpSpPr>
              <a:grpSpLocks/>
            </p:cNvGrpSpPr>
            <p:nvPr/>
          </p:nvGrpSpPr>
          <p:grpSpPr bwMode="auto">
            <a:xfrm>
              <a:off x="960" y="1200"/>
              <a:ext cx="81" cy="2593"/>
              <a:chOff x="960" y="1345"/>
              <a:chExt cx="81" cy="2304"/>
            </a:xfrm>
          </p:grpSpPr>
          <p:sp>
            <p:nvSpPr>
              <p:cNvPr id="635921" name="Line 17"/>
              <p:cNvSpPr>
                <a:spLocks noChangeShapeType="1"/>
              </p:cNvSpPr>
              <p:nvPr/>
            </p:nvSpPr>
            <p:spPr bwMode="auto">
              <a:xfrm flipH="1">
                <a:off x="960" y="1345"/>
                <a:ext cx="81" cy="1"/>
              </a:xfrm>
              <a:prstGeom prst="line">
                <a:avLst/>
              </a:prstGeom>
              <a:noFill/>
              <a:ln w="3175">
                <a:solidFill>
                  <a:schemeClr val="tx1"/>
                </a:solidFill>
                <a:round/>
                <a:headEnd/>
                <a:tailEnd/>
              </a:ln>
            </p:spPr>
            <p:txBody>
              <a:bodyPr/>
              <a:lstStyle/>
              <a:p>
                <a:endParaRPr lang="en-US" dirty="0"/>
              </a:p>
            </p:txBody>
          </p:sp>
          <p:sp>
            <p:nvSpPr>
              <p:cNvPr id="635922" name="Line 18"/>
              <p:cNvSpPr>
                <a:spLocks noChangeShapeType="1"/>
              </p:cNvSpPr>
              <p:nvPr/>
            </p:nvSpPr>
            <p:spPr bwMode="auto">
              <a:xfrm flipH="1">
                <a:off x="960" y="1601"/>
                <a:ext cx="81" cy="1"/>
              </a:xfrm>
              <a:prstGeom prst="line">
                <a:avLst/>
              </a:prstGeom>
              <a:noFill/>
              <a:ln w="3175">
                <a:solidFill>
                  <a:schemeClr val="tx1"/>
                </a:solidFill>
                <a:round/>
                <a:headEnd/>
                <a:tailEnd/>
              </a:ln>
            </p:spPr>
            <p:txBody>
              <a:bodyPr/>
              <a:lstStyle/>
              <a:p>
                <a:endParaRPr lang="en-US" dirty="0"/>
              </a:p>
            </p:txBody>
          </p:sp>
          <p:sp>
            <p:nvSpPr>
              <p:cNvPr id="635923" name="Line 19"/>
              <p:cNvSpPr>
                <a:spLocks noChangeShapeType="1"/>
              </p:cNvSpPr>
              <p:nvPr/>
            </p:nvSpPr>
            <p:spPr bwMode="auto">
              <a:xfrm flipH="1">
                <a:off x="960" y="1857"/>
                <a:ext cx="81" cy="1"/>
              </a:xfrm>
              <a:prstGeom prst="line">
                <a:avLst/>
              </a:prstGeom>
              <a:noFill/>
              <a:ln w="3175">
                <a:solidFill>
                  <a:schemeClr val="tx1"/>
                </a:solidFill>
                <a:round/>
                <a:headEnd/>
                <a:tailEnd/>
              </a:ln>
            </p:spPr>
            <p:txBody>
              <a:bodyPr/>
              <a:lstStyle/>
              <a:p>
                <a:endParaRPr lang="en-US" dirty="0"/>
              </a:p>
            </p:txBody>
          </p:sp>
          <p:sp>
            <p:nvSpPr>
              <p:cNvPr id="635924" name="Line 20"/>
              <p:cNvSpPr>
                <a:spLocks noChangeShapeType="1"/>
              </p:cNvSpPr>
              <p:nvPr/>
            </p:nvSpPr>
            <p:spPr bwMode="auto">
              <a:xfrm flipH="1">
                <a:off x="960" y="2113"/>
                <a:ext cx="81" cy="1"/>
              </a:xfrm>
              <a:prstGeom prst="line">
                <a:avLst/>
              </a:prstGeom>
              <a:noFill/>
              <a:ln w="3175">
                <a:solidFill>
                  <a:schemeClr val="tx1"/>
                </a:solidFill>
                <a:round/>
                <a:headEnd/>
                <a:tailEnd/>
              </a:ln>
            </p:spPr>
            <p:txBody>
              <a:bodyPr/>
              <a:lstStyle/>
              <a:p>
                <a:endParaRPr lang="en-US" dirty="0"/>
              </a:p>
            </p:txBody>
          </p:sp>
          <p:sp>
            <p:nvSpPr>
              <p:cNvPr id="635925" name="Line 21"/>
              <p:cNvSpPr>
                <a:spLocks noChangeShapeType="1"/>
              </p:cNvSpPr>
              <p:nvPr/>
            </p:nvSpPr>
            <p:spPr bwMode="auto">
              <a:xfrm flipH="1">
                <a:off x="960" y="2368"/>
                <a:ext cx="81" cy="1"/>
              </a:xfrm>
              <a:prstGeom prst="line">
                <a:avLst/>
              </a:prstGeom>
              <a:noFill/>
              <a:ln w="3175">
                <a:solidFill>
                  <a:schemeClr val="tx1"/>
                </a:solidFill>
                <a:round/>
                <a:headEnd/>
                <a:tailEnd/>
              </a:ln>
            </p:spPr>
            <p:txBody>
              <a:bodyPr/>
              <a:lstStyle/>
              <a:p>
                <a:endParaRPr lang="en-US" dirty="0"/>
              </a:p>
            </p:txBody>
          </p:sp>
          <p:sp>
            <p:nvSpPr>
              <p:cNvPr id="635926" name="Line 22"/>
              <p:cNvSpPr>
                <a:spLocks noChangeShapeType="1"/>
              </p:cNvSpPr>
              <p:nvPr/>
            </p:nvSpPr>
            <p:spPr bwMode="auto">
              <a:xfrm flipH="1">
                <a:off x="960" y="2625"/>
                <a:ext cx="81" cy="1"/>
              </a:xfrm>
              <a:prstGeom prst="line">
                <a:avLst/>
              </a:prstGeom>
              <a:noFill/>
              <a:ln w="3175">
                <a:solidFill>
                  <a:schemeClr val="tx1"/>
                </a:solidFill>
                <a:round/>
                <a:headEnd/>
                <a:tailEnd/>
              </a:ln>
            </p:spPr>
            <p:txBody>
              <a:bodyPr/>
              <a:lstStyle/>
              <a:p>
                <a:endParaRPr lang="en-US" dirty="0"/>
              </a:p>
            </p:txBody>
          </p:sp>
          <p:sp>
            <p:nvSpPr>
              <p:cNvPr id="635927" name="Line 23"/>
              <p:cNvSpPr>
                <a:spLocks noChangeShapeType="1"/>
              </p:cNvSpPr>
              <p:nvPr/>
            </p:nvSpPr>
            <p:spPr bwMode="auto">
              <a:xfrm flipH="1">
                <a:off x="960" y="2880"/>
                <a:ext cx="81" cy="1"/>
              </a:xfrm>
              <a:prstGeom prst="line">
                <a:avLst/>
              </a:prstGeom>
              <a:noFill/>
              <a:ln w="3175">
                <a:solidFill>
                  <a:schemeClr val="tx1"/>
                </a:solidFill>
                <a:round/>
                <a:headEnd/>
                <a:tailEnd/>
              </a:ln>
            </p:spPr>
            <p:txBody>
              <a:bodyPr/>
              <a:lstStyle/>
              <a:p>
                <a:endParaRPr lang="en-US" dirty="0"/>
              </a:p>
            </p:txBody>
          </p:sp>
          <p:sp>
            <p:nvSpPr>
              <p:cNvPr id="635928" name="Line 24"/>
              <p:cNvSpPr>
                <a:spLocks noChangeShapeType="1"/>
              </p:cNvSpPr>
              <p:nvPr/>
            </p:nvSpPr>
            <p:spPr bwMode="auto">
              <a:xfrm flipH="1">
                <a:off x="960" y="3136"/>
                <a:ext cx="81" cy="1"/>
              </a:xfrm>
              <a:prstGeom prst="line">
                <a:avLst/>
              </a:prstGeom>
              <a:noFill/>
              <a:ln w="3175">
                <a:solidFill>
                  <a:schemeClr val="tx1"/>
                </a:solidFill>
                <a:round/>
                <a:headEnd/>
                <a:tailEnd/>
              </a:ln>
            </p:spPr>
            <p:txBody>
              <a:bodyPr/>
              <a:lstStyle/>
              <a:p>
                <a:endParaRPr lang="en-US" dirty="0"/>
              </a:p>
            </p:txBody>
          </p:sp>
          <p:sp>
            <p:nvSpPr>
              <p:cNvPr id="635929" name="Line 25"/>
              <p:cNvSpPr>
                <a:spLocks noChangeShapeType="1"/>
              </p:cNvSpPr>
              <p:nvPr/>
            </p:nvSpPr>
            <p:spPr bwMode="auto">
              <a:xfrm flipH="1">
                <a:off x="960" y="3392"/>
                <a:ext cx="81" cy="1"/>
              </a:xfrm>
              <a:prstGeom prst="line">
                <a:avLst/>
              </a:prstGeom>
              <a:noFill/>
              <a:ln w="3175">
                <a:solidFill>
                  <a:schemeClr val="tx1"/>
                </a:solidFill>
                <a:round/>
                <a:headEnd/>
                <a:tailEnd/>
              </a:ln>
            </p:spPr>
            <p:txBody>
              <a:bodyPr/>
              <a:lstStyle/>
              <a:p>
                <a:endParaRPr lang="en-US" dirty="0"/>
              </a:p>
            </p:txBody>
          </p:sp>
          <p:sp>
            <p:nvSpPr>
              <p:cNvPr id="635930" name="Line 26"/>
              <p:cNvSpPr>
                <a:spLocks noChangeShapeType="1"/>
              </p:cNvSpPr>
              <p:nvPr/>
            </p:nvSpPr>
            <p:spPr bwMode="auto">
              <a:xfrm flipH="1">
                <a:off x="960" y="3648"/>
                <a:ext cx="81" cy="1"/>
              </a:xfrm>
              <a:prstGeom prst="line">
                <a:avLst/>
              </a:prstGeom>
              <a:noFill/>
              <a:ln w="3175">
                <a:solidFill>
                  <a:schemeClr val="tx1"/>
                </a:solidFill>
                <a:round/>
                <a:headEnd/>
                <a:tailEnd/>
              </a:ln>
            </p:spPr>
            <p:txBody>
              <a:bodyPr/>
              <a:lstStyle/>
              <a:p>
                <a:endParaRPr lang="en-US" dirty="0"/>
              </a:p>
            </p:txBody>
          </p:sp>
        </p:grpSp>
        <p:sp>
          <p:nvSpPr>
            <p:cNvPr id="635931" name="Rectangle 27"/>
            <p:cNvSpPr>
              <a:spLocks noChangeArrowheads="1"/>
            </p:cNvSpPr>
            <p:nvPr/>
          </p:nvSpPr>
          <p:spPr bwMode="auto">
            <a:xfrm>
              <a:off x="1180" y="3775"/>
              <a:ext cx="328" cy="17"/>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32" name="Rectangle 28"/>
            <p:cNvSpPr>
              <a:spLocks noChangeArrowheads="1"/>
            </p:cNvSpPr>
            <p:nvPr/>
          </p:nvSpPr>
          <p:spPr bwMode="auto">
            <a:xfrm>
              <a:off x="1793" y="3751"/>
              <a:ext cx="328" cy="4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33" name="Rectangle 29"/>
            <p:cNvSpPr>
              <a:spLocks noChangeArrowheads="1"/>
            </p:cNvSpPr>
            <p:nvPr/>
          </p:nvSpPr>
          <p:spPr bwMode="auto">
            <a:xfrm>
              <a:off x="2406" y="3734"/>
              <a:ext cx="328" cy="58"/>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34" name="Rectangle 30"/>
            <p:cNvSpPr>
              <a:spLocks noChangeArrowheads="1"/>
            </p:cNvSpPr>
            <p:nvPr/>
          </p:nvSpPr>
          <p:spPr bwMode="auto">
            <a:xfrm>
              <a:off x="2406" y="3552"/>
              <a:ext cx="328" cy="182"/>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5935" name="Rectangle 31"/>
            <p:cNvSpPr>
              <a:spLocks noChangeArrowheads="1"/>
            </p:cNvSpPr>
            <p:nvPr/>
          </p:nvSpPr>
          <p:spPr bwMode="auto">
            <a:xfrm>
              <a:off x="3628" y="3621"/>
              <a:ext cx="328" cy="17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36" name="Rectangle 32"/>
            <p:cNvSpPr>
              <a:spLocks noChangeArrowheads="1"/>
            </p:cNvSpPr>
            <p:nvPr/>
          </p:nvSpPr>
          <p:spPr bwMode="auto">
            <a:xfrm>
              <a:off x="3628" y="3216"/>
              <a:ext cx="328" cy="405"/>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5937" name="Rectangle 33"/>
            <p:cNvSpPr>
              <a:spLocks noChangeArrowheads="1"/>
            </p:cNvSpPr>
            <p:nvPr/>
          </p:nvSpPr>
          <p:spPr bwMode="auto">
            <a:xfrm>
              <a:off x="3006" y="3392"/>
              <a:ext cx="329" cy="400"/>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38" name="Rectangle 34"/>
            <p:cNvSpPr>
              <a:spLocks noChangeArrowheads="1"/>
            </p:cNvSpPr>
            <p:nvPr/>
          </p:nvSpPr>
          <p:spPr bwMode="auto">
            <a:xfrm>
              <a:off x="4244" y="2081"/>
              <a:ext cx="329" cy="171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39" name="Rectangle 35"/>
            <p:cNvSpPr>
              <a:spLocks noChangeArrowheads="1"/>
            </p:cNvSpPr>
            <p:nvPr/>
          </p:nvSpPr>
          <p:spPr bwMode="auto">
            <a:xfrm>
              <a:off x="4857" y="1283"/>
              <a:ext cx="328" cy="2509"/>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40" name="Rectangle 36"/>
            <p:cNvSpPr>
              <a:spLocks noChangeArrowheads="1"/>
            </p:cNvSpPr>
            <p:nvPr/>
          </p:nvSpPr>
          <p:spPr bwMode="auto">
            <a:xfrm>
              <a:off x="1041" y="1200"/>
              <a:ext cx="4260" cy="2592"/>
            </a:xfrm>
            <a:prstGeom prst="rect">
              <a:avLst/>
            </a:prstGeom>
            <a:noFill/>
            <a:ln w="3175">
              <a:solidFill>
                <a:schemeClr val="tx1"/>
              </a:solidFill>
              <a:miter lim="800000"/>
              <a:headEnd/>
              <a:tailEnd/>
            </a:ln>
          </p:spPr>
          <p:txBody>
            <a:bodyPr/>
            <a:lstStyle/>
            <a:p>
              <a:endParaRPr lang="en-US" dirty="0"/>
            </a:p>
          </p:txBody>
        </p:sp>
        <p:sp>
          <p:nvSpPr>
            <p:cNvPr id="635941" name="Text Box 37"/>
            <p:cNvSpPr txBox="1">
              <a:spLocks noChangeArrowheads="1"/>
            </p:cNvSpPr>
            <p:nvPr/>
          </p:nvSpPr>
          <p:spPr bwMode="auto">
            <a:xfrm>
              <a:off x="1056" y="3833"/>
              <a:ext cx="599"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Sacramento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Delta</a:t>
              </a:r>
            </a:p>
          </p:txBody>
        </p:sp>
        <p:sp>
          <p:nvSpPr>
            <p:cNvPr id="635942" name="Text Box 38"/>
            <p:cNvSpPr txBox="1">
              <a:spLocks noChangeArrowheads="1"/>
            </p:cNvSpPr>
            <p:nvPr/>
          </p:nvSpPr>
          <p:spPr bwMode="auto">
            <a:xfrm>
              <a:off x="1728" y="3833"/>
              <a:ext cx="46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Colorado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River</a:t>
              </a:r>
            </a:p>
          </p:txBody>
        </p:sp>
        <p:sp>
          <p:nvSpPr>
            <p:cNvPr id="635943" name="Text Box 39"/>
            <p:cNvSpPr txBox="1">
              <a:spLocks noChangeArrowheads="1"/>
            </p:cNvSpPr>
            <p:nvPr/>
          </p:nvSpPr>
          <p:spPr bwMode="auto">
            <a:xfrm>
              <a:off x="2245" y="3846"/>
              <a:ext cx="653"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Groundwater</a:t>
              </a:r>
            </a:p>
          </p:txBody>
        </p:sp>
        <p:sp>
          <p:nvSpPr>
            <p:cNvPr id="635944" name="Text Box 40"/>
            <p:cNvSpPr txBox="1">
              <a:spLocks noChangeArrowheads="1"/>
            </p:cNvSpPr>
            <p:nvPr/>
          </p:nvSpPr>
          <p:spPr bwMode="auto">
            <a:xfrm>
              <a:off x="3654" y="3846"/>
              <a:ext cx="268"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Brine</a:t>
              </a:r>
            </a:p>
          </p:txBody>
        </p:sp>
        <p:sp>
          <p:nvSpPr>
            <p:cNvPr id="635945" name="Text Box 41"/>
            <p:cNvSpPr txBox="1">
              <a:spLocks noChangeArrowheads="1"/>
            </p:cNvSpPr>
            <p:nvPr/>
          </p:nvSpPr>
          <p:spPr bwMode="auto">
            <a:xfrm>
              <a:off x="2984" y="3853"/>
              <a:ext cx="355"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Human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Tears</a:t>
              </a:r>
            </a:p>
          </p:txBody>
        </p:sp>
        <p:sp>
          <p:nvSpPr>
            <p:cNvPr id="635946" name="Text Box 42"/>
            <p:cNvSpPr txBox="1">
              <a:spLocks noChangeArrowheads="1"/>
            </p:cNvSpPr>
            <p:nvPr/>
          </p:nvSpPr>
          <p:spPr bwMode="auto">
            <a:xfrm>
              <a:off x="4165" y="3846"/>
              <a:ext cx="460"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Seawater</a:t>
              </a:r>
            </a:p>
          </p:txBody>
        </p:sp>
        <p:sp>
          <p:nvSpPr>
            <p:cNvPr id="635947" name="Text Box 43"/>
            <p:cNvSpPr txBox="1">
              <a:spLocks noChangeArrowheads="1"/>
            </p:cNvSpPr>
            <p:nvPr/>
          </p:nvSpPr>
          <p:spPr bwMode="auto">
            <a:xfrm>
              <a:off x="4843" y="3853"/>
              <a:ext cx="32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Salton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Sea</a:t>
              </a:r>
            </a:p>
          </p:txBody>
        </p:sp>
        <p:sp>
          <p:nvSpPr>
            <p:cNvPr id="635948" name="Text Box 44"/>
            <p:cNvSpPr txBox="1">
              <a:spLocks noChangeArrowheads="1"/>
            </p:cNvSpPr>
            <p:nvPr/>
          </p:nvSpPr>
          <p:spPr bwMode="auto">
            <a:xfrm rot="-5400000">
              <a:off x="-88" y="2267"/>
              <a:ext cx="990" cy="139"/>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effectLst>
                    <a:outerShdw blurRad="38100" dist="38100" dir="2700000" algn="tl">
                      <a:srgbClr val="000000"/>
                    </a:outerShdw>
                  </a:effectLst>
                  <a:latin typeface="Arial Narrow" pitchFamily="34" charset="0"/>
                </a:rPr>
                <a:t>TDS (mg/L or ppm)</a:t>
              </a:r>
            </a:p>
          </p:txBody>
        </p:sp>
        <p:sp>
          <p:nvSpPr>
            <p:cNvPr id="635949" name="Text Box 45"/>
            <p:cNvSpPr txBox="1">
              <a:spLocks noChangeArrowheads="1"/>
            </p:cNvSpPr>
            <p:nvPr/>
          </p:nvSpPr>
          <p:spPr bwMode="auto">
            <a:xfrm>
              <a:off x="1287" y="3607"/>
              <a:ext cx="153"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a:t>
              </a:r>
            </a:p>
          </p:txBody>
        </p:sp>
        <p:sp>
          <p:nvSpPr>
            <p:cNvPr id="635950" name="Text Box 46"/>
            <p:cNvSpPr txBox="1">
              <a:spLocks noChangeArrowheads="1"/>
            </p:cNvSpPr>
            <p:nvPr/>
          </p:nvSpPr>
          <p:spPr bwMode="auto">
            <a:xfrm>
              <a:off x="1873" y="3597"/>
              <a:ext cx="153"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a:t>
              </a:r>
            </a:p>
          </p:txBody>
        </p:sp>
        <p:sp>
          <p:nvSpPr>
            <p:cNvPr id="635951" name="Text Box 47"/>
            <p:cNvSpPr txBox="1">
              <a:spLocks noChangeArrowheads="1"/>
            </p:cNvSpPr>
            <p:nvPr/>
          </p:nvSpPr>
          <p:spPr bwMode="auto">
            <a:xfrm>
              <a:off x="2352" y="3309"/>
              <a:ext cx="414"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250-4,000</a:t>
              </a:r>
            </a:p>
          </p:txBody>
        </p:sp>
        <p:sp>
          <p:nvSpPr>
            <p:cNvPr id="635952" name="Text Box 48"/>
            <p:cNvSpPr txBox="1">
              <a:spLocks noChangeArrowheads="1"/>
            </p:cNvSpPr>
            <p:nvPr/>
          </p:nvSpPr>
          <p:spPr bwMode="auto">
            <a:xfrm>
              <a:off x="3538" y="3069"/>
              <a:ext cx="542"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3,000-10,000</a:t>
              </a:r>
            </a:p>
          </p:txBody>
        </p:sp>
        <p:sp>
          <p:nvSpPr>
            <p:cNvPr id="635953" name="Text Box 49"/>
            <p:cNvSpPr txBox="1">
              <a:spLocks noChangeArrowheads="1"/>
            </p:cNvSpPr>
            <p:nvPr/>
          </p:nvSpPr>
          <p:spPr bwMode="auto">
            <a:xfrm>
              <a:off x="3058" y="3223"/>
              <a:ext cx="230"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7,000</a:t>
              </a:r>
            </a:p>
          </p:txBody>
        </p:sp>
        <p:sp>
          <p:nvSpPr>
            <p:cNvPr id="635954" name="Text Box 50"/>
            <p:cNvSpPr txBox="1">
              <a:spLocks noChangeArrowheads="1"/>
            </p:cNvSpPr>
            <p:nvPr/>
          </p:nvSpPr>
          <p:spPr bwMode="auto">
            <a:xfrm>
              <a:off x="4272" y="1917"/>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30,000</a:t>
              </a:r>
            </a:p>
          </p:txBody>
        </p:sp>
        <p:sp>
          <p:nvSpPr>
            <p:cNvPr id="635955" name="Text Box 51"/>
            <p:cNvSpPr txBox="1">
              <a:spLocks noChangeArrowheads="1"/>
            </p:cNvSpPr>
            <p:nvPr/>
          </p:nvSpPr>
          <p:spPr bwMode="auto">
            <a:xfrm>
              <a:off x="4880" y="1141"/>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44,000</a:t>
              </a:r>
            </a:p>
          </p:txBody>
        </p:sp>
      </p:grpSp>
      <p:sp>
        <p:nvSpPr>
          <p:cNvPr id="635956" name="Line 52"/>
          <p:cNvSpPr>
            <a:spLocks noChangeShapeType="1"/>
          </p:cNvSpPr>
          <p:nvPr/>
        </p:nvSpPr>
        <p:spPr bwMode="auto">
          <a:xfrm>
            <a:off x="1651000" y="5397500"/>
            <a:ext cx="6781800" cy="1588"/>
          </a:xfrm>
          <a:prstGeom prst="line">
            <a:avLst/>
          </a:prstGeom>
          <a:noFill/>
          <a:ln w="38100">
            <a:solidFill>
              <a:srgbClr val="FF6600"/>
            </a:solidFill>
            <a:round/>
            <a:headEnd/>
            <a:tailEnd/>
          </a:ln>
          <a:effectLst/>
        </p:spPr>
        <p:txBody>
          <a:bodyPr/>
          <a:lstStyle/>
          <a:p>
            <a:endParaRPr lang="en-US" dirty="0"/>
          </a:p>
        </p:txBody>
      </p:sp>
      <p:grpSp>
        <p:nvGrpSpPr>
          <p:cNvPr id="5" name="Group 53"/>
          <p:cNvGrpSpPr>
            <a:grpSpLocks/>
          </p:cNvGrpSpPr>
          <p:nvPr/>
        </p:nvGrpSpPr>
        <p:grpSpPr bwMode="auto">
          <a:xfrm>
            <a:off x="1752600" y="3397250"/>
            <a:ext cx="3429000" cy="2012950"/>
            <a:chOff x="1104" y="2476"/>
            <a:chExt cx="2160" cy="1268"/>
          </a:xfrm>
        </p:grpSpPr>
        <p:sp>
          <p:nvSpPr>
            <p:cNvPr id="635958" name="Line 54"/>
            <p:cNvSpPr>
              <a:spLocks noChangeShapeType="1"/>
            </p:cNvSpPr>
            <p:nvPr/>
          </p:nvSpPr>
          <p:spPr bwMode="auto">
            <a:xfrm>
              <a:off x="2352" y="2832"/>
              <a:ext cx="912" cy="912"/>
            </a:xfrm>
            <a:prstGeom prst="line">
              <a:avLst/>
            </a:prstGeom>
            <a:noFill/>
            <a:ln w="25400">
              <a:solidFill>
                <a:srgbClr val="CC6600"/>
              </a:solidFill>
              <a:round/>
              <a:headEnd/>
              <a:tailEnd type="stealth" w="med" len="lg"/>
            </a:ln>
            <a:effectLst/>
          </p:spPr>
          <p:txBody>
            <a:bodyPr/>
            <a:lstStyle/>
            <a:p>
              <a:endParaRPr lang="en-US" dirty="0"/>
            </a:p>
          </p:txBody>
        </p:sp>
        <p:sp>
          <p:nvSpPr>
            <p:cNvPr id="635959" name="Text Box 55"/>
            <p:cNvSpPr txBox="1">
              <a:spLocks noChangeArrowheads="1"/>
            </p:cNvSpPr>
            <p:nvPr/>
          </p:nvSpPr>
          <p:spPr bwMode="auto">
            <a:xfrm>
              <a:off x="1104" y="2476"/>
              <a:ext cx="1296" cy="404"/>
            </a:xfrm>
            <a:prstGeom prst="rect">
              <a:avLst/>
            </a:prstGeom>
            <a:gradFill rotWithShape="0">
              <a:gsLst>
                <a:gs pos="0">
                  <a:srgbClr val="CC6600"/>
                </a:gs>
                <a:gs pos="50000">
                  <a:srgbClr val="FF9933"/>
                </a:gs>
                <a:gs pos="100000">
                  <a:srgbClr val="CC6600"/>
                </a:gs>
              </a:gsLst>
              <a:lin ang="5400000" scaled="1"/>
            </a:gradFill>
            <a:ln w="9525">
              <a:noFill/>
              <a:miter lim="800000"/>
              <a:headEnd/>
              <a:tailEnd/>
            </a:ln>
            <a:effectLst/>
          </p:spPr>
          <p:txBody>
            <a:bodyPr>
              <a:spAutoFit/>
            </a:bodyPr>
            <a:lstStyle/>
            <a:p>
              <a:pPr>
                <a:lnSpc>
                  <a:spcPct val="90000"/>
                </a:lnSpc>
                <a:buFontTx/>
                <a:buNone/>
              </a:pPr>
              <a:r>
                <a:rPr lang="en-US" sz="2000" b="1" dirty="0">
                  <a:solidFill>
                    <a:schemeClr val="tx1"/>
                  </a:solidFill>
                  <a:latin typeface="Arial Narrow" pitchFamily="34" charset="0"/>
                </a:rPr>
                <a:t>Potable Water Use</a:t>
              </a:r>
            </a:p>
            <a:p>
              <a:pPr>
                <a:lnSpc>
                  <a:spcPct val="90000"/>
                </a:lnSpc>
                <a:buFontTx/>
                <a:buNone/>
              </a:pPr>
              <a:r>
                <a:rPr lang="en-US" sz="2000" b="1" dirty="0">
                  <a:solidFill>
                    <a:schemeClr val="tx1"/>
                  </a:solidFill>
                  <a:latin typeface="Arial Narrow" pitchFamily="34" charset="0"/>
                </a:rPr>
                <a:t>&lt; 1,000 mg/l TDS</a:t>
              </a:r>
            </a:p>
          </p:txBody>
        </p:sp>
      </p:grpSp>
      <p:pic>
        <p:nvPicPr>
          <p:cNvPr id="635960" name="Picture 56" descr="lapel pin - no bkgrd"/>
          <p:cNvPicPr>
            <a:picLocks noChangeAspect="1" noChangeArrowheads="1"/>
          </p:cNvPicPr>
          <p:nvPr/>
        </p:nvPicPr>
        <p:blipFill>
          <a:blip r:embed="rId2"/>
          <a:srcRect/>
          <a:stretch>
            <a:fillRect/>
          </a:stretch>
        </p:blipFill>
        <p:spPr bwMode="auto">
          <a:xfrm>
            <a:off x="228600" y="228600"/>
            <a:ext cx="914400" cy="914400"/>
          </a:xfrm>
          <a:prstGeom prst="rect">
            <a:avLst/>
          </a:prstGeom>
          <a:noFill/>
        </p:spPr>
      </p:pic>
      <p:grpSp>
        <p:nvGrpSpPr>
          <p:cNvPr id="6" name="Group 57"/>
          <p:cNvGrpSpPr>
            <a:grpSpLocks/>
          </p:cNvGrpSpPr>
          <p:nvPr/>
        </p:nvGrpSpPr>
        <p:grpSpPr bwMode="auto">
          <a:xfrm>
            <a:off x="533400" y="1447800"/>
            <a:ext cx="7880350" cy="4598988"/>
            <a:chOff x="337" y="1104"/>
            <a:chExt cx="4964" cy="3041"/>
          </a:xfrm>
        </p:grpSpPr>
        <p:sp>
          <p:nvSpPr>
            <p:cNvPr id="635962" name="Text Box 58"/>
            <p:cNvSpPr txBox="1">
              <a:spLocks noChangeArrowheads="1"/>
            </p:cNvSpPr>
            <p:nvPr/>
          </p:nvSpPr>
          <p:spPr bwMode="auto">
            <a:xfrm>
              <a:off x="541" y="1104"/>
              <a:ext cx="435" cy="2915"/>
            </a:xfrm>
            <a:prstGeom prst="rect">
              <a:avLst/>
            </a:prstGeom>
            <a:noFill/>
            <a:ln w="9525">
              <a:noFill/>
              <a:miter lim="800000"/>
              <a:headEnd/>
              <a:tailEnd/>
            </a:ln>
            <a:effectLst/>
          </p:spPr>
          <p:txBody>
            <a:bodyPr wrap="none">
              <a:spAutoFit/>
            </a:bodyPr>
            <a:lstStyle/>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0</a:t>
              </a:r>
            </a:p>
          </p:txBody>
        </p:sp>
        <p:grpSp>
          <p:nvGrpSpPr>
            <p:cNvPr id="7" name="Group 59"/>
            <p:cNvGrpSpPr>
              <a:grpSpLocks/>
            </p:cNvGrpSpPr>
            <p:nvPr/>
          </p:nvGrpSpPr>
          <p:grpSpPr bwMode="auto">
            <a:xfrm>
              <a:off x="1041" y="1200"/>
              <a:ext cx="4260" cy="2593"/>
              <a:chOff x="1041" y="1345"/>
              <a:chExt cx="4260" cy="2304"/>
            </a:xfrm>
          </p:grpSpPr>
          <p:sp>
            <p:nvSpPr>
              <p:cNvPr id="635964" name="Line 60"/>
              <p:cNvSpPr>
                <a:spLocks noChangeShapeType="1"/>
              </p:cNvSpPr>
              <p:nvPr/>
            </p:nvSpPr>
            <p:spPr bwMode="auto">
              <a:xfrm>
                <a:off x="1041" y="1345"/>
                <a:ext cx="4260" cy="1"/>
              </a:xfrm>
              <a:prstGeom prst="line">
                <a:avLst/>
              </a:prstGeom>
              <a:noFill/>
              <a:ln w="3175">
                <a:solidFill>
                  <a:schemeClr val="tx1"/>
                </a:solidFill>
                <a:prstDash val="dash"/>
                <a:round/>
                <a:headEnd/>
                <a:tailEnd/>
              </a:ln>
            </p:spPr>
            <p:txBody>
              <a:bodyPr/>
              <a:lstStyle/>
              <a:p>
                <a:endParaRPr lang="en-US" dirty="0"/>
              </a:p>
            </p:txBody>
          </p:sp>
          <p:sp>
            <p:nvSpPr>
              <p:cNvPr id="635965" name="Line 61"/>
              <p:cNvSpPr>
                <a:spLocks noChangeShapeType="1"/>
              </p:cNvSpPr>
              <p:nvPr/>
            </p:nvSpPr>
            <p:spPr bwMode="auto">
              <a:xfrm>
                <a:off x="1041" y="1601"/>
                <a:ext cx="4260" cy="1"/>
              </a:xfrm>
              <a:prstGeom prst="line">
                <a:avLst/>
              </a:prstGeom>
              <a:noFill/>
              <a:ln w="3175">
                <a:solidFill>
                  <a:schemeClr val="tx1"/>
                </a:solidFill>
                <a:prstDash val="dash"/>
                <a:round/>
                <a:headEnd/>
                <a:tailEnd/>
              </a:ln>
            </p:spPr>
            <p:txBody>
              <a:bodyPr/>
              <a:lstStyle/>
              <a:p>
                <a:endParaRPr lang="en-US" dirty="0"/>
              </a:p>
            </p:txBody>
          </p:sp>
          <p:sp>
            <p:nvSpPr>
              <p:cNvPr id="635966" name="Line 62"/>
              <p:cNvSpPr>
                <a:spLocks noChangeShapeType="1"/>
              </p:cNvSpPr>
              <p:nvPr/>
            </p:nvSpPr>
            <p:spPr bwMode="auto">
              <a:xfrm>
                <a:off x="1041" y="1857"/>
                <a:ext cx="4260" cy="1"/>
              </a:xfrm>
              <a:prstGeom prst="line">
                <a:avLst/>
              </a:prstGeom>
              <a:noFill/>
              <a:ln w="3175">
                <a:solidFill>
                  <a:schemeClr val="tx1"/>
                </a:solidFill>
                <a:prstDash val="dash"/>
                <a:round/>
                <a:headEnd/>
                <a:tailEnd/>
              </a:ln>
            </p:spPr>
            <p:txBody>
              <a:bodyPr/>
              <a:lstStyle/>
              <a:p>
                <a:endParaRPr lang="en-US" dirty="0"/>
              </a:p>
            </p:txBody>
          </p:sp>
          <p:sp>
            <p:nvSpPr>
              <p:cNvPr id="635967" name="Line 63"/>
              <p:cNvSpPr>
                <a:spLocks noChangeShapeType="1"/>
              </p:cNvSpPr>
              <p:nvPr/>
            </p:nvSpPr>
            <p:spPr bwMode="auto">
              <a:xfrm>
                <a:off x="1041" y="2113"/>
                <a:ext cx="4260" cy="1"/>
              </a:xfrm>
              <a:prstGeom prst="line">
                <a:avLst/>
              </a:prstGeom>
              <a:noFill/>
              <a:ln w="3175">
                <a:solidFill>
                  <a:schemeClr val="tx1"/>
                </a:solidFill>
                <a:prstDash val="dash"/>
                <a:round/>
                <a:headEnd/>
                <a:tailEnd/>
              </a:ln>
            </p:spPr>
            <p:txBody>
              <a:bodyPr/>
              <a:lstStyle/>
              <a:p>
                <a:endParaRPr lang="en-US" dirty="0"/>
              </a:p>
            </p:txBody>
          </p:sp>
          <p:sp>
            <p:nvSpPr>
              <p:cNvPr id="635968" name="Line 64"/>
              <p:cNvSpPr>
                <a:spLocks noChangeShapeType="1"/>
              </p:cNvSpPr>
              <p:nvPr/>
            </p:nvSpPr>
            <p:spPr bwMode="auto">
              <a:xfrm>
                <a:off x="1041" y="2368"/>
                <a:ext cx="4260" cy="1"/>
              </a:xfrm>
              <a:prstGeom prst="line">
                <a:avLst/>
              </a:prstGeom>
              <a:noFill/>
              <a:ln w="3175">
                <a:solidFill>
                  <a:schemeClr val="tx1"/>
                </a:solidFill>
                <a:prstDash val="dash"/>
                <a:round/>
                <a:headEnd/>
                <a:tailEnd/>
              </a:ln>
            </p:spPr>
            <p:txBody>
              <a:bodyPr/>
              <a:lstStyle/>
              <a:p>
                <a:endParaRPr lang="en-US" dirty="0"/>
              </a:p>
            </p:txBody>
          </p:sp>
          <p:sp>
            <p:nvSpPr>
              <p:cNvPr id="635969" name="Line 65"/>
              <p:cNvSpPr>
                <a:spLocks noChangeShapeType="1"/>
              </p:cNvSpPr>
              <p:nvPr/>
            </p:nvSpPr>
            <p:spPr bwMode="auto">
              <a:xfrm>
                <a:off x="1041" y="2625"/>
                <a:ext cx="4260" cy="1"/>
              </a:xfrm>
              <a:prstGeom prst="line">
                <a:avLst/>
              </a:prstGeom>
              <a:noFill/>
              <a:ln w="3175">
                <a:solidFill>
                  <a:schemeClr val="tx1"/>
                </a:solidFill>
                <a:prstDash val="dash"/>
                <a:round/>
                <a:headEnd/>
                <a:tailEnd/>
              </a:ln>
            </p:spPr>
            <p:txBody>
              <a:bodyPr/>
              <a:lstStyle/>
              <a:p>
                <a:endParaRPr lang="en-US" dirty="0"/>
              </a:p>
            </p:txBody>
          </p:sp>
          <p:sp>
            <p:nvSpPr>
              <p:cNvPr id="635970" name="Line 66"/>
              <p:cNvSpPr>
                <a:spLocks noChangeShapeType="1"/>
              </p:cNvSpPr>
              <p:nvPr/>
            </p:nvSpPr>
            <p:spPr bwMode="auto">
              <a:xfrm>
                <a:off x="1041" y="2880"/>
                <a:ext cx="4260" cy="1"/>
              </a:xfrm>
              <a:prstGeom prst="line">
                <a:avLst/>
              </a:prstGeom>
              <a:noFill/>
              <a:ln w="3175">
                <a:solidFill>
                  <a:schemeClr val="tx1"/>
                </a:solidFill>
                <a:prstDash val="dash"/>
                <a:round/>
                <a:headEnd/>
                <a:tailEnd/>
              </a:ln>
            </p:spPr>
            <p:txBody>
              <a:bodyPr/>
              <a:lstStyle/>
              <a:p>
                <a:endParaRPr lang="en-US" dirty="0"/>
              </a:p>
            </p:txBody>
          </p:sp>
          <p:sp>
            <p:nvSpPr>
              <p:cNvPr id="635971" name="Line 67"/>
              <p:cNvSpPr>
                <a:spLocks noChangeShapeType="1"/>
              </p:cNvSpPr>
              <p:nvPr/>
            </p:nvSpPr>
            <p:spPr bwMode="auto">
              <a:xfrm>
                <a:off x="1041" y="3136"/>
                <a:ext cx="4260" cy="1"/>
              </a:xfrm>
              <a:prstGeom prst="line">
                <a:avLst/>
              </a:prstGeom>
              <a:noFill/>
              <a:ln w="3175">
                <a:solidFill>
                  <a:schemeClr val="tx1"/>
                </a:solidFill>
                <a:prstDash val="dash"/>
                <a:round/>
                <a:headEnd/>
                <a:tailEnd/>
              </a:ln>
            </p:spPr>
            <p:txBody>
              <a:bodyPr/>
              <a:lstStyle/>
              <a:p>
                <a:endParaRPr lang="en-US" dirty="0"/>
              </a:p>
            </p:txBody>
          </p:sp>
          <p:sp>
            <p:nvSpPr>
              <p:cNvPr id="635972" name="Line 68"/>
              <p:cNvSpPr>
                <a:spLocks noChangeShapeType="1"/>
              </p:cNvSpPr>
              <p:nvPr/>
            </p:nvSpPr>
            <p:spPr bwMode="auto">
              <a:xfrm>
                <a:off x="1041" y="3392"/>
                <a:ext cx="4260" cy="1"/>
              </a:xfrm>
              <a:prstGeom prst="line">
                <a:avLst/>
              </a:prstGeom>
              <a:noFill/>
              <a:ln w="3175">
                <a:solidFill>
                  <a:schemeClr val="tx1"/>
                </a:solidFill>
                <a:prstDash val="dash"/>
                <a:round/>
                <a:headEnd/>
                <a:tailEnd/>
              </a:ln>
            </p:spPr>
            <p:txBody>
              <a:bodyPr/>
              <a:lstStyle/>
              <a:p>
                <a:endParaRPr lang="en-US" dirty="0"/>
              </a:p>
            </p:txBody>
          </p:sp>
          <p:sp>
            <p:nvSpPr>
              <p:cNvPr id="635973" name="Line 69"/>
              <p:cNvSpPr>
                <a:spLocks noChangeShapeType="1"/>
              </p:cNvSpPr>
              <p:nvPr/>
            </p:nvSpPr>
            <p:spPr bwMode="auto">
              <a:xfrm>
                <a:off x="1041" y="3648"/>
                <a:ext cx="4260" cy="1"/>
              </a:xfrm>
              <a:prstGeom prst="line">
                <a:avLst/>
              </a:prstGeom>
              <a:noFill/>
              <a:ln w="3175">
                <a:solidFill>
                  <a:schemeClr val="tx1"/>
                </a:solidFill>
                <a:prstDash val="dash"/>
                <a:round/>
                <a:headEnd/>
                <a:tailEnd/>
              </a:ln>
            </p:spPr>
            <p:txBody>
              <a:bodyPr/>
              <a:lstStyle/>
              <a:p>
                <a:endParaRPr lang="en-US" dirty="0"/>
              </a:p>
            </p:txBody>
          </p:sp>
        </p:grpSp>
        <p:grpSp>
          <p:nvGrpSpPr>
            <p:cNvPr id="8" name="Group 70"/>
            <p:cNvGrpSpPr>
              <a:grpSpLocks/>
            </p:cNvGrpSpPr>
            <p:nvPr/>
          </p:nvGrpSpPr>
          <p:grpSpPr bwMode="auto">
            <a:xfrm>
              <a:off x="960" y="1200"/>
              <a:ext cx="81" cy="2593"/>
              <a:chOff x="960" y="1345"/>
              <a:chExt cx="81" cy="2304"/>
            </a:xfrm>
          </p:grpSpPr>
          <p:sp>
            <p:nvSpPr>
              <p:cNvPr id="635975" name="Line 71"/>
              <p:cNvSpPr>
                <a:spLocks noChangeShapeType="1"/>
              </p:cNvSpPr>
              <p:nvPr/>
            </p:nvSpPr>
            <p:spPr bwMode="auto">
              <a:xfrm flipH="1">
                <a:off x="960" y="1345"/>
                <a:ext cx="81" cy="1"/>
              </a:xfrm>
              <a:prstGeom prst="line">
                <a:avLst/>
              </a:prstGeom>
              <a:noFill/>
              <a:ln w="3175">
                <a:solidFill>
                  <a:schemeClr val="tx1"/>
                </a:solidFill>
                <a:round/>
                <a:headEnd/>
                <a:tailEnd/>
              </a:ln>
            </p:spPr>
            <p:txBody>
              <a:bodyPr/>
              <a:lstStyle/>
              <a:p>
                <a:endParaRPr lang="en-US" dirty="0"/>
              </a:p>
            </p:txBody>
          </p:sp>
          <p:sp>
            <p:nvSpPr>
              <p:cNvPr id="635976" name="Line 72"/>
              <p:cNvSpPr>
                <a:spLocks noChangeShapeType="1"/>
              </p:cNvSpPr>
              <p:nvPr/>
            </p:nvSpPr>
            <p:spPr bwMode="auto">
              <a:xfrm flipH="1">
                <a:off x="960" y="1601"/>
                <a:ext cx="81" cy="1"/>
              </a:xfrm>
              <a:prstGeom prst="line">
                <a:avLst/>
              </a:prstGeom>
              <a:noFill/>
              <a:ln w="3175">
                <a:solidFill>
                  <a:schemeClr val="tx1"/>
                </a:solidFill>
                <a:round/>
                <a:headEnd/>
                <a:tailEnd/>
              </a:ln>
            </p:spPr>
            <p:txBody>
              <a:bodyPr/>
              <a:lstStyle/>
              <a:p>
                <a:endParaRPr lang="en-US" dirty="0"/>
              </a:p>
            </p:txBody>
          </p:sp>
          <p:sp>
            <p:nvSpPr>
              <p:cNvPr id="635977" name="Line 73"/>
              <p:cNvSpPr>
                <a:spLocks noChangeShapeType="1"/>
              </p:cNvSpPr>
              <p:nvPr/>
            </p:nvSpPr>
            <p:spPr bwMode="auto">
              <a:xfrm flipH="1">
                <a:off x="960" y="1857"/>
                <a:ext cx="81" cy="1"/>
              </a:xfrm>
              <a:prstGeom prst="line">
                <a:avLst/>
              </a:prstGeom>
              <a:noFill/>
              <a:ln w="3175">
                <a:solidFill>
                  <a:schemeClr val="tx1"/>
                </a:solidFill>
                <a:round/>
                <a:headEnd/>
                <a:tailEnd/>
              </a:ln>
            </p:spPr>
            <p:txBody>
              <a:bodyPr/>
              <a:lstStyle/>
              <a:p>
                <a:endParaRPr lang="en-US" dirty="0"/>
              </a:p>
            </p:txBody>
          </p:sp>
          <p:sp>
            <p:nvSpPr>
              <p:cNvPr id="635978" name="Line 74"/>
              <p:cNvSpPr>
                <a:spLocks noChangeShapeType="1"/>
              </p:cNvSpPr>
              <p:nvPr/>
            </p:nvSpPr>
            <p:spPr bwMode="auto">
              <a:xfrm flipH="1">
                <a:off x="960" y="2113"/>
                <a:ext cx="81" cy="1"/>
              </a:xfrm>
              <a:prstGeom prst="line">
                <a:avLst/>
              </a:prstGeom>
              <a:noFill/>
              <a:ln w="3175">
                <a:solidFill>
                  <a:schemeClr val="tx1"/>
                </a:solidFill>
                <a:round/>
                <a:headEnd/>
                <a:tailEnd/>
              </a:ln>
            </p:spPr>
            <p:txBody>
              <a:bodyPr/>
              <a:lstStyle/>
              <a:p>
                <a:endParaRPr lang="en-US" dirty="0"/>
              </a:p>
            </p:txBody>
          </p:sp>
          <p:sp>
            <p:nvSpPr>
              <p:cNvPr id="635979" name="Line 75"/>
              <p:cNvSpPr>
                <a:spLocks noChangeShapeType="1"/>
              </p:cNvSpPr>
              <p:nvPr/>
            </p:nvSpPr>
            <p:spPr bwMode="auto">
              <a:xfrm flipH="1">
                <a:off x="960" y="2368"/>
                <a:ext cx="81" cy="1"/>
              </a:xfrm>
              <a:prstGeom prst="line">
                <a:avLst/>
              </a:prstGeom>
              <a:noFill/>
              <a:ln w="3175">
                <a:solidFill>
                  <a:schemeClr val="tx1"/>
                </a:solidFill>
                <a:round/>
                <a:headEnd/>
                <a:tailEnd/>
              </a:ln>
            </p:spPr>
            <p:txBody>
              <a:bodyPr/>
              <a:lstStyle/>
              <a:p>
                <a:endParaRPr lang="en-US" dirty="0"/>
              </a:p>
            </p:txBody>
          </p:sp>
          <p:sp>
            <p:nvSpPr>
              <p:cNvPr id="635980" name="Line 76"/>
              <p:cNvSpPr>
                <a:spLocks noChangeShapeType="1"/>
              </p:cNvSpPr>
              <p:nvPr/>
            </p:nvSpPr>
            <p:spPr bwMode="auto">
              <a:xfrm flipH="1">
                <a:off x="960" y="2625"/>
                <a:ext cx="81" cy="1"/>
              </a:xfrm>
              <a:prstGeom prst="line">
                <a:avLst/>
              </a:prstGeom>
              <a:noFill/>
              <a:ln w="3175">
                <a:solidFill>
                  <a:schemeClr val="tx1"/>
                </a:solidFill>
                <a:round/>
                <a:headEnd/>
                <a:tailEnd/>
              </a:ln>
            </p:spPr>
            <p:txBody>
              <a:bodyPr/>
              <a:lstStyle/>
              <a:p>
                <a:endParaRPr lang="en-US" dirty="0"/>
              </a:p>
            </p:txBody>
          </p:sp>
          <p:sp>
            <p:nvSpPr>
              <p:cNvPr id="635981" name="Line 77"/>
              <p:cNvSpPr>
                <a:spLocks noChangeShapeType="1"/>
              </p:cNvSpPr>
              <p:nvPr/>
            </p:nvSpPr>
            <p:spPr bwMode="auto">
              <a:xfrm flipH="1">
                <a:off x="960" y="2880"/>
                <a:ext cx="81" cy="1"/>
              </a:xfrm>
              <a:prstGeom prst="line">
                <a:avLst/>
              </a:prstGeom>
              <a:noFill/>
              <a:ln w="3175">
                <a:solidFill>
                  <a:schemeClr val="tx1"/>
                </a:solidFill>
                <a:round/>
                <a:headEnd/>
                <a:tailEnd/>
              </a:ln>
            </p:spPr>
            <p:txBody>
              <a:bodyPr/>
              <a:lstStyle/>
              <a:p>
                <a:endParaRPr lang="en-US" dirty="0"/>
              </a:p>
            </p:txBody>
          </p:sp>
          <p:sp>
            <p:nvSpPr>
              <p:cNvPr id="635982" name="Line 78"/>
              <p:cNvSpPr>
                <a:spLocks noChangeShapeType="1"/>
              </p:cNvSpPr>
              <p:nvPr/>
            </p:nvSpPr>
            <p:spPr bwMode="auto">
              <a:xfrm flipH="1">
                <a:off x="960" y="3136"/>
                <a:ext cx="81" cy="1"/>
              </a:xfrm>
              <a:prstGeom prst="line">
                <a:avLst/>
              </a:prstGeom>
              <a:noFill/>
              <a:ln w="3175">
                <a:solidFill>
                  <a:schemeClr val="tx1"/>
                </a:solidFill>
                <a:round/>
                <a:headEnd/>
                <a:tailEnd/>
              </a:ln>
            </p:spPr>
            <p:txBody>
              <a:bodyPr/>
              <a:lstStyle/>
              <a:p>
                <a:endParaRPr lang="en-US" dirty="0"/>
              </a:p>
            </p:txBody>
          </p:sp>
          <p:sp>
            <p:nvSpPr>
              <p:cNvPr id="635983" name="Line 79"/>
              <p:cNvSpPr>
                <a:spLocks noChangeShapeType="1"/>
              </p:cNvSpPr>
              <p:nvPr/>
            </p:nvSpPr>
            <p:spPr bwMode="auto">
              <a:xfrm flipH="1">
                <a:off x="960" y="3392"/>
                <a:ext cx="81" cy="1"/>
              </a:xfrm>
              <a:prstGeom prst="line">
                <a:avLst/>
              </a:prstGeom>
              <a:noFill/>
              <a:ln w="3175">
                <a:solidFill>
                  <a:schemeClr val="tx1"/>
                </a:solidFill>
                <a:round/>
                <a:headEnd/>
                <a:tailEnd/>
              </a:ln>
            </p:spPr>
            <p:txBody>
              <a:bodyPr/>
              <a:lstStyle/>
              <a:p>
                <a:endParaRPr lang="en-US" dirty="0"/>
              </a:p>
            </p:txBody>
          </p:sp>
          <p:sp>
            <p:nvSpPr>
              <p:cNvPr id="635984" name="Line 80"/>
              <p:cNvSpPr>
                <a:spLocks noChangeShapeType="1"/>
              </p:cNvSpPr>
              <p:nvPr/>
            </p:nvSpPr>
            <p:spPr bwMode="auto">
              <a:xfrm flipH="1">
                <a:off x="960" y="3648"/>
                <a:ext cx="81" cy="1"/>
              </a:xfrm>
              <a:prstGeom prst="line">
                <a:avLst/>
              </a:prstGeom>
              <a:noFill/>
              <a:ln w="3175">
                <a:solidFill>
                  <a:schemeClr val="tx1"/>
                </a:solidFill>
                <a:round/>
                <a:headEnd/>
                <a:tailEnd/>
              </a:ln>
            </p:spPr>
            <p:txBody>
              <a:bodyPr/>
              <a:lstStyle/>
              <a:p>
                <a:endParaRPr lang="en-US" dirty="0"/>
              </a:p>
            </p:txBody>
          </p:sp>
        </p:grpSp>
        <p:sp>
          <p:nvSpPr>
            <p:cNvPr id="635985" name="Rectangle 81"/>
            <p:cNvSpPr>
              <a:spLocks noChangeArrowheads="1"/>
            </p:cNvSpPr>
            <p:nvPr/>
          </p:nvSpPr>
          <p:spPr bwMode="auto">
            <a:xfrm>
              <a:off x="1180" y="3775"/>
              <a:ext cx="328" cy="17"/>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86" name="Rectangle 82"/>
            <p:cNvSpPr>
              <a:spLocks noChangeArrowheads="1"/>
            </p:cNvSpPr>
            <p:nvPr/>
          </p:nvSpPr>
          <p:spPr bwMode="auto">
            <a:xfrm>
              <a:off x="1793" y="3751"/>
              <a:ext cx="328" cy="4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87" name="Rectangle 83"/>
            <p:cNvSpPr>
              <a:spLocks noChangeArrowheads="1"/>
            </p:cNvSpPr>
            <p:nvPr/>
          </p:nvSpPr>
          <p:spPr bwMode="auto">
            <a:xfrm>
              <a:off x="2406" y="3734"/>
              <a:ext cx="328" cy="58"/>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88" name="Rectangle 84"/>
            <p:cNvSpPr>
              <a:spLocks noChangeArrowheads="1"/>
            </p:cNvSpPr>
            <p:nvPr/>
          </p:nvSpPr>
          <p:spPr bwMode="auto">
            <a:xfrm>
              <a:off x="2406" y="3552"/>
              <a:ext cx="328" cy="182"/>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5989" name="Rectangle 85"/>
            <p:cNvSpPr>
              <a:spLocks noChangeArrowheads="1"/>
            </p:cNvSpPr>
            <p:nvPr/>
          </p:nvSpPr>
          <p:spPr bwMode="auto">
            <a:xfrm>
              <a:off x="3628" y="3621"/>
              <a:ext cx="328" cy="17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90" name="Rectangle 86"/>
            <p:cNvSpPr>
              <a:spLocks noChangeArrowheads="1"/>
            </p:cNvSpPr>
            <p:nvPr/>
          </p:nvSpPr>
          <p:spPr bwMode="auto">
            <a:xfrm>
              <a:off x="3628" y="3216"/>
              <a:ext cx="328" cy="405"/>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5991" name="Rectangle 87"/>
            <p:cNvSpPr>
              <a:spLocks noChangeArrowheads="1"/>
            </p:cNvSpPr>
            <p:nvPr/>
          </p:nvSpPr>
          <p:spPr bwMode="auto">
            <a:xfrm>
              <a:off x="3006" y="3392"/>
              <a:ext cx="329" cy="400"/>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92" name="Rectangle 88"/>
            <p:cNvSpPr>
              <a:spLocks noChangeArrowheads="1"/>
            </p:cNvSpPr>
            <p:nvPr/>
          </p:nvSpPr>
          <p:spPr bwMode="auto">
            <a:xfrm>
              <a:off x="4244" y="2081"/>
              <a:ext cx="329" cy="171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93" name="Rectangle 89"/>
            <p:cNvSpPr>
              <a:spLocks noChangeArrowheads="1"/>
            </p:cNvSpPr>
            <p:nvPr/>
          </p:nvSpPr>
          <p:spPr bwMode="auto">
            <a:xfrm>
              <a:off x="4857" y="1283"/>
              <a:ext cx="328" cy="2509"/>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5994" name="Rectangle 90"/>
            <p:cNvSpPr>
              <a:spLocks noChangeArrowheads="1"/>
            </p:cNvSpPr>
            <p:nvPr/>
          </p:nvSpPr>
          <p:spPr bwMode="auto">
            <a:xfrm>
              <a:off x="1041" y="1200"/>
              <a:ext cx="4260" cy="2592"/>
            </a:xfrm>
            <a:prstGeom prst="rect">
              <a:avLst/>
            </a:prstGeom>
            <a:noFill/>
            <a:ln w="3175">
              <a:solidFill>
                <a:schemeClr val="tx1"/>
              </a:solidFill>
              <a:miter lim="800000"/>
              <a:headEnd/>
              <a:tailEnd/>
            </a:ln>
          </p:spPr>
          <p:txBody>
            <a:bodyPr/>
            <a:lstStyle/>
            <a:p>
              <a:endParaRPr lang="en-US" dirty="0"/>
            </a:p>
          </p:txBody>
        </p:sp>
        <p:sp>
          <p:nvSpPr>
            <p:cNvPr id="635995" name="Text Box 91"/>
            <p:cNvSpPr txBox="1">
              <a:spLocks noChangeArrowheads="1"/>
            </p:cNvSpPr>
            <p:nvPr/>
          </p:nvSpPr>
          <p:spPr bwMode="auto">
            <a:xfrm>
              <a:off x="1056" y="3833"/>
              <a:ext cx="599"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Sacramento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Delta</a:t>
              </a:r>
            </a:p>
          </p:txBody>
        </p:sp>
        <p:sp>
          <p:nvSpPr>
            <p:cNvPr id="635996" name="Text Box 92"/>
            <p:cNvSpPr txBox="1">
              <a:spLocks noChangeArrowheads="1"/>
            </p:cNvSpPr>
            <p:nvPr/>
          </p:nvSpPr>
          <p:spPr bwMode="auto">
            <a:xfrm>
              <a:off x="1728" y="3833"/>
              <a:ext cx="46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Colorado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River</a:t>
              </a:r>
            </a:p>
          </p:txBody>
        </p:sp>
        <p:sp>
          <p:nvSpPr>
            <p:cNvPr id="635997" name="Text Box 93"/>
            <p:cNvSpPr txBox="1">
              <a:spLocks noChangeArrowheads="1"/>
            </p:cNvSpPr>
            <p:nvPr/>
          </p:nvSpPr>
          <p:spPr bwMode="auto">
            <a:xfrm>
              <a:off x="2245" y="3846"/>
              <a:ext cx="653"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Groundwater</a:t>
              </a:r>
            </a:p>
          </p:txBody>
        </p:sp>
        <p:sp>
          <p:nvSpPr>
            <p:cNvPr id="635998" name="Text Box 94"/>
            <p:cNvSpPr txBox="1">
              <a:spLocks noChangeArrowheads="1"/>
            </p:cNvSpPr>
            <p:nvPr/>
          </p:nvSpPr>
          <p:spPr bwMode="auto">
            <a:xfrm>
              <a:off x="3654" y="3846"/>
              <a:ext cx="268"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Brine</a:t>
              </a:r>
            </a:p>
          </p:txBody>
        </p:sp>
        <p:sp>
          <p:nvSpPr>
            <p:cNvPr id="635999" name="Text Box 95"/>
            <p:cNvSpPr txBox="1">
              <a:spLocks noChangeArrowheads="1"/>
            </p:cNvSpPr>
            <p:nvPr/>
          </p:nvSpPr>
          <p:spPr bwMode="auto">
            <a:xfrm>
              <a:off x="2984" y="3853"/>
              <a:ext cx="355"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Human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Tears</a:t>
              </a:r>
            </a:p>
          </p:txBody>
        </p:sp>
        <p:sp>
          <p:nvSpPr>
            <p:cNvPr id="636000" name="Text Box 96"/>
            <p:cNvSpPr txBox="1">
              <a:spLocks noChangeArrowheads="1"/>
            </p:cNvSpPr>
            <p:nvPr/>
          </p:nvSpPr>
          <p:spPr bwMode="auto">
            <a:xfrm>
              <a:off x="4165" y="3846"/>
              <a:ext cx="460"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Seawater</a:t>
              </a:r>
            </a:p>
          </p:txBody>
        </p:sp>
        <p:sp>
          <p:nvSpPr>
            <p:cNvPr id="636001" name="Text Box 97"/>
            <p:cNvSpPr txBox="1">
              <a:spLocks noChangeArrowheads="1"/>
            </p:cNvSpPr>
            <p:nvPr/>
          </p:nvSpPr>
          <p:spPr bwMode="auto">
            <a:xfrm>
              <a:off x="4843" y="3853"/>
              <a:ext cx="32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Salton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Sea</a:t>
              </a:r>
            </a:p>
          </p:txBody>
        </p:sp>
        <p:sp>
          <p:nvSpPr>
            <p:cNvPr id="636002" name="Text Box 98"/>
            <p:cNvSpPr txBox="1">
              <a:spLocks noChangeArrowheads="1"/>
            </p:cNvSpPr>
            <p:nvPr/>
          </p:nvSpPr>
          <p:spPr bwMode="auto">
            <a:xfrm rot="-5400000">
              <a:off x="-88" y="2267"/>
              <a:ext cx="990" cy="139"/>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effectLst>
                    <a:outerShdw blurRad="38100" dist="38100" dir="2700000" algn="tl">
                      <a:srgbClr val="000000"/>
                    </a:outerShdw>
                  </a:effectLst>
                  <a:latin typeface="Arial Narrow" pitchFamily="34" charset="0"/>
                </a:rPr>
                <a:t>TDS (mg/L or ppm)</a:t>
              </a:r>
            </a:p>
          </p:txBody>
        </p:sp>
        <p:sp>
          <p:nvSpPr>
            <p:cNvPr id="636003" name="Text Box 99"/>
            <p:cNvSpPr txBox="1">
              <a:spLocks noChangeArrowheads="1"/>
            </p:cNvSpPr>
            <p:nvPr/>
          </p:nvSpPr>
          <p:spPr bwMode="auto">
            <a:xfrm>
              <a:off x="1287" y="3607"/>
              <a:ext cx="153"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a:t>
              </a:r>
            </a:p>
          </p:txBody>
        </p:sp>
        <p:sp>
          <p:nvSpPr>
            <p:cNvPr id="636004" name="Text Box 100"/>
            <p:cNvSpPr txBox="1">
              <a:spLocks noChangeArrowheads="1"/>
            </p:cNvSpPr>
            <p:nvPr/>
          </p:nvSpPr>
          <p:spPr bwMode="auto">
            <a:xfrm>
              <a:off x="1873" y="3597"/>
              <a:ext cx="153"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a:t>
              </a:r>
            </a:p>
          </p:txBody>
        </p:sp>
        <p:sp>
          <p:nvSpPr>
            <p:cNvPr id="636005" name="Text Box 101"/>
            <p:cNvSpPr txBox="1">
              <a:spLocks noChangeArrowheads="1"/>
            </p:cNvSpPr>
            <p:nvPr/>
          </p:nvSpPr>
          <p:spPr bwMode="auto">
            <a:xfrm>
              <a:off x="2352" y="3309"/>
              <a:ext cx="414"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250-4,000</a:t>
              </a:r>
            </a:p>
          </p:txBody>
        </p:sp>
        <p:sp>
          <p:nvSpPr>
            <p:cNvPr id="636006" name="Text Box 102"/>
            <p:cNvSpPr txBox="1">
              <a:spLocks noChangeArrowheads="1"/>
            </p:cNvSpPr>
            <p:nvPr/>
          </p:nvSpPr>
          <p:spPr bwMode="auto">
            <a:xfrm>
              <a:off x="3538" y="3069"/>
              <a:ext cx="542"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3,000-10,000</a:t>
              </a:r>
            </a:p>
          </p:txBody>
        </p:sp>
        <p:sp>
          <p:nvSpPr>
            <p:cNvPr id="636007" name="Text Box 103"/>
            <p:cNvSpPr txBox="1">
              <a:spLocks noChangeArrowheads="1"/>
            </p:cNvSpPr>
            <p:nvPr/>
          </p:nvSpPr>
          <p:spPr bwMode="auto">
            <a:xfrm>
              <a:off x="3058" y="3223"/>
              <a:ext cx="230"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7,000</a:t>
              </a:r>
            </a:p>
          </p:txBody>
        </p:sp>
        <p:sp>
          <p:nvSpPr>
            <p:cNvPr id="636008" name="Text Box 104"/>
            <p:cNvSpPr txBox="1">
              <a:spLocks noChangeArrowheads="1"/>
            </p:cNvSpPr>
            <p:nvPr/>
          </p:nvSpPr>
          <p:spPr bwMode="auto">
            <a:xfrm>
              <a:off x="4272" y="1917"/>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30,000</a:t>
              </a:r>
            </a:p>
          </p:txBody>
        </p:sp>
        <p:sp>
          <p:nvSpPr>
            <p:cNvPr id="636009" name="Text Box 105"/>
            <p:cNvSpPr txBox="1">
              <a:spLocks noChangeArrowheads="1"/>
            </p:cNvSpPr>
            <p:nvPr/>
          </p:nvSpPr>
          <p:spPr bwMode="auto">
            <a:xfrm>
              <a:off x="4880" y="1141"/>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44,000</a:t>
              </a:r>
            </a:p>
          </p:txBody>
        </p:sp>
      </p:grpSp>
      <p:grpSp>
        <p:nvGrpSpPr>
          <p:cNvPr id="9" name="Group 106"/>
          <p:cNvGrpSpPr>
            <a:grpSpLocks/>
          </p:cNvGrpSpPr>
          <p:nvPr/>
        </p:nvGrpSpPr>
        <p:grpSpPr bwMode="auto">
          <a:xfrm>
            <a:off x="533400" y="1447800"/>
            <a:ext cx="7880350" cy="4598988"/>
            <a:chOff x="337" y="1104"/>
            <a:chExt cx="4964" cy="3041"/>
          </a:xfrm>
        </p:grpSpPr>
        <p:sp>
          <p:nvSpPr>
            <p:cNvPr id="636011" name="Text Box 107"/>
            <p:cNvSpPr txBox="1">
              <a:spLocks noChangeArrowheads="1"/>
            </p:cNvSpPr>
            <p:nvPr/>
          </p:nvSpPr>
          <p:spPr bwMode="auto">
            <a:xfrm>
              <a:off x="541" y="1104"/>
              <a:ext cx="435" cy="2915"/>
            </a:xfrm>
            <a:prstGeom prst="rect">
              <a:avLst/>
            </a:prstGeom>
            <a:noFill/>
            <a:ln w="9525">
              <a:noFill/>
              <a:miter lim="800000"/>
              <a:headEnd/>
              <a:tailEnd/>
            </a:ln>
            <a:effectLst/>
          </p:spPr>
          <p:txBody>
            <a:bodyPr wrap="none">
              <a:spAutoFit/>
            </a:bodyPr>
            <a:lstStyle/>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0</a:t>
              </a:r>
            </a:p>
          </p:txBody>
        </p:sp>
        <p:grpSp>
          <p:nvGrpSpPr>
            <p:cNvPr id="10" name="Group 108"/>
            <p:cNvGrpSpPr>
              <a:grpSpLocks/>
            </p:cNvGrpSpPr>
            <p:nvPr/>
          </p:nvGrpSpPr>
          <p:grpSpPr bwMode="auto">
            <a:xfrm>
              <a:off x="1041" y="1200"/>
              <a:ext cx="4260" cy="2593"/>
              <a:chOff x="1041" y="1345"/>
              <a:chExt cx="4260" cy="2304"/>
            </a:xfrm>
          </p:grpSpPr>
          <p:sp>
            <p:nvSpPr>
              <p:cNvPr id="636013" name="Line 109"/>
              <p:cNvSpPr>
                <a:spLocks noChangeShapeType="1"/>
              </p:cNvSpPr>
              <p:nvPr/>
            </p:nvSpPr>
            <p:spPr bwMode="auto">
              <a:xfrm>
                <a:off x="1041" y="1345"/>
                <a:ext cx="4260" cy="1"/>
              </a:xfrm>
              <a:prstGeom prst="line">
                <a:avLst/>
              </a:prstGeom>
              <a:noFill/>
              <a:ln w="3175">
                <a:solidFill>
                  <a:schemeClr val="tx1"/>
                </a:solidFill>
                <a:prstDash val="dash"/>
                <a:round/>
                <a:headEnd/>
                <a:tailEnd/>
              </a:ln>
            </p:spPr>
            <p:txBody>
              <a:bodyPr/>
              <a:lstStyle/>
              <a:p>
                <a:endParaRPr lang="en-US" dirty="0"/>
              </a:p>
            </p:txBody>
          </p:sp>
          <p:sp>
            <p:nvSpPr>
              <p:cNvPr id="636014" name="Line 110"/>
              <p:cNvSpPr>
                <a:spLocks noChangeShapeType="1"/>
              </p:cNvSpPr>
              <p:nvPr/>
            </p:nvSpPr>
            <p:spPr bwMode="auto">
              <a:xfrm>
                <a:off x="1041" y="1601"/>
                <a:ext cx="4260" cy="1"/>
              </a:xfrm>
              <a:prstGeom prst="line">
                <a:avLst/>
              </a:prstGeom>
              <a:noFill/>
              <a:ln w="3175">
                <a:solidFill>
                  <a:schemeClr val="tx1"/>
                </a:solidFill>
                <a:prstDash val="dash"/>
                <a:round/>
                <a:headEnd/>
                <a:tailEnd/>
              </a:ln>
            </p:spPr>
            <p:txBody>
              <a:bodyPr/>
              <a:lstStyle/>
              <a:p>
                <a:endParaRPr lang="en-US" dirty="0"/>
              </a:p>
            </p:txBody>
          </p:sp>
          <p:sp>
            <p:nvSpPr>
              <p:cNvPr id="636015" name="Line 111"/>
              <p:cNvSpPr>
                <a:spLocks noChangeShapeType="1"/>
              </p:cNvSpPr>
              <p:nvPr/>
            </p:nvSpPr>
            <p:spPr bwMode="auto">
              <a:xfrm>
                <a:off x="1041" y="1857"/>
                <a:ext cx="4260" cy="1"/>
              </a:xfrm>
              <a:prstGeom prst="line">
                <a:avLst/>
              </a:prstGeom>
              <a:noFill/>
              <a:ln w="3175">
                <a:solidFill>
                  <a:schemeClr val="tx1"/>
                </a:solidFill>
                <a:prstDash val="dash"/>
                <a:round/>
                <a:headEnd/>
                <a:tailEnd/>
              </a:ln>
            </p:spPr>
            <p:txBody>
              <a:bodyPr/>
              <a:lstStyle/>
              <a:p>
                <a:endParaRPr lang="en-US" dirty="0"/>
              </a:p>
            </p:txBody>
          </p:sp>
          <p:sp>
            <p:nvSpPr>
              <p:cNvPr id="636016" name="Line 112"/>
              <p:cNvSpPr>
                <a:spLocks noChangeShapeType="1"/>
              </p:cNvSpPr>
              <p:nvPr/>
            </p:nvSpPr>
            <p:spPr bwMode="auto">
              <a:xfrm>
                <a:off x="1041" y="2113"/>
                <a:ext cx="4260" cy="1"/>
              </a:xfrm>
              <a:prstGeom prst="line">
                <a:avLst/>
              </a:prstGeom>
              <a:noFill/>
              <a:ln w="3175">
                <a:solidFill>
                  <a:schemeClr val="tx1"/>
                </a:solidFill>
                <a:prstDash val="dash"/>
                <a:round/>
                <a:headEnd/>
                <a:tailEnd/>
              </a:ln>
            </p:spPr>
            <p:txBody>
              <a:bodyPr/>
              <a:lstStyle/>
              <a:p>
                <a:endParaRPr lang="en-US" dirty="0"/>
              </a:p>
            </p:txBody>
          </p:sp>
          <p:sp>
            <p:nvSpPr>
              <p:cNvPr id="636017" name="Line 113"/>
              <p:cNvSpPr>
                <a:spLocks noChangeShapeType="1"/>
              </p:cNvSpPr>
              <p:nvPr/>
            </p:nvSpPr>
            <p:spPr bwMode="auto">
              <a:xfrm>
                <a:off x="1041" y="2368"/>
                <a:ext cx="4260" cy="1"/>
              </a:xfrm>
              <a:prstGeom prst="line">
                <a:avLst/>
              </a:prstGeom>
              <a:noFill/>
              <a:ln w="3175">
                <a:solidFill>
                  <a:schemeClr val="tx1"/>
                </a:solidFill>
                <a:prstDash val="dash"/>
                <a:round/>
                <a:headEnd/>
                <a:tailEnd/>
              </a:ln>
            </p:spPr>
            <p:txBody>
              <a:bodyPr/>
              <a:lstStyle/>
              <a:p>
                <a:endParaRPr lang="en-US" dirty="0"/>
              </a:p>
            </p:txBody>
          </p:sp>
          <p:sp>
            <p:nvSpPr>
              <p:cNvPr id="636018" name="Line 114"/>
              <p:cNvSpPr>
                <a:spLocks noChangeShapeType="1"/>
              </p:cNvSpPr>
              <p:nvPr/>
            </p:nvSpPr>
            <p:spPr bwMode="auto">
              <a:xfrm>
                <a:off x="1041" y="2625"/>
                <a:ext cx="4260" cy="1"/>
              </a:xfrm>
              <a:prstGeom prst="line">
                <a:avLst/>
              </a:prstGeom>
              <a:noFill/>
              <a:ln w="3175">
                <a:solidFill>
                  <a:schemeClr val="tx1"/>
                </a:solidFill>
                <a:prstDash val="dash"/>
                <a:round/>
                <a:headEnd/>
                <a:tailEnd/>
              </a:ln>
            </p:spPr>
            <p:txBody>
              <a:bodyPr/>
              <a:lstStyle/>
              <a:p>
                <a:endParaRPr lang="en-US" dirty="0"/>
              </a:p>
            </p:txBody>
          </p:sp>
          <p:sp>
            <p:nvSpPr>
              <p:cNvPr id="636019" name="Line 115"/>
              <p:cNvSpPr>
                <a:spLocks noChangeShapeType="1"/>
              </p:cNvSpPr>
              <p:nvPr/>
            </p:nvSpPr>
            <p:spPr bwMode="auto">
              <a:xfrm>
                <a:off x="1041" y="2880"/>
                <a:ext cx="4260" cy="1"/>
              </a:xfrm>
              <a:prstGeom prst="line">
                <a:avLst/>
              </a:prstGeom>
              <a:noFill/>
              <a:ln w="3175">
                <a:solidFill>
                  <a:schemeClr val="tx1"/>
                </a:solidFill>
                <a:prstDash val="dash"/>
                <a:round/>
                <a:headEnd/>
                <a:tailEnd/>
              </a:ln>
            </p:spPr>
            <p:txBody>
              <a:bodyPr/>
              <a:lstStyle/>
              <a:p>
                <a:endParaRPr lang="en-US" dirty="0"/>
              </a:p>
            </p:txBody>
          </p:sp>
          <p:sp>
            <p:nvSpPr>
              <p:cNvPr id="636020" name="Line 116"/>
              <p:cNvSpPr>
                <a:spLocks noChangeShapeType="1"/>
              </p:cNvSpPr>
              <p:nvPr/>
            </p:nvSpPr>
            <p:spPr bwMode="auto">
              <a:xfrm>
                <a:off x="1041" y="3136"/>
                <a:ext cx="4260" cy="1"/>
              </a:xfrm>
              <a:prstGeom prst="line">
                <a:avLst/>
              </a:prstGeom>
              <a:noFill/>
              <a:ln w="3175">
                <a:solidFill>
                  <a:schemeClr val="tx1"/>
                </a:solidFill>
                <a:prstDash val="dash"/>
                <a:round/>
                <a:headEnd/>
                <a:tailEnd/>
              </a:ln>
            </p:spPr>
            <p:txBody>
              <a:bodyPr/>
              <a:lstStyle/>
              <a:p>
                <a:endParaRPr lang="en-US" dirty="0"/>
              </a:p>
            </p:txBody>
          </p:sp>
          <p:sp>
            <p:nvSpPr>
              <p:cNvPr id="636021" name="Line 117"/>
              <p:cNvSpPr>
                <a:spLocks noChangeShapeType="1"/>
              </p:cNvSpPr>
              <p:nvPr/>
            </p:nvSpPr>
            <p:spPr bwMode="auto">
              <a:xfrm>
                <a:off x="1041" y="3392"/>
                <a:ext cx="4260" cy="1"/>
              </a:xfrm>
              <a:prstGeom prst="line">
                <a:avLst/>
              </a:prstGeom>
              <a:noFill/>
              <a:ln w="3175">
                <a:solidFill>
                  <a:schemeClr val="tx1"/>
                </a:solidFill>
                <a:prstDash val="dash"/>
                <a:round/>
                <a:headEnd/>
                <a:tailEnd/>
              </a:ln>
            </p:spPr>
            <p:txBody>
              <a:bodyPr/>
              <a:lstStyle/>
              <a:p>
                <a:endParaRPr lang="en-US" dirty="0"/>
              </a:p>
            </p:txBody>
          </p:sp>
          <p:sp>
            <p:nvSpPr>
              <p:cNvPr id="636022" name="Line 118"/>
              <p:cNvSpPr>
                <a:spLocks noChangeShapeType="1"/>
              </p:cNvSpPr>
              <p:nvPr/>
            </p:nvSpPr>
            <p:spPr bwMode="auto">
              <a:xfrm>
                <a:off x="1041" y="3648"/>
                <a:ext cx="4260" cy="1"/>
              </a:xfrm>
              <a:prstGeom prst="line">
                <a:avLst/>
              </a:prstGeom>
              <a:noFill/>
              <a:ln w="3175">
                <a:solidFill>
                  <a:schemeClr val="tx1"/>
                </a:solidFill>
                <a:prstDash val="dash"/>
                <a:round/>
                <a:headEnd/>
                <a:tailEnd/>
              </a:ln>
            </p:spPr>
            <p:txBody>
              <a:bodyPr/>
              <a:lstStyle/>
              <a:p>
                <a:endParaRPr lang="en-US" dirty="0"/>
              </a:p>
            </p:txBody>
          </p:sp>
        </p:grpSp>
        <p:grpSp>
          <p:nvGrpSpPr>
            <p:cNvPr id="11" name="Group 119"/>
            <p:cNvGrpSpPr>
              <a:grpSpLocks/>
            </p:cNvGrpSpPr>
            <p:nvPr/>
          </p:nvGrpSpPr>
          <p:grpSpPr bwMode="auto">
            <a:xfrm>
              <a:off x="960" y="1200"/>
              <a:ext cx="81" cy="2593"/>
              <a:chOff x="960" y="1345"/>
              <a:chExt cx="81" cy="2304"/>
            </a:xfrm>
          </p:grpSpPr>
          <p:sp>
            <p:nvSpPr>
              <p:cNvPr id="636024" name="Line 120"/>
              <p:cNvSpPr>
                <a:spLocks noChangeShapeType="1"/>
              </p:cNvSpPr>
              <p:nvPr/>
            </p:nvSpPr>
            <p:spPr bwMode="auto">
              <a:xfrm flipH="1">
                <a:off x="960" y="1345"/>
                <a:ext cx="81" cy="1"/>
              </a:xfrm>
              <a:prstGeom prst="line">
                <a:avLst/>
              </a:prstGeom>
              <a:noFill/>
              <a:ln w="3175">
                <a:solidFill>
                  <a:schemeClr val="tx1"/>
                </a:solidFill>
                <a:round/>
                <a:headEnd/>
                <a:tailEnd/>
              </a:ln>
            </p:spPr>
            <p:txBody>
              <a:bodyPr/>
              <a:lstStyle/>
              <a:p>
                <a:endParaRPr lang="en-US" dirty="0"/>
              </a:p>
            </p:txBody>
          </p:sp>
          <p:sp>
            <p:nvSpPr>
              <p:cNvPr id="636025" name="Line 121"/>
              <p:cNvSpPr>
                <a:spLocks noChangeShapeType="1"/>
              </p:cNvSpPr>
              <p:nvPr/>
            </p:nvSpPr>
            <p:spPr bwMode="auto">
              <a:xfrm flipH="1">
                <a:off x="960" y="1601"/>
                <a:ext cx="81" cy="1"/>
              </a:xfrm>
              <a:prstGeom prst="line">
                <a:avLst/>
              </a:prstGeom>
              <a:noFill/>
              <a:ln w="3175">
                <a:solidFill>
                  <a:schemeClr val="tx1"/>
                </a:solidFill>
                <a:round/>
                <a:headEnd/>
                <a:tailEnd/>
              </a:ln>
            </p:spPr>
            <p:txBody>
              <a:bodyPr/>
              <a:lstStyle/>
              <a:p>
                <a:endParaRPr lang="en-US" dirty="0"/>
              </a:p>
            </p:txBody>
          </p:sp>
          <p:sp>
            <p:nvSpPr>
              <p:cNvPr id="636026" name="Line 122"/>
              <p:cNvSpPr>
                <a:spLocks noChangeShapeType="1"/>
              </p:cNvSpPr>
              <p:nvPr/>
            </p:nvSpPr>
            <p:spPr bwMode="auto">
              <a:xfrm flipH="1">
                <a:off x="960" y="1857"/>
                <a:ext cx="81" cy="1"/>
              </a:xfrm>
              <a:prstGeom prst="line">
                <a:avLst/>
              </a:prstGeom>
              <a:noFill/>
              <a:ln w="3175">
                <a:solidFill>
                  <a:schemeClr val="tx1"/>
                </a:solidFill>
                <a:round/>
                <a:headEnd/>
                <a:tailEnd/>
              </a:ln>
            </p:spPr>
            <p:txBody>
              <a:bodyPr/>
              <a:lstStyle/>
              <a:p>
                <a:endParaRPr lang="en-US" dirty="0"/>
              </a:p>
            </p:txBody>
          </p:sp>
          <p:sp>
            <p:nvSpPr>
              <p:cNvPr id="636027" name="Line 123"/>
              <p:cNvSpPr>
                <a:spLocks noChangeShapeType="1"/>
              </p:cNvSpPr>
              <p:nvPr/>
            </p:nvSpPr>
            <p:spPr bwMode="auto">
              <a:xfrm flipH="1">
                <a:off x="960" y="2113"/>
                <a:ext cx="81" cy="1"/>
              </a:xfrm>
              <a:prstGeom prst="line">
                <a:avLst/>
              </a:prstGeom>
              <a:noFill/>
              <a:ln w="3175">
                <a:solidFill>
                  <a:schemeClr val="tx1"/>
                </a:solidFill>
                <a:round/>
                <a:headEnd/>
                <a:tailEnd/>
              </a:ln>
            </p:spPr>
            <p:txBody>
              <a:bodyPr/>
              <a:lstStyle/>
              <a:p>
                <a:endParaRPr lang="en-US" dirty="0"/>
              </a:p>
            </p:txBody>
          </p:sp>
          <p:sp>
            <p:nvSpPr>
              <p:cNvPr id="636028" name="Line 124"/>
              <p:cNvSpPr>
                <a:spLocks noChangeShapeType="1"/>
              </p:cNvSpPr>
              <p:nvPr/>
            </p:nvSpPr>
            <p:spPr bwMode="auto">
              <a:xfrm flipH="1">
                <a:off x="960" y="2368"/>
                <a:ext cx="81" cy="1"/>
              </a:xfrm>
              <a:prstGeom prst="line">
                <a:avLst/>
              </a:prstGeom>
              <a:noFill/>
              <a:ln w="3175">
                <a:solidFill>
                  <a:schemeClr val="tx1"/>
                </a:solidFill>
                <a:round/>
                <a:headEnd/>
                <a:tailEnd/>
              </a:ln>
            </p:spPr>
            <p:txBody>
              <a:bodyPr/>
              <a:lstStyle/>
              <a:p>
                <a:endParaRPr lang="en-US" dirty="0"/>
              </a:p>
            </p:txBody>
          </p:sp>
          <p:sp>
            <p:nvSpPr>
              <p:cNvPr id="636029" name="Line 125"/>
              <p:cNvSpPr>
                <a:spLocks noChangeShapeType="1"/>
              </p:cNvSpPr>
              <p:nvPr/>
            </p:nvSpPr>
            <p:spPr bwMode="auto">
              <a:xfrm flipH="1">
                <a:off x="960" y="2625"/>
                <a:ext cx="81" cy="1"/>
              </a:xfrm>
              <a:prstGeom prst="line">
                <a:avLst/>
              </a:prstGeom>
              <a:noFill/>
              <a:ln w="3175">
                <a:solidFill>
                  <a:schemeClr val="tx1"/>
                </a:solidFill>
                <a:round/>
                <a:headEnd/>
                <a:tailEnd/>
              </a:ln>
            </p:spPr>
            <p:txBody>
              <a:bodyPr/>
              <a:lstStyle/>
              <a:p>
                <a:endParaRPr lang="en-US" dirty="0"/>
              </a:p>
            </p:txBody>
          </p:sp>
          <p:sp>
            <p:nvSpPr>
              <p:cNvPr id="636030" name="Line 126"/>
              <p:cNvSpPr>
                <a:spLocks noChangeShapeType="1"/>
              </p:cNvSpPr>
              <p:nvPr/>
            </p:nvSpPr>
            <p:spPr bwMode="auto">
              <a:xfrm flipH="1">
                <a:off x="960" y="2880"/>
                <a:ext cx="81" cy="1"/>
              </a:xfrm>
              <a:prstGeom prst="line">
                <a:avLst/>
              </a:prstGeom>
              <a:noFill/>
              <a:ln w="3175">
                <a:solidFill>
                  <a:schemeClr val="tx1"/>
                </a:solidFill>
                <a:round/>
                <a:headEnd/>
                <a:tailEnd/>
              </a:ln>
            </p:spPr>
            <p:txBody>
              <a:bodyPr/>
              <a:lstStyle/>
              <a:p>
                <a:endParaRPr lang="en-US" dirty="0"/>
              </a:p>
            </p:txBody>
          </p:sp>
          <p:sp>
            <p:nvSpPr>
              <p:cNvPr id="636031" name="Line 127"/>
              <p:cNvSpPr>
                <a:spLocks noChangeShapeType="1"/>
              </p:cNvSpPr>
              <p:nvPr/>
            </p:nvSpPr>
            <p:spPr bwMode="auto">
              <a:xfrm flipH="1">
                <a:off x="960" y="3136"/>
                <a:ext cx="81" cy="1"/>
              </a:xfrm>
              <a:prstGeom prst="line">
                <a:avLst/>
              </a:prstGeom>
              <a:noFill/>
              <a:ln w="3175">
                <a:solidFill>
                  <a:schemeClr val="tx1"/>
                </a:solidFill>
                <a:round/>
                <a:headEnd/>
                <a:tailEnd/>
              </a:ln>
            </p:spPr>
            <p:txBody>
              <a:bodyPr/>
              <a:lstStyle/>
              <a:p>
                <a:endParaRPr lang="en-US" dirty="0"/>
              </a:p>
            </p:txBody>
          </p:sp>
          <p:sp>
            <p:nvSpPr>
              <p:cNvPr id="636032" name="Line 128"/>
              <p:cNvSpPr>
                <a:spLocks noChangeShapeType="1"/>
              </p:cNvSpPr>
              <p:nvPr/>
            </p:nvSpPr>
            <p:spPr bwMode="auto">
              <a:xfrm flipH="1">
                <a:off x="960" y="3392"/>
                <a:ext cx="81" cy="1"/>
              </a:xfrm>
              <a:prstGeom prst="line">
                <a:avLst/>
              </a:prstGeom>
              <a:noFill/>
              <a:ln w="3175">
                <a:solidFill>
                  <a:schemeClr val="tx1"/>
                </a:solidFill>
                <a:round/>
                <a:headEnd/>
                <a:tailEnd/>
              </a:ln>
            </p:spPr>
            <p:txBody>
              <a:bodyPr/>
              <a:lstStyle/>
              <a:p>
                <a:endParaRPr lang="en-US" dirty="0"/>
              </a:p>
            </p:txBody>
          </p:sp>
          <p:sp>
            <p:nvSpPr>
              <p:cNvPr id="636033" name="Line 129"/>
              <p:cNvSpPr>
                <a:spLocks noChangeShapeType="1"/>
              </p:cNvSpPr>
              <p:nvPr/>
            </p:nvSpPr>
            <p:spPr bwMode="auto">
              <a:xfrm flipH="1">
                <a:off x="960" y="3648"/>
                <a:ext cx="81" cy="1"/>
              </a:xfrm>
              <a:prstGeom prst="line">
                <a:avLst/>
              </a:prstGeom>
              <a:noFill/>
              <a:ln w="3175">
                <a:solidFill>
                  <a:schemeClr val="tx1"/>
                </a:solidFill>
                <a:round/>
                <a:headEnd/>
                <a:tailEnd/>
              </a:ln>
            </p:spPr>
            <p:txBody>
              <a:bodyPr/>
              <a:lstStyle/>
              <a:p>
                <a:endParaRPr lang="en-US" dirty="0"/>
              </a:p>
            </p:txBody>
          </p:sp>
        </p:grpSp>
        <p:sp>
          <p:nvSpPr>
            <p:cNvPr id="636034" name="Rectangle 130"/>
            <p:cNvSpPr>
              <a:spLocks noChangeArrowheads="1"/>
            </p:cNvSpPr>
            <p:nvPr/>
          </p:nvSpPr>
          <p:spPr bwMode="auto">
            <a:xfrm>
              <a:off x="1180" y="3775"/>
              <a:ext cx="328" cy="17"/>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35" name="Rectangle 131"/>
            <p:cNvSpPr>
              <a:spLocks noChangeArrowheads="1"/>
            </p:cNvSpPr>
            <p:nvPr/>
          </p:nvSpPr>
          <p:spPr bwMode="auto">
            <a:xfrm>
              <a:off x="1793" y="3751"/>
              <a:ext cx="328" cy="4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36" name="Rectangle 132"/>
            <p:cNvSpPr>
              <a:spLocks noChangeArrowheads="1"/>
            </p:cNvSpPr>
            <p:nvPr/>
          </p:nvSpPr>
          <p:spPr bwMode="auto">
            <a:xfrm>
              <a:off x="2406" y="3734"/>
              <a:ext cx="328" cy="58"/>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37" name="Rectangle 133"/>
            <p:cNvSpPr>
              <a:spLocks noChangeArrowheads="1"/>
            </p:cNvSpPr>
            <p:nvPr/>
          </p:nvSpPr>
          <p:spPr bwMode="auto">
            <a:xfrm>
              <a:off x="2406" y="3552"/>
              <a:ext cx="328" cy="182"/>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038" name="Rectangle 134"/>
            <p:cNvSpPr>
              <a:spLocks noChangeArrowheads="1"/>
            </p:cNvSpPr>
            <p:nvPr/>
          </p:nvSpPr>
          <p:spPr bwMode="auto">
            <a:xfrm>
              <a:off x="3628" y="3621"/>
              <a:ext cx="328" cy="17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39" name="Rectangle 135"/>
            <p:cNvSpPr>
              <a:spLocks noChangeArrowheads="1"/>
            </p:cNvSpPr>
            <p:nvPr/>
          </p:nvSpPr>
          <p:spPr bwMode="auto">
            <a:xfrm>
              <a:off x="3628" y="3216"/>
              <a:ext cx="328" cy="405"/>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040" name="Rectangle 136"/>
            <p:cNvSpPr>
              <a:spLocks noChangeArrowheads="1"/>
            </p:cNvSpPr>
            <p:nvPr/>
          </p:nvSpPr>
          <p:spPr bwMode="auto">
            <a:xfrm>
              <a:off x="3006" y="3392"/>
              <a:ext cx="329" cy="400"/>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41" name="Rectangle 137"/>
            <p:cNvSpPr>
              <a:spLocks noChangeArrowheads="1"/>
            </p:cNvSpPr>
            <p:nvPr/>
          </p:nvSpPr>
          <p:spPr bwMode="auto">
            <a:xfrm>
              <a:off x="4244" y="2081"/>
              <a:ext cx="329" cy="171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42" name="Rectangle 138"/>
            <p:cNvSpPr>
              <a:spLocks noChangeArrowheads="1"/>
            </p:cNvSpPr>
            <p:nvPr/>
          </p:nvSpPr>
          <p:spPr bwMode="auto">
            <a:xfrm>
              <a:off x="4857" y="1283"/>
              <a:ext cx="328" cy="2509"/>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43" name="Rectangle 139"/>
            <p:cNvSpPr>
              <a:spLocks noChangeArrowheads="1"/>
            </p:cNvSpPr>
            <p:nvPr/>
          </p:nvSpPr>
          <p:spPr bwMode="auto">
            <a:xfrm>
              <a:off x="1041" y="1200"/>
              <a:ext cx="4260" cy="2592"/>
            </a:xfrm>
            <a:prstGeom prst="rect">
              <a:avLst/>
            </a:prstGeom>
            <a:noFill/>
            <a:ln w="3175">
              <a:solidFill>
                <a:schemeClr val="tx1"/>
              </a:solidFill>
              <a:miter lim="800000"/>
              <a:headEnd/>
              <a:tailEnd/>
            </a:ln>
          </p:spPr>
          <p:txBody>
            <a:bodyPr/>
            <a:lstStyle/>
            <a:p>
              <a:endParaRPr lang="en-US" dirty="0"/>
            </a:p>
          </p:txBody>
        </p:sp>
        <p:sp>
          <p:nvSpPr>
            <p:cNvPr id="636044" name="Text Box 140"/>
            <p:cNvSpPr txBox="1">
              <a:spLocks noChangeArrowheads="1"/>
            </p:cNvSpPr>
            <p:nvPr/>
          </p:nvSpPr>
          <p:spPr bwMode="auto">
            <a:xfrm>
              <a:off x="1056" y="3833"/>
              <a:ext cx="599"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Sacramento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Delta</a:t>
              </a:r>
            </a:p>
          </p:txBody>
        </p:sp>
        <p:sp>
          <p:nvSpPr>
            <p:cNvPr id="636045" name="Text Box 141"/>
            <p:cNvSpPr txBox="1">
              <a:spLocks noChangeArrowheads="1"/>
            </p:cNvSpPr>
            <p:nvPr/>
          </p:nvSpPr>
          <p:spPr bwMode="auto">
            <a:xfrm>
              <a:off x="1728" y="3833"/>
              <a:ext cx="46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Colorado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River</a:t>
              </a:r>
            </a:p>
          </p:txBody>
        </p:sp>
        <p:sp>
          <p:nvSpPr>
            <p:cNvPr id="636046" name="Text Box 142"/>
            <p:cNvSpPr txBox="1">
              <a:spLocks noChangeArrowheads="1"/>
            </p:cNvSpPr>
            <p:nvPr/>
          </p:nvSpPr>
          <p:spPr bwMode="auto">
            <a:xfrm>
              <a:off x="2245" y="3846"/>
              <a:ext cx="653"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Groundwater</a:t>
              </a:r>
            </a:p>
          </p:txBody>
        </p:sp>
        <p:sp>
          <p:nvSpPr>
            <p:cNvPr id="636047" name="Text Box 143"/>
            <p:cNvSpPr txBox="1">
              <a:spLocks noChangeArrowheads="1"/>
            </p:cNvSpPr>
            <p:nvPr/>
          </p:nvSpPr>
          <p:spPr bwMode="auto">
            <a:xfrm>
              <a:off x="3654" y="3846"/>
              <a:ext cx="268"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Brine</a:t>
              </a:r>
            </a:p>
          </p:txBody>
        </p:sp>
        <p:sp>
          <p:nvSpPr>
            <p:cNvPr id="636048" name="Text Box 144"/>
            <p:cNvSpPr txBox="1">
              <a:spLocks noChangeArrowheads="1"/>
            </p:cNvSpPr>
            <p:nvPr/>
          </p:nvSpPr>
          <p:spPr bwMode="auto">
            <a:xfrm>
              <a:off x="2984" y="3853"/>
              <a:ext cx="355"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Human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Tears</a:t>
              </a:r>
            </a:p>
          </p:txBody>
        </p:sp>
        <p:sp>
          <p:nvSpPr>
            <p:cNvPr id="636049" name="Text Box 145"/>
            <p:cNvSpPr txBox="1">
              <a:spLocks noChangeArrowheads="1"/>
            </p:cNvSpPr>
            <p:nvPr/>
          </p:nvSpPr>
          <p:spPr bwMode="auto">
            <a:xfrm>
              <a:off x="4165" y="3846"/>
              <a:ext cx="460"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Seawater</a:t>
              </a:r>
            </a:p>
          </p:txBody>
        </p:sp>
        <p:sp>
          <p:nvSpPr>
            <p:cNvPr id="636050" name="Text Box 146"/>
            <p:cNvSpPr txBox="1">
              <a:spLocks noChangeArrowheads="1"/>
            </p:cNvSpPr>
            <p:nvPr/>
          </p:nvSpPr>
          <p:spPr bwMode="auto">
            <a:xfrm>
              <a:off x="4843" y="3853"/>
              <a:ext cx="32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Salton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Sea</a:t>
              </a:r>
            </a:p>
          </p:txBody>
        </p:sp>
        <p:sp>
          <p:nvSpPr>
            <p:cNvPr id="636051" name="Text Box 147"/>
            <p:cNvSpPr txBox="1">
              <a:spLocks noChangeArrowheads="1"/>
            </p:cNvSpPr>
            <p:nvPr/>
          </p:nvSpPr>
          <p:spPr bwMode="auto">
            <a:xfrm rot="-5400000">
              <a:off x="-88" y="2267"/>
              <a:ext cx="990" cy="139"/>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effectLst>
                    <a:outerShdw blurRad="38100" dist="38100" dir="2700000" algn="tl">
                      <a:srgbClr val="000000"/>
                    </a:outerShdw>
                  </a:effectLst>
                  <a:latin typeface="Arial Narrow" pitchFamily="34" charset="0"/>
                </a:rPr>
                <a:t>TDS (mg/L or ppm)</a:t>
              </a:r>
            </a:p>
          </p:txBody>
        </p:sp>
        <p:sp>
          <p:nvSpPr>
            <p:cNvPr id="636052" name="Text Box 148"/>
            <p:cNvSpPr txBox="1">
              <a:spLocks noChangeArrowheads="1"/>
            </p:cNvSpPr>
            <p:nvPr/>
          </p:nvSpPr>
          <p:spPr bwMode="auto">
            <a:xfrm>
              <a:off x="1287" y="3607"/>
              <a:ext cx="153"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a:t>
              </a:r>
            </a:p>
          </p:txBody>
        </p:sp>
        <p:sp>
          <p:nvSpPr>
            <p:cNvPr id="636053" name="Text Box 149"/>
            <p:cNvSpPr txBox="1">
              <a:spLocks noChangeArrowheads="1"/>
            </p:cNvSpPr>
            <p:nvPr/>
          </p:nvSpPr>
          <p:spPr bwMode="auto">
            <a:xfrm>
              <a:off x="1873" y="3597"/>
              <a:ext cx="153"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a:t>
              </a:r>
            </a:p>
          </p:txBody>
        </p:sp>
        <p:sp>
          <p:nvSpPr>
            <p:cNvPr id="636054" name="Text Box 150"/>
            <p:cNvSpPr txBox="1">
              <a:spLocks noChangeArrowheads="1"/>
            </p:cNvSpPr>
            <p:nvPr/>
          </p:nvSpPr>
          <p:spPr bwMode="auto">
            <a:xfrm>
              <a:off x="2352" y="3309"/>
              <a:ext cx="414"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250-4,000</a:t>
              </a:r>
            </a:p>
          </p:txBody>
        </p:sp>
        <p:sp>
          <p:nvSpPr>
            <p:cNvPr id="636055" name="Text Box 151"/>
            <p:cNvSpPr txBox="1">
              <a:spLocks noChangeArrowheads="1"/>
            </p:cNvSpPr>
            <p:nvPr/>
          </p:nvSpPr>
          <p:spPr bwMode="auto">
            <a:xfrm>
              <a:off x="3538" y="3069"/>
              <a:ext cx="542"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3,000-10,000</a:t>
              </a:r>
            </a:p>
          </p:txBody>
        </p:sp>
        <p:sp>
          <p:nvSpPr>
            <p:cNvPr id="636056" name="Text Box 152"/>
            <p:cNvSpPr txBox="1">
              <a:spLocks noChangeArrowheads="1"/>
            </p:cNvSpPr>
            <p:nvPr/>
          </p:nvSpPr>
          <p:spPr bwMode="auto">
            <a:xfrm>
              <a:off x="3058" y="3223"/>
              <a:ext cx="230"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7,000</a:t>
              </a:r>
            </a:p>
          </p:txBody>
        </p:sp>
        <p:sp>
          <p:nvSpPr>
            <p:cNvPr id="636057" name="Text Box 153"/>
            <p:cNvSpPr txBox="1">
              <a:spLocks noChangeArrowheads="1"/>
            </p:cNvSpPr>
            <p:nvPr/>
          </p:nvSpPr>
          <p:spPr bwMode="auto">
            <a:xfrm>
              <a:off x="4272" y="1917"/>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30,000</a:t>
              </a:r>
            </a:p>
          </p:txBody>
        </p:sp>
        <p:sp>
          <p:nvSpPr>
            <p:cNvPr id="636058" name="Text Box 154"/>
            <p:cNvSpPr txBox="1">
              <a:spLocks noChangeArrowheads="1"/>
            </p:cNvSpPr>
            <p:nvPr/>
          </p:nvSpPr>
          <p:spPr bwMode="auto">
            <a:xfrm>
              <a:off x="4880" y="1141"/>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44,000</a:t>
              </a:r>
            </a:p>
          </p:txBody>
        </p:sp>
      </p:grpSp>
      <p:grpSp>
        <p:nvGrpSpPr>
          <p:cNvPr id="12" name="Group 155"/>
          <p:cNvGrpSpPr>
            <a:grpSpLocks/>
          </p:cNvGrpSpPr>
          <p:nvPr/>
        </p:nvGrpSpPr>
        <p:grpSpPr bwMode="auto">
          <a:xfrm>
            <a:off x="533400" y="1447800"/>
            <a:ext cx="7880350" cy="4598988"/>
            <a:chOff x="337" y="1104"/>
            <a:chExt cx="4964" cy="3041"/>
          </a:xfrm>
        </p:grpSpPr>
        <p:sp>
          <p:nvSpPr>
            <p:cNvPr id="636060" name="Text Box 156"/>
            <p:cNvSpPr txBox="1">
              <a:spLocks noChangeArrowheads="1"/>
            </p:cNvSpPr>
            <p:nvPr/>
          </p:nvSpPr>
          <p:spPr bwMode="auto">
            <a:xfrm>
              <a:off x="541" y="1104"/>
              <a:ext cx="435" cy="2915"/>
            </a:xfrm>
            <a:prstGeom prst="rect">
              <a:avLst/>
            </a:prstGeom>
            <a:noFill/>
            <a:ln w="9525">
              <a:noFill/>
              <a:miter lim="800000"/>
              <a:headEnd/>
              <a:tailEnd/>
            </a:ln>
            <a:effectLst/>
          </p:spPr>
          <p:txBody>
            <a:bodyPr wrap="none">
              <a:spAutoFit/>
            </a:bodyPr>
            <a:lstStyle/>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0</a:t>
              </a:r>
            </a:p>
          </p:txBody>
        </p:sp>
        <p:grpSp>
          <p:nvGrpSpPr>
            <p:cNvPr id="13" name="Group 157"/>
            <p:cNvGrpSpPr>
              <a:grpSpLocks/>
            </p:cNvGrpSpPr>
            <p:nvPr/>
          </p:nvGrpSpPr>
          <p:grpSpPr bwMode="auto">
            <a:xfrm>
              <a:off x="1041" y="1200"/>
              <a:ext cx="4260" cy="2593"/>
              <a:chOff x="1041" y="1345"/>
              <a:chExt cx="4260" cy="2304"/>
            </a:xfrm>
          </p:grpSpPr>
          <p:sp>
            <p:nvSpPr>
              <p:cNvPr id="636062" name="Line 158"/>
              <p:cNvSpPr>
                <a:spLocks noChangeShapeType="1"/>
              </p:cNvSpPr>
              <p:nvPr/>
            </p:nvSpPr>
            <p:spPr bwMode="auto">
              <a:xfrm>
                <a:off x="1041" y="1345"/>
                <a:ext cx="4260" cy="1"/>
              </a:xfrm>
              <a:prstGeom prst="line">
                <a:avLst/>
              </a:prstGeom>
              <a:noFill/>
              <a:ln w="3175">
                <a:solidFill>
                  <a:schemeClr val="tx1"/>
                </a:solidFill>
                <a:prstDash val="dash"/>
                <a:round/>
                <a:headEnd/>
                <a:tailEnd/>
              </a:ln>
            </p:spPr>
            <p:txBody>
              <a:bodyPr/>
              <a:lstStyle/>
              <a:p>
                <a:endParaRPr lang="en-US" dirty="0"/>
              </a:p>
            </p:txBody>
          </p:sp>
          <p:sp>
            <p:nvSpPr>
              <p:cNvPr id="636063" name="Line 159"/>
              <p:cNvSpPr>
                <a:spLocks noChangeShapeType="1"/>
              </p:cNvSpPr>
              <p:nvPr/>
            </p:nvSpPr>
            <p:spPr bwMode="auto">
              <a:xfrm>
                <a:off x="1041" y="1601"/>
                <a:ext cx="4260" cy="1"/>
              </a:xfrm>
              <a:prstGeom prst="line">
                <a:avLst/>
              </a:prstGeom>
              <a:noFill/>
              <a:ln w="3175">
                <a:solidFill>
                  <a:schemeClr val="tx1"/>
                </a:solidFill>
                <a:prstDash val="dash"/>
                <a:round/>
                <a:headEnd/>
                <a:tailEnd/>
              </a:ln>
            </p:spPr>
            <p:txBody>
              <a:bodyPr/>
              <a:lstStyle/>
              <a:p>
                <a:endParaRPr lang="en-US" dirty="0"/>
              </a:p>
            </p:txBody>
          </p:sp>
          <p:sp>
            <p:nvSpPr>
              <p:cNvPr id="636064" name="Line 160"/>
              <p:cNvSpPr>
                <a:spLocks noChangeShapeType="1"/>
              </p:cNvSpPr>
              <p:nvPr/>
            </p:nvSpPr>
            <p:spPr bwMode="auto">
              <a:xfrm>
                <a:off x="1041" y="1857"/>
                <a:ext cx="4260" cy="1"/>
              </a:xfrm>
              <a:prstGeom prst="line">
                <a:avLst/>
              </a:prstGeom>
              <a:noFill/>
              <a:ln w="3175">
                <a:solidFill>
                  <a:schemeClr val="tx1"/>
                </a:solidFill>
                <a:prstDash val="dash"/>
                <a:round/>
                <a:headEnd/>
                <a:tailEnd/>
              </a:ln>
            </p:spPr>
            <p:txBody>
              <a:bodyPr/>
              <a:lstStyle/>
              <a:p>
                <a:endParaRPr lang="en-US" dirty="0"/>
              </a:p>
            </p:txBody>
          </p:sp>
          <p:sp>
            <p:nvSpPr>
              <p:cNvPr id="636065" name="Line 161"/>
              <p:cNvSpPr>
                <a:spLocks noChangeShapeType="1"/>
              </p:cNvSpPr>
              <p:nvPr/>
            </p:nvSpPr>
            <p:spPr bwMode="auto">
              <a:xfrm>
                <a:off x="1041" y="2113"/>
                <a:ext cx="4260" cy="1"/>
              </a:xfrm>
              <a:prstGeom prst="line">
                <a:avLst/>
              </a:prstGeom>
              <a:noFill/>
              <a:ln w="3175">
                <a:solidFill>
                  <a:schemeClr val="tx1"/>
                </a:solidFill>
                <a:prstDash val="dash"/>
                <a:round/>
                <a:headEnd/>
                <a:tailEnd/>
              </a:ln>
            </p:spPr>
            <p:txBody>
              <a:bodyPr/>
              <a:lstStyle/>
              <a:p>
                <a:endParaRPr lang="en-US" dirty="0"/>
              </a:p>
            </p:txBody>
          </p:sp>
          <p:sp>
            <p:nvSpPr>
              <p:cNvPr id="636066" name="Line 162"/>
              <p:cNvSpPr>
                <a:spLocks noChangeShapeType="1"/>
              </p:cNvSpPr>
              <p:nvPr/>
            </p:nvSpPr>
            <p:spPr bwMode="auto">
              <a:xfrm>
                <a:off x="1041" y="2368"/>
                <a:ext cx="4260" cy="1"/>
              </a:xfrm>
              <a:prstGeom prst="line">
                <a:avLst/>
              </a:prstGeom>
              <a:noFill/>
              <a:ln w="3175">
                <a:solidFill>
                  <a:schemeClr val="tx1"/>
                </a:solidFill>
                <a:prstDash val="dash"/>
                <a:round/>
                <a:headEnd/>
                <a:tailEnd/>
              </a:ln>
            </p:spPr>
            <p:txBody>
              <a:bodyPr/>
              <a:lstStyle/>
              <a:p>
                <a:endParaRPr lang="en-US" dirty="0"/>
              </a:p>
            </p:txBody>
          </p:sp>
          <p:sp>
            <p:nvSpPr>
              <p:cNvPr id="636067" name="Line 163"/>
              <p:cNvSpPr>
                <a:spLocks noChangeShapeType="1"/>
              </p:cNvSpPr>
              <p:nvPr/>
            </p:nvSpPr>
            <p:spPr bwMode="auto">
              <a:xfrm>
                <a:off x="1041" y="2625"/>
                <a:ext cx="4260" cy="1"/>
              </a:xfrm>
              <a:prstGeom prst="line">
                <a:avLst/>
              </a:prstGeom>
              <a:noFill/>
              <a:ln w="3175">
                <a:solidFill>
                  <a:schemeClr val="tx1"/>
                </a:solidFill>
                <a:prstDash val="dash"/>
                <a:round/>
                <a:headEnd/>
                <a:tailEnd/>
              </a:ln>
            </p:spPr>
            <p:txBody>
              <a:bodyPr/>
              <a:lstStyle/>
              <a:p>
                <a:endParaRPr lang="en-US" dirty="0"/>
              </a:p>
            </p:txBody>
          </p:sp>
          <p:sp>
            <p:nvSpPr>
              <p:cNvPr id="636068" name="Line 164"/>
              <p:cNvSpPr>
                <a:spLocks noChangeShapeType="1"/>
              </p:cNvSpPr>
              <p:nvPr/>
            </p:nvSpPr>
            <p:spPr bwMode="auto">
              <a:xfrm>
                <a:off x="1041" y="2880"/>
                <a:ext cx="4260" cy="1"/>
              </a:xfrm>
              <a:prstGeom prst="line">
                <a:avLst/>
              </a:prstGeom>
              <a:noFill/>
              <a:ln w="3175">
                <a:solidFill>
                  <a:schemeClr val="tx1"/>
                </a:solidFill>
                <a:prstDash val="dash"/>
                <a:round/>
                <a:headEnd/>
                <a:tailEnd/>
              </a:ln>
            </p:spPr>
            <p:txBody>
              <a:bodyPr/>
              <a:lstStyle/>
              <a:p>
                <a:endParaRPr lang="en-US" dirty="0"/>
              </a:p>
            </p:txBody>
          </p:sp>
          <p:sp>
            <p:nvSpPr>
              <p:cNvPr id="636069" name="Line 165"/>
              <p:cNvSpPr>
                <a:spLocks noChangeShapeType="1"/>
              </p:cNvSpPr>
              <p:nvPr/>
            </p:nvSpPr>
            <p:spPr bwMode="auto">
              <a:xfrm>
                <a:off x="1041" y="3136"/>
                <a:ext cx="4260" cy="1"/>
              </a:xfrm>
              <a:prstGeom prst="line">
                <a:avLst/>
              </a:prstGeom>
              <a:noFill/>
              <a:ln w="3175">
                <a:solidFill>
                  <a:schemeClr val="tx1"/>
                </a:solidFill>
                <a:prstDash val="dash"/>
                <a:round/>
                <a:headEnd/>
                <a:tailEnd/>
              </a:ln>
            </p:spPr>
            <p:txBody>
              <a:bodyPr/>
              <a:lstStyle/>
              <a:p>
                <a:endParaRPr lang="en-US" dirty="0"/>
              </a:p>
            </p:txBody>
          </p:sp>
          <p:sp>
            <p:nvSpPr>
              <p:cNvPr id="636070" name="Line 166"/>
              <p:cNvSpPr>
                <a:spLocks noChangeShapeType="1"/>
              </p:cNvSpPr>
              <p:nvPr/>
            </p:nvSpPr>
            <p:spPr bwMode="auto">
              <a:xfrm>
                <a:off x="1041" y="3392"/>
                <a:ext cx="4260" cy="1"/>
              </a:xfrm>
              <a:prstGeom prst="line">
                <a:avLst/>
              </a:prstGeom>
              <a:noFill/>
              <a:ln w="3175">
                <a:solidFill>
                  <a:schemeClr val="tx1"/>
                </a:solidFill>
                <a:prstDash val="dash"/>
                <a:round/>
                <a:headEnd/>
                <a:tailEnd/>
              </a:ln>
            </p:spPr>
            <p:txBody>
              <a:bodyPr/>
              <a:lstStyle/>
              <a:p>
                <a:endParaRPr lang="en-US" dirty="0"/>
              </a:p>
            </p:txBody>
          </p:sp>
          <p:sp>
            <p:nvSpPr>
              <p:cNvPr id="636071" name="Line 167"/>
              <p:cNvSpPr>
                <a:spLocks noChangeShapeType="1"/>
              </p:cNvSpPr>
              <p:nvPr/>
            </p:nvSpPr>
            <p:spPr bwMode="auto">
              <a:xfrm>
                <a:off x="1041" y="3648"/>
                <a:ext cx="4260" cy="1"/>
              </a:xfrm>
              <a:prstGeom prst="line">
                <a:avLst/>
              </a:prstGeom>
              <a:noFill/>
              <a:ln w="3175">
                <a:solidFill>
                  <a:schemeClr val="tx1"/>
                </a:solidFill>
                <a:prstDash val="dash"/>
                <a:round/>
                <a:headEnd/>
                <a:tailEnd/>
              </a:ln>
            </p:spPr>
            <p:txBody>
              <a:bodyPr/>
              <a:lstStyle/>
              <a:p>
                <a:endParaRPr lang="en-US" dirty="0"/>
              </a:p>
            </p:txBody>
          </p:sp>
        </p:grpSp>
        <p:grpSp>
          <p:nvGrpSpPr>
            <p:cNvPr id="14" name="Group 168"/>
            <p:cNvGrpSpPr>
              <a:grpSpLocks/>
            </p:cNvGrpSpPr>
            <p:nvPr/>
          </p:nvGrpSpPr>
          <p:grpSpPr bwMode="auto">
            <a:xfrm>
              <a:off x="960" y="1200"/>
              <a:ext cx="81" cy="2593"/>
              <a:chOff x="960" y="1345"/>
              <a:chExt cx="81" cy="2304"/>
            </a:xfrm>
          </p:grpSpPr>
          <p:sp>
            <p:nvSpPr>
              <p:cNvPr id="636073" name="Line 169"/>
              <p:cNvSpPr>
                <a:spLocks noChangeShapeType="1"/>
              </p:cNvSpPr>
              <p:nvPr/>
            </p:nvSpPr>
            <p:spPr bwMode="auto">
              <a:xfrm flipH="1">
                <a:off x="960" y="1345"/>
                <a:ext cx="81" cy="1"/>
              </a:xfrm>
              <a:prstGeom prst="line">
                <a:avLst/>
              </a:prstGeom>
              <a:noFill/>
              <a:ln w="3175">
                <a:solidFill>
                  <a:schemeClr val="tx1"/>
                </a:solidFill>
                <a:round/>
                <a:headEnd/>
                <a:tailEnd/>
              </a:ln>
            </p:spPr>
            <p:txBody>
              <a:bodyPr/>
              <a:lstStyle/>
              <a:p>
                <a:endParaRPr lang="en-US" dirty="0"/>
              </a:p>
            </p:txBody>
          </p:sp>
          <p:sp>
            <p:nvSpPr>
              <p:cNvPr id="636074" name="Line 170"/>
              <p:cNvSpPr>
                <a:spLocks noChangeShapeType="1"/>
              </p:cNvSpPr>
              <p:nvPr/>
            </p:nvSpPr>
            <p:spPr bwMode="auto">
              <a:xfrm flipH="1">
                <a:off x="960" y="1601"/>
                <a:ext cx="81" cy="1"/>
              </a:xfrm>
              <a:prstGeom prst="line">
                <a:avLst/>
              </a:prstGeom>
              <a:noFill/>
              <a:ln w="3175">
                <a:solidFill>
                  <a:schemeClr val="tx1"/>
                </a:solidFill>
                <a:round/>
                <a:headEnd/>
                <a:tailEnd/>
              </a:ln>
            </p:spPr>
            <p:txBody>
              <a:bodyPr/>
              <a:lstStyle/>
              <a:p>
                <a:endParaRPr lang="en-US" dirty="0"/>
              </a:p>
            </p:txBody>
          </p:sp>
          <p:sp>
            <p:nvSpPr>
              <p:cNvPr id="636075" name="Line 171"/>
              <p:cNvSpPr>
                <a:spLocks noChangeShapeType="1"/>
              </p:cNvSpPr>
              <p:nvPr/>
            </p:nvSpPr>
            <p:spPr bwMode="auto">
              <a:xfrm flipH="1">
                <a:off x="960" y="1857"/>
                <a:ext cx="81" cy="1"/>
              </a:xfrm>
              <a:prstGeom prst="line">
                <a:avLst/>
              </a:prstGeom>
              <a:noFill/>
              <a:ln w="3175">
                <a:solidFill>
                  <a:schemeClr val="tx1"/>
                </a:solidFill>
                <a:round/>
                <a:headEnd/>
                <a:tailEnd/>
              </a:ln>
            </p:spPr>
            <p:txBody>
              <a:bodyPr/>
              <a:lstStyle/>
              <a:p>
                <a:endParaRPr lang="en-US" dirty="0"/>
              </a:p>
            </p:txBody>
          </p:sp>
          <p:sp>
            <p:nvSpPr>
              <p:cNvPr id="636076" name="Line 172"/>
              <p:cNvSpPr>
                <a:spLocks noChangeShapeType="1"/>
              </p:cNvSpPr>
              <p:nvPr/>
            </p:nvSpPr>
            <p:spPr bwMode="auto">
              <a:xfrm flipH="1">
                <a:off x="960" y="2113"/>
                <a:ext cx="81" cy="1"/>
              </a:xfrm>
              <a:prstGeom prst="line">
                <a:avLst/>
              </a:prstGeom>
              <a:noFill/>
              <a:ln w="3175">
                <a:solidFill>
                  <a:schemeClr val="tx1"/>
                </a:solidFill>
                <a:round/>
                <a:headEnd/>
                <a:tailEnd/>
              </a:ln>
            </p:spPr>
            <p:txBody>
              <a:bodyPr/>
              <a:lstStyle/>
              <a:p>
                <a:endParaRPr lang="en-US" dirty="0"/>
              </a:p>
            </p:txBody>
          </p:sp>
          <p:sp>
            <p:nvSpPr>
              <p:cNvPr id="636077" name="Line 173"/>
              <p:cNvSpPr>
                <a:spLocks noChangeShapeType="1"/>
              </p:cNvSpPr>
              <p:nvPr/>
            </p:nvSpPr>
            <p:spPr bwMode="auto">
              <a:xfrm flipH="1">
                <a:off x="960" y="2368"/>
                <a:ext cx="81" cy="1"/>
              </a:xfrm>
              <a:prstGeom prst="line">
                <a:avLst/>
              </a:prstGeom>
              <a:noFill/>
              <a:ln w="3175">
                <a:solidFill>
                  <a:schemeClr val="tx1"/>
                </a:solidFill>
                <a:round/>
                <a:headEnd/>
                <a:tailEnd/>
              </a:ln>
            </p:spPr>
            <p:txBody>
              <a:bodyPr/>
              <a:lstStyle/>
              <a:p>
                <a:endParaRPr lang="en-US" dirty="0"/>
              </a:p>
            </p:txBody>
          </p:sp>
          <p:sp>
            <p:nvSpPr>
              <p:cNvPr id="636078" name="Line 174"/>
              <p:cNvSpPr>
                <a:spLocks noChangeShapeType="1"/>
              </p:cNvSpPr>
              <p:nvPr/>
            </p:nvSpPr>
            <p:spPr bwMode="auto">
              <a:xfrm flipH="1">
                <a:off x="960" y="2625"/>
                <a:ext cx="81" cy="1"/>
              </a:xfrm>
              <a:prstGeom prst="line">
                <a:avLst/>
              </a:prstGeom>
              <a:noFill/>
              <a:ln w="3175">
                <a:solidFill>
                  <a:schemeClr val="tx1"/>
                </a:solidFill>
                <a:round/>
                <a:headEnd/>
                <a:tailEnd/>
              </a:ln>
            </p:spPr>
            <p:txBody>
              <a:bodyPr/>
              <a:lstStyle/>
              <a:p>
                <a:endParaRPr lang="en-US" dirty="0"/>
              </a:p>
            </p:txBody>
          </p:sp>
          <p:sp>
            <p:nvSpPr>
              <p:cNvPr id="636079" name="Line 175"/>
              <p:cNvSpPr>
                <a:spLocks noChangeShapeType="1"/>
              </p:cNvSpPr>
              <p:nvPr/>
            </p:nvSpPr>
            <p:spPr bwMode="auto">
              <a:xfrm flipH="1">
                <a:off x="960" y="2880"/>
                <a:ext cx="81" cy="1"/>
              </a:xfrm>
              <a:prstGeom prst="line">
                <a:avLst/>
              </a:prstGeom>
              <a:noFill/>
              <a:ln w="3175">
                <a:solidFill>
                  <a:schemeClr val="tx1"/>
                </a:solidFill>
                <a:round/>
                <a:headEnd/>
                <a:tailEnd/>
              </a:ln>
            </p:spPr>
            <p:txBody>
              <a:bodyPr/>
              <a:lstStyle/>
              <a:p>
                <a:endParaRPr lang="en-US" dirty="0"/>
              </a:p>
            </p:txBody>
          </p:sp>
          <p:sp>
            <p:nvSpPr>
              <p:cNvPr id="636080" name="Line 176"/>
              <p:cNvSpPr>
                <a:spLocks noChangeShapeType="1"/>
              </p:cNvSpPr>
              <p:nvPr/>
            </p:nvSpPr>
            <p:spPr bwMode="auto">
              <a:xfrm flipH="1">
                <a:off x="960" y="3136"/>
                <a:ext cx="81" cy="1"/>
              </a:xfrm>
              <a:prstGeom prst="line">
                <a:avLst/>
              </a:prstGeom>
              <a:noFill/>
              <a:ln w="3175">
                <a:solidFill>
                  <a:schemeClr val="tx1"/>
                </a:solidFill>
                <a:round/>
                <a:headEnd/>
                <a:tailEnd/>
              </a:ln>
            </p:spPr>
            <p:txBody>
              <a:bodyPr/>
              <a:lstStyle/>
              <a:p>
                <a:endParaRPr lang="en-US" dirty="0"/>
              </a:p>
            </p:txBody>
          </p:sp>
          <p:sp>
            <p:nvSpPr>
              <p:cNvPr id="636081" name="Line 177"/>
              <p:cNvSpPr>
                <a:spLocks noChangeShapeType="1"/>
              </p:cNvSpPr>
              <p:nvPr/>
            </p:nvSpPr>
            <p:spPr bwMode="auto">
              <a:xfrm flipH="1">
                <a:off x="960" y="3392"/>
                <a:ext cx="81" cy="1"/>
              </a:xfrm>
              <a:prstGeom prst="line">
                <a:avLst/>
              </a:prstGeom>
              <a:noFill/>
              <a:ln w="3175">
                <a:solidFill>
                  <a:schemeClr val="tx1"/>
                </a:solidFill>
                <a:round/>
                <a:headEnd/>
                <a:tailEnd/>
              </a:ln>
            </p:spPr>
            <p:txBody>
              <a:bodyPr/>
              <a:lstStyle/>
              <a:p>
                <a:endParaRPr lang="en-US" dirty="0"/>
              </a:p>
            </p:txBody>
          </p:sp>
          <p:sp>
            <p:nvSpPr>
              <p:cNvPr id="636082" name="Line 178"/>
              <p:cNvSpPr>
                <a:spLocks noChangeShapeType="1"/>
              </p:cNvSpPr>
              <p:nvPr/>
            </p:nvSpPr>
            <p:spPr bwMode="auto">
              <a:xfrm flipH="1">
                <a:off x="960" y="3648"/>
                <a:ext cx="81" cy="1"/>
              </a:xfrm>
              <a:prstGeom prst="line">
                <a:avLst/>
              </a:prstGeom>
              <a:noFill/>
              <a:ln w="3175">
                <a:solidFill>
                  <a:schemeClr val="tx1"/>
                </a:solidFill>
                <a:round/>
                <a:headEnd/>
                <a:tailEnd/>
              </a:ln>
            </p:spPr>
            <p:txBody>
              <a:bodyPr/>
              <a:lstStyle/>
              <a:p>
                <a:endParaRPr lang="en-US" dirty="0"/>
              </a:p>
            </p:txBody>
          </p:sp>
        </p:grpSp>
        <p:sp>
          <p:nvSpPr>
            <p:cNvPr id="636083" name="Rectangle 179"/>
            <p:cNvSpPr>
              <a:spLocks noChangeArrowheads="1"/>
            </p:cNvSpPr>
            <p:nvPr/>
          </p:nvSpPr>
          <p:spPr bwMode="auto">
            <a:xfrm>
              <a:off x="1180" y="3775"/>
              <a:ext cx="328" cy="17"/>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84" name="Rectangle 180"/>
            <p:cNvSpPr>
              <a:spLocks noChangeArrowheads="1"/>
            </p:cNvSpPr>
            <p:nvPr/>
          </p:nvSpPr>
          <p:spPr bwMode="auto">
            <a:xfrm>
              <a:off x="1793" y="3751"/>
              <a:ext cx="328" cy="4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85" name="Rectangle 181"/>
            <p:cNvSpPr>
              <a:spLocks noChangeArrowheads="1"/>
            </p:cNvSpPr>
            <p:nvPr/>
          </p:nvSpPr>
          <p:spPr bwMode="auto">
            <a:xfrm>
              <a:off x="2406" y="3734"/>
              <a:ext cx="328" cy="58"/>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86" name="Rectangle 182"/>
            <p:cNvSpPr>
              <a:spLocks noChangeArrowheads="1"/>
            </p:cNvSpPr>
            <p:nvPr/>
          </p:nvSpPr>
          <p:spPr bwMode="auto">
            <a:xfrm>
              <a:off x="2406" y="3552"/>
              <a:ext cx="328" cy="182"/>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087" name="Rectangle 183"/>
            <p:cNvSpPr>
              <a:spLocks noChangeArrowheads="1"/>
            </p:cNvSpPr>
            <p:nvPr/>
          </p:nvSpPr>
          <p:spPr bwMode="auto">
            <a:xfrm>
              <a:off x="3628" y="3621"/>
              <a:ext cx="328" cy="17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88" name="Rectangle 184"/>
            <p:cNvSpPr>
              <a:spLocks noChangeArrowheads="1"/>
            </p:cNvSpPr>
            <p:nvPr/>
          </p:nvSpPr>
          <p:spPr bwMode="auto">
            <a:xfrm>
              <a:off x="3628" y="3216"/>
              <a:ext cx="328" cy="405"/>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089" name="Rectangle 185"/>
            <p:cNvSpPr>
              <a:spLocks noChangeArrowheads="1"/>
            </p:cNvSpPr>
            <p:nvPr/>
          </p:nvSpPr>
          <p:spPr bwMode="auto">
            <a:xfrm>
              <a:off x="3006" y="3392"/>
              <a:ext cx="329" cy="400"/>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90" name="Rectangle 186"/>
            <p:cNvSpPr>
              <a:spLocks noChangeArrowheads="1"/>
            </p:cNvSpPr>
            <p:nvPr/>
          </p:nvSpPr>
          <p:spPr bwMode="auto">
            <a:xfrm>
              <a:off x="4244" y="2081"/>
              <a:ext cx="329" cy="171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91" name="Rectangle 187"/>
            <p:cNvSpPr>
              <a:spLocks noChangeArrowheads="1"/>
            </p:cNvSpPr>
            <p:nvPr/>
          </p:nvSpPr>
          <p:spPr bwMode="auto">
            <a:xfrm>
              <a:off x="4857" y="1283"/>
              <a:ext cx="328" cy="2509"/>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092" name="Rectangle 188"/>
            <p:cNvSpPr>
              <a:spLocks noChangeArrowheads="1"/>
            </p:cNvSpPr>
            <p:nvPr/>
          </p:nvSpPr>
          <p:spPr bwMode="auto">
            <a:xfrm>
              <a:off x="1041" y="1200"/>
              <a:ext cx="4260" cy="2592"/>
            </a:xfrm>
            <a:prstGeom prst="rect">
              <a:avLst/>
            </a:prstGeom>
            <a:noFill/>
            <a:ln w="3175">
              <a:solidFill>
                <a:schemeClr val="tx1"/>
              </a:solidFill>
              <a:miter lim="800000"/>
              <a:headEnd/>
              <a:tailEnd/>
            </a:ln>
          </p:spPr>
          <p:txBody>
            <a:bodyPr/>
            <a:lstStyle/>
            <a:p>
              <a:endParaRPr lang="en-US" dirty="0"/>
            </a:p>
          </p:txBody>
        </p:sp>
        <p:sp>
          <p:nvSpPr>
            <p:cNvPr id="636093" name="Text Box 189"/>
            <p:cNvSpPr txBox="1">
              <a:spLocks noChangeArrowheads="1"/>
            </p:cNvSpPr>
            <p:nvPr/>
          </p:nvSpPr>
          <p:spPr bwMode="auto">
            <a:xfrm>
              <a:off x="1056" y="3833"/>
              <a:ext cx="599"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Sacramento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Delta</a:t>
              </a:r>
            </a:p>
          </p:txBody>
        </p:sp>
        <p:sp>
          <p:nvSpPr>
            <p:cNvPr id="636094" name="Text Box 190"/>
            <p:cNvSpPr txBox="1">
              <a:spLocks noChangeArrowheads="1"/>
            </p:cNvSpPr>
            <p:nvPr/>
          </p:nvSpPr>
          <p:spPr bwMode="auto">
            <a:xfrm>
              <a:off x="1728" y="3833"/>
              <a:ext cx="46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Colorado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River</a:t>
              </a:r>
            </a:p>
          </p:txBody>
        </p:sp>
        <p:sp>
          <p:nvSpPr>
            <p:cNvPr id="636095" name="Text Box 191"/>
            <p:cNvSpPr txBox="1">
              <a:spLocks noChangeArrowheads="1"/>
            </p:cNvSpPr>
            <p:nvPr/>
          </p:nvSpPr>
          <p:spPr bwMode="auto">
            <a:xfrm>
              <a:off x="2245" y="3846"/>
              <a:ext cx="653"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Groundwater</a:t>
              </a:r>
            </a:p>
          </p:txBody>
        </p:sp>
        <p:sp>
          <p:nvSpPr>
            <p:cNvPr id="636096" name="Text Box 192"/>
            <p:cNvSpPr txBox="1">
              <a:spLocks noChangeArrowheads="1"/>
            </p:cNvSpPr>
            <p:nvPr/>
          </p:nvSpPr>
          <p:spPr bwMode="auto">
            <a:xfrm>
              <a:off x="3654" y="3846"/>
              <a:ext cx="268"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Brine</a:t>
              </a:r>
            </a:p>
          </p:txBody>
        </p:sp>
        <p:sp>
          <p:nvSpPr>
            <p:cNvPr id="636097" name="Text Box 193"/>
            <p:cNvSpPr txBox="1">
              <a:spLocks noChangeArrowheads="1"/>
            </p:cNvSpPr>
            <p:nvPr/>
          </p:nvSpPr>
          <p:spPr bwMode="auto">
            <a:xfrm>
              <a:off x="2984" y="3853"/>
              <a:ext cx="355"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Human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Tears</a:t>
              </a:r>
            </a:p>
          </p:txBody>
        </p:sp>
        <p:sp>
          <p:nvSpPr>
            <p:cNvPr id="636098" name="Text Box 194"/>
            <p:cNvSpPr txBox="1">
              <a:spLocks noChangeArrowheads="1"/>
            </p:cNvSpPr>
            <p:nvPr/>
          </p:nvSpPr>
          <p:spPr bwMode="auto">
            <a:xfrm>
              <a:off x="4165" y="3846"/>
              <a:ext cx="460"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Seawater</a:t>
              </a:r>
            </a:p>
          </p:txBody>
        </p:sp>
        <p:sp>
          <p:nvSpPr>
            <p:cNvPr id="636099" name="Text Box 195"/>
            <p:cNvSpPr txBox="1">
              <a:spLocks noChangeArrowheads="1"/>
            </p:cNvSpPr>
            <p:nvPr/>
          </p:nvSpPr>
          <p:spPr bwMode="auto">
            <a:xfrm>
              <a:off x="4843" y="3853"/>
              <a:ext cx="32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Salton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Sea</a:t>
              </a:r>
            </a:p>
          </p:txBody>
        </p:sp>
        <p:sp>
          <p:nvSpPr>
            <p:cNvPr id="636100" name="Text Box 196"/>
            <p:cNvSpPr txBox="1">
              <a:spLocks noChangeArrowheads="1"/>
            </p:cNvSpPr>
            <p:nvPr/>
          </p:nvSpPr>
          <p:spPr bwMode="auto">
            <a:xfrm rot="-5400000">
              <a:off x="-88" y="2267"/>
              <a:ext cx="990" cy="139"/>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effectLst>
                    <a:outerShdw blurRad="38100" dist="38100" dir="2700000" algn="tl">
                      <a:srgbClr val="000000"/>
                    </a:outerShdw>
                  </a:effectLst>
                  <a:latin typeface="Arial Narrow" pitchFamily="34" charset="0"/>
                </a:rPr>
                <a:t>TDS (mg/L or ppm)</a:t>
              </a:r>
            </a:p>
          </p:txBody>
        </p:sp>
        <p:sp>
          <p:nvSpPr>
            <p:cNvPr id="636101" name="Text Box 197"/>
            <p:cNvSpPr txBox="1">
              <a:spLocks noChangeArrowheads="1"/>
            </p:cNvSpPr>
            <p:nvPr/>
          </p:nvSpPr>
          <p:spPr bwMode="auto">
            <a:xfrm>
              <a:off x="1287" y="3607"/>
              <a:ext cx="153"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a:t>
              </a:r>
            </a:p>
          </p:txBody>
        </p:sp>
        <p:sp>
          <p:nvSpPr>
            <p:cNvPr id="636102" name="Text Box 198"/>
            <p:cNvSpPr txBox="1">
              <a:spLocks noChangeArrowheads="1"/>
            </p:cNvSpPr>
            <p:nvPr/>
          </p:nvSpPr>
          <p:spPr bwMode="auto">
            <a:xfrm>
              <a:off x="1873" y="3597"/>
              <a:ext cx="153"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a:t>
              </a:r>
            </a:p>
          </p:txBody>
        </p:sp>
        <p:sp>
          <p:nvSpPr>
            <p:cNvPr id="636103" name="Text Box 199"/>
            <p:cNvSpPr txBox="1">
              <a:spLocks noChangeArrowheads="1"/>
            </p:cNvSpPr>
            <p:nvPr/>
          </p:nvSpPr>
          <p:spPr bwMode="auto">
            <a:xfrm>
              <a:off x="2352" y="3309"/>
              <a:ext cx="414"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250-4,000</a:t>
              </a:r>
            </a:p>
          </p:txBody>
        </p:sp>
        <p:sp>
          <p:nvSpPr>
            <p:cNvPr id="636104" name="Text Box 200"/>
            <p:cNvSpPr txBox="1">
              <a:spLocks noChangeArrowheads="1"/>
            </p:cNvSpPr>
            <p:nvPr/>
          </p:nvSpPr>
          <p:spPr bwMode="auto">
            <a:xfrm>
              <a:off x="3538" y="3069"/>
              <a:ext cx="542"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3,000-10,000</a:t>
              </a:r>
            </a:p>
          </p:txBody>
        </p:sp>
        <p:sp>
          <p:nvSpPr>
            <p:cNvPr id="636105" name="Text Box 201"/>
            <p:cNvSpPr txBox="1">
              <a:spLocks noChangeArrowheads="1"/>
            </p:cNvSpPr>
            <p:nvPr/>
          </p:nvSpPr>
          <p:spPr bwMode="auto">
            <a:xfrm>
              <a:off x="3058" y="3223"/>
              <a:ext cx="230"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7,000</a:t>
              </a:r>
            </a:p>
          </p:txBody>
        </p:sp>
        <p:sp>
          <p:nvSpPr>
            <p:cNvPr id="636106" name="Text Box 202"/>
            <p:cNvSpPr txBox="1">
              <a:spLocks noChangeArrowheads="1"/>
            </p:cNvSpPr>
            <p:nvPr/>
          </p:nvSpPr>
          <p:spPr bwMode="auto">
            <a:xfrm>
              <a:off x="4272" y="1917"/>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30,000</a:t>
              </a:r>
            </a:p>
          </p:txBody>
        </p:sp>
        <p:sp>
          <p:nvSpPr>
            <p:cNvPr id="636107" name="Text Box 203"/>
            <p:cNvSpPr txBox="1">
              <a:spLocks noChangeArrowheads="1"/>
            </p:cNvSpPr>
            <p:nvPr/>
          </p:nvSpPr>
          <p:spPr bwMode="auto">
            <a:xfrm>
              <a:off x="4880" y="1141"/>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44,000</a:t>
              </a:r>
            </a:p>
          </p:txBody>
        </p:sp>
      </p:grpSp>
      <p:grpSp>
        <p:nvGrpSpPr>
          <p:cNvPr id="15" name="Group 204"/>
          <p:cNvGrpSpPr>
            <a:grpSpLocks/>
          </p:cNvGrpSpPr>
          <p:nvPr/>
        </p:nvGrpSpPr>
        <p:grpSpPr bwMode="auto">
          <a:xfrm>
            <a:off x="533400" y="1447800"/>
            <a:ext cx="7880350" cy="4598988"/>
            <a:chOff x="337" y="1104"/>
            <a:chExt cx="4964" cy="3041"/>
          </a:xfrm>
        </p:grpSpPr>
        <p:sp>
          <p:nvSpPr>
            <p:cNvPr id="636109" name="Text Box 205"/>
            <p:cNvSpPr txBox="1">
              <a:spLocks noChangeArrowheads="1"/>
            </p:cNvSpPr>
            <p:nvPr/>
          </p:nvSpPr>
          <p:spPr bwMode="auto">
            <a:xfrm>
              <a:off x="541" y="1104"/>
              <a:ext cx="435" cy="2915"/>
            </a:xfrm>
            <a:prstGeom prst="rect">
              <a:avLst/>
            </a:prstGeom>
            <a:noFill/>
            <a:ln w="9525">
              <a:noFill/>
              <a:miter lim="800000"/>
              <a:headEnd/>
              <a:tailEnd/>
            </a:ln>
            <a:effectLst/>
          </p:spPr>
          <p:txBody>
            <a:bodyPr wrap="none">
              <a:spAutoFit/>
            </a:bodyPr>
            <a:lstStyle/>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0</a:t>
              </a:r>
            </a:p>
          </p:txBody>
        </p:sp>
        <p:grpSp>
          <p:nvGrpSpPr>
            <p:cNvPr id="16" name="Group 206"/>
            <p:cNvGrpSpPr>
              <a:grpSpLocks/>
            </p:cNvGrpSpPr>
            <p:nvPr/>
          </p:nvGrpSpPr>
          <p:grpSpPr bwMode="auto">
            <a:xfrm>
              <a:off x="1041" y="1200"/>
              <a:ext cx="4260" cy="2593"/>
              <a:chOff x="1041" y="1345"/>
              <a:chExt cx="4260" cy="2304"/>
            </a:xfrm>
          </p:grpSpPr>
          <p:sp>
            <p:nvSpPr>
              <p:cNvPr id="636111" name="Line 207"/>
              <p:cNvSpPr>
                <a:spLocks noChangeShapeType="1"/>
              </p:cNvSpPr>
              <p:nvPr/>
            </p:nvSpPr>
            <p:spPr bwMode="auto">
              <a:xfrm>
                <a:off x="1041" y="1345"/>
                <a:ext cx="4260" cy="1"/>
              </a:xfrm>
              <a:prstGeom prst="line">
                <a:avLst/>
              </a:prstGeom>
              <a:noFill/>
              <a:ln w="3175">
                <a:solidFill>
                  <a:schemeClr val="tx1"/>
                </a:solidFill>
                <a:prstDash val="dash"/>
                <a:round/>
                <a:headEnd/>
                <a:tailEnd/>
              </a:ln>
            </p:spPr>
            <p:txBody>
              <a:bodyPr/>
              <a:lstStyle/>
              <a:p>
                <a:endParaRPr lang="en-US" dirty="0"/>
              </a:p>
            </p:txBody>
          </p:sp>
          <p:sp>
            <p:nvSpPr>
              <p:cNvPr id="636112" name="Line 208"/>
              <p:cNvSpPr>
                <a:spLocks noChangeShapeType="1"/>
              </p:cNvSpPr>
              <p:nvPr/>
            </p:nvSpPr>
            <p:spPr bwMode="auto">
              <a:xfrm>
                <a:off x="1041" y="1601"/>
                <a:ext cx="4260" cy="1"/>
              </a:xfrm>
              <a:prstGeom prst="line">
                <a:avLst/>
              </a:prstGeom>
              <a:noFill/>
              <a:ln w="3175">
                <a:solidFill>
                  <a:schemeClr val="tx1"/>
                </a:solidFill>
                <a:prstDash val="dash"/>
                <a:round/>
                <a:headEnd/>
                <a:tailEnd/>
              </a:ln>
            </p:spPr>
            <p:txBody>
              <a:bodyPr/>
              <a:lstStyle/>
              <a:p>
                <a:endParaRPr lang="en-US" dirty="0"/>
              </a:p>
            </p:txBody>
          </p:sp>
          <p:sp>
            <p:nvSpPr>
              <p:cNvPr id="636113" name="Line 209"/>
              <p:cNvSpPr>
                <a:spLocks noChangeShapeType="1"/>
              </p:cNvSpPr>
              <p:nvPr/>
            </p:nvSpPr>
            <p:spPr bwMode="auto">
              <a:xfrm>
                <a:off x="1041" y="1857"/>
                <a:ext cx="4260" cy="1"/>
              </a:xfrm>
              <a:prstGeom prst="line">
                <a:avLst/>
              </a:prstGeom>
              <a:noFill/>
              <a:ln w="3175">
                <a:solidFill>
                  <a:schemeClr val="tx1"/>
                </a:solidFill>
                <a:prstDash val="dash"/>
                <a:round/>
                <a:headEnd/>
                <a:tailEnd/>
              </a:ln>
            </p:spPr>
            <p:txBody>
              <a:bodyPr/>
              <a:lstStyle/>
              <a:p>
                <a:endParaRPr lang="en-US" dirty="0"/>
              </a:p>
            </p:txBody>
          </p:sp>
          <p:sp>
            <p:nvSpPr>
              <p:cNvPr id="636114" name="Line 210"/>
              <p:cNvSpPr>
                <a:spLocks noChangeShapeType="1"/>
              </p:cNvSpPr>
              <p:nvPr/>
            </p:nvSpPr>
            <p:spPr bwMode="auto">
              <a:xfrm>
                <a:off x="1041" y="2113"/>
                <a:ext cx="4260" cy="1"/>
              </a:xfrm>
              <a:prstGeom prst="line">
                <a:avLst/>
              </a:prstGeom>
              <a:noFill/>
              <a:ln w="3175">
                <a:solidFill>
                  <a:schemeClr val="tx1"/>
                </a:solidFill>
                <a:prstDash val="dash"/>
                <a:round/>
                <a:headEnd/>
                <a:tailEnd/>
              </a:ln>
            </p:spPr>
            <p:txBody>
              <a:bodyPr/>
              <a:lstStyle/>
              <a:p>
                <a:endParaRPr lang="en-US" dirty="0"/>
              </a:p>
            </p:txBody>
          </p:sp>
          <p:sp>
            <p:nvSpPr>
              <p:cNvPr id="636115" name="Line 211"/>
              <p:cNvSpPr>
                <a:spLocks noChangeShapeType="1"/>
              </p:cNvSpPr>
              <p:nvPr/>
            </p:nvSpPr>
            <p:spPr bwMode="auto">
              <a:xfrm>
                <a:off x="1041" y="2368"/>
                <a:ext cx="4260" cy="1"/>
              </a:xfrm>
              <a:prstGeom prst="line">
                <a:avLst/>
              </a:prstGeom>
              <a:noFill/>
              <a:ln w="3175">
                <a:solidFill>
                  <a:schemeClr val="tx1"/>
                </a:solidFill>
                <a:prstDash val="dash"/>
                <a:round/>
                <a:headEnd/>
                <a:tailEnd/>
              </a:ln>
            </p:spPr>
            <p:txBody>
              <a:bodyPr/>
              <a:lstStyle/>
              <a:p>
                <a:endParaRPr lang="en-US" dirty="0"/>
              </a:p>
            </p:txBody>
          </p:sp>
          <p:sp>
            <p:nvSpPr>
              <p:cNvPr id="636116" name="Line 212"/>
              <p:cNvSpPr>
                <a:spLocks noChangeShapeType="1"/>
              </p:cNvSpPr>
              <p:nvPr/>
            </p:nvSpPr>
            <p:spPr bwMode="auto">
              <a:xfrm>
                <a:off x="1041" y="2625"/>
                <a:ext cx="4260" cy="1"/>
              </a:xfrm>
              <a:prstGeom prst="line">
                <a:avLst/>
              </a:prstGeom>
              <a:noFill/>
              <a:ln w="3175">
                <a:solidFill>
                  <a:schemeClr val="tx1"/>
                </a:solidFill>
                <a:prstDash val="dash"/>
                <a:round/>
                <a:headEnd/>
                <a:tailEnd/>
              </a:ln>
            </p:spPr>
            <p:txBody>
              <a:bodyPr/>
              <a:lstStyle/>
              <a:p>
                <a:endParaRPr lang="en-US" dirty="0"/>
              </a:p>
            </p:txBody>
          </p:sp>
          <p:sp>
            <p:nvSpPr>
              <p:cNvPr id="636117" name="Line 213"/>
              <p:cNvSpPr>
                <a:spLocks noChangeShapeType="1"/>
              </p:cNvSpPr>
              <p:nvPr/>
            </p:nvSpPr>
            <p:spPr bwMode="auto">
              <a:xfrm>
                <a:off x="1041" y="2880"/>
                <a:ext cx="4260" cy="1"/>
              </a:xfrm>
              <a:prstGeom prst="line">
                <a:avLst/>
              </a:prstGeom>
              <a:noFill/>
              <a:ln w="3175">
                <a:solidFill>
                  <a:schemeClr val="tx1"/>
                </a:solidFill>
                <a:prstDash val="dash"/>
                <a:round/>
                <a:headEnd/>
                <a:tailEnd/>
              </a:ln>
            </p:spPr>
            <p:txBody>
              <a:bodyPr/>
              <a:lstStyle/>
              <a:p>
                <a:endParaRPr lang="en-US" dirty="0"/>
              </a:p>
            </p:txBody>
          </p:sp>
          <p:sp>
            <p:nvSpPr>
              <p:cNvPr id="636118" name="Line 214"/>
              <p:cNvSpPr>
                <a:spLocks noChangeShapeType="1"/>
              </p:cNvSpPr>
              <p:nvPr/>
            </p:nvSpPr>
            <p:spPr bwMode="auto">
              <a:xfrm>
                <a:off x="1041" y="3136"/>
                <a:ext cx="4260" cy="1"/>
              </a:xfrm>
              <a:prstGeom prst="line">
                <a:avLst/>
              </a:prstGeom>
              <a:noFill/>
              <a:ln w="3175">
                <a:solidFill>
                  <a:schemeClr val="tx1"/>
                </a:solidFill>
                <a:prstDash val="dash"/>
                <a:round/>
                <a:headEnd/>
                <a:tailEnd/>
              </a:ln>
            </p:spPr>
            <p:txBody>
              <a:bodyPr/>
              <a:lstStyle/>
              <a:p>
                <a:endParaRPr lang="en-US" dirty="0"/>
              </a:p>
            </p:txBody>
          </p:sp>
          <p:sp>
            <p:nvSpPr>
              <p:cNvPr id="636119" name="Line 215"/>
              <p:cNvSpPr>
                <a:spLocks noChangeShapeType="1"/>
              </p:cNvSpPr>
              <p:nvPr/>
            </p:nvSpPr>
            <p:spPr bwMode="auto">
              <a:xfrm>
                <a:off x="1041" y="3392"/>
                <a:ext cx="4260" cy="1"/>
              </a:xfrm>
              <a:prstGeom prst="line">
                <a:avLst/>
              </a:prstGeom>
              <a:noFill/>
              <a:ln w="3175">
                <a:solidFill>
                  <a:schemeClr val="tx1"/>
                </a:solidFill>
                <a:prstDash val="dash"/>
                <a:round/>
                <a:headEnd/>
                <a:tailEnd/>
              </a:ln>
            </p:spPr>
            <p:txBody>
              <a:bodyPr/>
              <a:lstStyle/>
              <a:p>
                <a:endParaRPr lang="en-US" dirty="0"/>
              </a:p>
            </p:txBody>
          </p:sp>
          <p:sp>
            <p:nvSpPr>
              <p:cNvPr id="636120" name="Line 216"/>
              <p:cNvSpPr>
                <a:spLocks noChangeShapeType="1"/>
              </p:cNvSpPr>
              <p:nvPr/>
            </p:nvSpPr>
            <p:spPr bwMode="auto">
              <a:xfrm>
                <a:off x="1041" y="3648"/>
                <a:ext cx="4260" cy="1"/>
              </a:xfrm>
              <a:prstGeom prst="line">
                <a:avLst/>
              </a:prstGeom>
              <a:noFill/>
              <a:ln w="3175">
                <a:solidFill>
                  <a:schemeClr val="tx1"/>
                </a:solidFill>
                <a:prstDash val="dash"/>
                <a:round/>
                <a:headEnd/>
                <a:tailEnd/>
              </a:ln>
            </p:spPr>
            <p:txBody>
              <a:bodyPr/>
              <a:lstStyle/>
              <a:p>
                <a:endParaRPr lang="en-US" dirty="0"/>
              </a:p>
            </p:txBody>
          </p:sp>
        </p:grpSp>
        <p:grpSp>
          <p:nvGrpSpPr>
            <p:cNvPr id="17" name="Group 217"/>
            <p:cNvGrpSpPr>
              <a:grpSpLocks/>
            </p:cNvGrpSpPr>
            <p:nvPr/>
          </p:nvGrpSpPr>
          <p:grpSpPr bwMode="auto">
            <a:xfrm>
              <a:off x="960" y="1200"/>
              <a:ext cx="81" cy="2593"/>
              <a:chOff x="960" y="1345"/>
              <a:chExt cx="81" cy="2304"/>
            </a:xfrm>
          </p:grpSpPr>
          <p:sp>
            <p:nvSpPr>
              <p:cNvPr id="636122" name="Line 218"/>
              <p:cNvSpPr>
                <a:spLocks noChangeShapeType="1"/>
              </p:cNvSpPr>
              <p:nvPr/>
            </p:nvSpPr>
            <p:spPr bwMode="auto">
              <a:xfrm flipH="1">
                <a:off x="960" y="1345"/>
                <a:ext cx="81" cy="1"/>
              </a:xfrm>
              <a:prstGeom prst="line">
                <a:avLst/>
              </a:prstGeom>
              <a:noFill/>
              <a:ln w="3175">
                <a:solidFill>
                  <a:schemeClr val="tx1"/>
                </a:solidFill>
                <a:round/>
                <a:headEnd/>
                <a:tailEnd/>
              </a:ln>
            </p:spPr>
            <p:txBody>
              <a:bodyPr/>
              <a:lstStyle/>
              <a:p>
                <a:endParaRPr lang="en-US" dirty="0"/>
              </a:p>
            </p:txBody>
          </p:sp>
          <p:sp>
            <p:nvSpPr>
              <p:cNvPr id="636123" name="Line 219"/>
              <p:cNvSpPr>
                <a:spLocks noChangeShapeType="1"/>
              </p:cNvSpPr>
              <p:nvPr/>
            </p:nvSpPr>
            <p:spPr bwMode="auto">
              <a:xfrm flipH="1">
                <a:off x="960" y="1601"/>
                <a:ext cx="81" cy="1"/>
              </a:xfrm>
              <a:prstGeom prst="line">
                <a:avLst/>
              </a:prstGeom>
              <a:noFill/>
              <a:ln w="3175">
                <a:solidFill>
                  <a:schemeClr val="tx1"/>
                </a:solidFill>
                <a:round/>
                <a:headEnd/>
                <a:tailEnd/>
              </a:ln>
            </p:spPr>
            <p:txBody>
              <a:bodyPr/>
              <a:lstStyle/>
              <a:p>
                <a:endParaRPr lang="en-US" dirty="0"/>
              </a:p>
            </p:txBody>
          </p:sp>
          <p:sp>
            <p:nvSpPr>
              <p:cNvPr id="636124" name="Line 220"/>
              <p:cNvSpPr>
                <a:spLocks noChangeShapeType="1"/>
              </p:cNvSpPr>
              <p:nvPr/>
            </p:nvSpPr>
            <p:spPr bwMode="auto">
              <a:xfrm flipH="1">
                <a:off x="960" y="1857"/>
                <a:ext cx="81" cy="1"/>
              </a:xfrm>
              <a:prstGeom prst="line">
                <a:avLst/>
              </a:prstGeom>
              <a:noFill/>
              <a:ln w="3175">
                <a:solidFill>
                  <a:schemeClr val="tx1"/>
                </a:solidFill>
                <a:round/>
                <a:headEnd/>
                <a:tailEnd/>
              </a:ln>
            </p:spPr>
            <p:txBody>
              <a:bodyPr/>
              <a:lstStyle/>
              <a:p>
                <a:endParaRPr lang="en-US" dirty="0"/>
              </a:p>
            </p:txBody>
          </p:sp>
          <p:sp>
            <p:nvSpPr>
              <p:cNvPr id="636125" name="Line 221"/>
              <p:cNvSpPr>
                <a:spLocks noChangeShapeType="1"/>
              </p:cNvSpPr>
              <p:nvPr/>
            </p:nvSpPr>
            <p:spPr bwMode="auto">
              <a:xfrm flipH="1">
                <a:off x="960" y="2113"/>
                <a:ext cx="81" cy="1"/>
              </a:xfrm>
              <a:prstGeom prst="line">
                <a:avLst/>
              </a:prstGeom>
              <a:noFill/>
              <a:ln w="3175">
                <a:solidFill>
                  <a:schemeClr val="tx1"/>
                </a:solidFill>
                <a:round/>
                <a:headEnd/>
                <a:tailEnd/>
              </a:ln>
            </p:spPr>
            <p:txBody>
              <a:bodyPr/>
              <a:lstStyle/>
              <a:p>
                <a:endParaRPr lang="en-US" dirty="0"/>
              </a:p>
            </p:txBody>
          </p:sp>
          <p:sp>
            <p:nvSpPr>
              <p:cNvPr id="636126" name="Line 222"/>
              <p:cNvSpPr>
                <a:spLocks noChangeShapeType="1"/>
              </p:cNvSpPr>
              <p:nvPr/>
            </p:nvSpPr>
            <p:spPr bwMode="auto">
              <a:xfrm flipH="1">
                <a:off x="960" y="2368"/>
                <a:ext cx="81" cy="1"/>
              </a:xfrm>
              <a:prstGeom prst="line">
                <a:avLst/>
              </a:prstGeom>
              <a:noFill/>
              <a:ln w="3175">
                <a:solidFill>
                  <a:schemeClr val="tx1"/>
                </a:solidFill>
                <a:round/>
                <a:headEnd/>
                <a:tailEnd/>
              </a:ln>
            </p:spPr>
            <p:txBody>
              <a:bodyPr/>
              <a:lstStyle/>
              <a:p>
                <a:endParaRPr lang="en-US" dirty="0"/>
              </a:p>
            </p:txBody>
          </p:sp>
          <p:sp>
            <p:nvSpPr>
              <p:cNvPr id="636127" name="Line 223"/>
              <p:cNvSpPr>
                <a:spLocks noChangeShapeType="1"/>
              </p:cNvSpPr>
              <p:nvPr/>
            </p:nvSpPr>
            <p:spPr bwMode="auto">
              <a:xfrm flipH="1">
                <a:off x="960" y="2625"/>
                <a:ext cx="81" cy="1"/>
              </a:xfrm>
              <a:prstGeom prst="line">
                <a:avLst/>
              </a:prstGeom>
              <a:noFill/>
              <a:ln w="3175">
                <a:solidFill>
                  <a:schemeClr val="tx1"/>
                </a:solidFill>
                <a:round/>
                <a:headEnd/>
                <a:tailEnd/>
              </a:ln>
            </p:spPr>
            <p:txBody>
              <a:bodyPr/>
              <a:lstStyle/>
              <a:p>
                <a:endParaRPr lang="en-US" dirty="0"/>
              </a:p>
            </p:txBody>
          </p:sp>
          <p:sp>
            <p:nvSpPr>
              <p:cNvPr id="636128" name="Line 224"/>
              <p:cNvSpPr>
                <a:spLocks noChangeShapeType="1"/>
              </p:cNvSpPr>
              <p:nvPr/>
            </p:nvSpPr>
            <p:spPr bwMode="auto">
              <a:xfrm flipH="1">
                <a:off x="960" y="2880"/>
                <a:ext cx="81" cy="1"/>
              </a:xfrm>
              <a:prstGeom prst="line">
                <a:avLst/>
              </a:prstGeom>
              <a:noFill/>
              <a:ln w="3175">
                <a:solidFill>
                  <a:schemeClr val="tx1"/>
                </a:solidFill>
                <a:round/>
                <a:headEnd/>
                <a:tailEnd/>
              </a:ln>
            </p:spPr>
            <p:txBody>
              <a:bodyPr/>
              <a:lstStyle/>
              <a:p>
                <a:endParaRPr lang="en-US" dirty="0"/>
              </a:p>
            </p:txBody>
          </p:sp>
          <p:sp>
            <p:nvSpPr>
              <p:cNvPr id="636129" name="Line 225"/>
              <p:cNvSpPr>
                <a:spLocks noChangeShapeType="1"/>
              </p:cNvSpPr>
              <p:nvPr/>
            </p:nvSpPr>
            <p:spPr bwMode="auto">
              <a:xfrm flipH="1">
                <a:off x="960" y="3136"/>
                <a:ext cx="81" cy="1"/>
              </a:xfrm>
              <a:prstGeom prst="line">
                <a:avLst/>
              </a:prstGeom>
              <a:noFill/>
              <a:ln w="3175">
                <a:solidFill>
                  <a:schemeClr val="tx1"/>
                </a:solidFill>
                <a:round/>
                <a:headEnd/>
                <a:tailEnd/>
              </a:ln>
            </p:spPr>
            <p:txBody>
              <a:bodyPr/>
              <a:lstStyle/>
              <a:p>
                <a:endParaRPr lang="en-US" dirty="0"/>
              </a:p>
            </p:txBody>
          </p:sp>
          <p:sp>
            <p:nvSpPr>
              <p:cNvPr id="636130" name="Line 226"/>
              <p:cNvSpPr>
                <a:spLocks noChangeShapeType="1"/>
              </p:cNvSpPr>
              <p:nvPr/>
            </p:nvSpPr>
            <p:spPr bwMode="auto">
              <a:xfrm flipH="1">
                <a:off x="960" y="3392"/>
                <a:ext cx="81" cy="1"/>
              </a:xfrm>
              <a:prstGeom prst="line">
                <a:avLst/>
              </a:prstGeom>
              <a:noFill/>
              <a:ln w="3175">
                <a:solidFill>
                  <a:schemeClr val="tx1"/>
                </a:solidFill>
                <a:round/>
                <a:headEnd/>
                <a:tailEnd/>
              </a:ln>
            </p:spPr>
            <p:txBody>
              <a:bodyPr/>
              <a:lstStyle/>
              <a:p>
                <a:endParaRPr lang="en-US" dirty="0"/>
              </a:p>
            </p:txBody>
          </p:sp>
          <p:sp>
            <p:nvSpPr>
              <p:cNvPr id="636131" name="Line 227"/>
              <p:cNvSpPr>
                <a:spLocks noChangeShapeType="1"/>
              </p:cNvSpPr>
              <p:nvPr/>
            </p:nvSpPr>
            <p:spPr bwMode="auto">
              <a:xfrm flipH="1">
                <a:off x="960" y="3648"/>
                <a:ext cx="81" cy="1"/>
              </a:xfrm>
              <a:prstGeom prst="line">
                <a:avLst/>
              </a:prstGeom>
              <a:noFill/>
              <a:ln w="3175">
                <a:solidFill>
                  <a:schemeClr val="tx1"/>
                </a:solidFill>
                <a:round/>
                <a:headEnd/>
                <a:tailEnd/>
              </a:ln>
            </p:spPr>
            <p:txBody>
              <a:bodyPr/>
              <a:lstStyle/>
              <a:p>
                <a:endParaRPr lang="en-US" dirty="0"/>
              </a:p>
            </p:txBody>
          </p:sp>
        </p:grpSp>
        <p:sp>
          <p:nvSpPr>
            <p:cNvPr id="636132" name="Rectangle 228"/>
            <p:cNvSpPr>
              <a:spLocks noChangeArrowheads="1"/>
            </p:cNvSpPr>
            <p:nvPr/>
          </p:nvSpPr>
          <p:spPr bwMode="auto">
            <a:xfrm>
              <a:off x="1180" y="3775"/>
              <a:ext cx="328" cy="17"/>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33" name="Rectangle 229"/>
            <p:cNvSpPr>
              <a:spLocks noChangeArrowheads="1"/>
            </p:cNvSpPr>
            <p:nvPr/>
          </p:nvSpPr>
          <p:spPr bwMode="auto">
            <a:xfrm>
              <a:off x="1793" y="3751"/>
              <a:ext cx="328" cy="4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34" name="Rectangle 230"/>
            <p:cNvSpPr>
              <a:spLocks noChangeArrowheads="1"/>
            </p:cNvSpPr>
            <p:nvPr/>
          </p:nvSpPr>
          <p:spPr bwMode="auto">
            <a:xfrm>
              <a:off x="2406" y="3734"/>
              <a:ext cx="328" cy="58"/>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35" name="Rectangle 231"/>
            <p:cNvSpPr>
              <a:spLocks noChangeArrowheads="1"/>
            </p:cNvSpPr>
            <p:nvPr/>
          </p:nvSpPr>
          <p:spPr bwMode="auto">
            <a:xfrm>
              <a:off x="2406" y="3552"/>
              <a:ext cx="328" cy="182"/>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136" name="Rectangle 232"/>
            <p:cNvSpPr>
              <a:spLocks noChangeArrowheads="1"/>
            </p:cNvSpPr>
            <p:nvPr/>
          </p:nvSpPr>
          <p:spPr bwMode="auto">
            <a:xfrm>
              <a:off x="3628" y="3621"/>
              <a:ext cx="328" cy="17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37" name="Rectangle 233"/>
            <p:cNvSpPr>
              <a:spLocks noChangeArrowheads="1"/>
            </p:cNvSpPr>
            <p:nvPr/>
          </p:nvSpPr>
          <p:spPr bwMode="auto">
            <a:xfrm>
              <a:off x="3628" y="3216"/>
              <a:ext cx="328" cy="405"/>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138" name="Rectangle 234"/>
            <p:cNvSpPr>
              <a:spLocks noChangeArrowheads="1"/>
            </p:cNvSpPr>
            <p:nvPr/>
          </p:nvSpPr>
          <p:spPr bwMode="auto">
            <a:xfrm>
              <a:off x="3006" y="3392"/>
              <a:ext cx="329" cy="400"/>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39" name="Rectangle 235"/>
            <p:cNvSpPr>
              <a:spLocks noChangeArrowheads="1"/>
            </p:cNvSpPr>
            <p:nvPr/>
          </p:nvSpPr>
          <p:spPr bwMode="auto">
            <a:xfrm>
              <a:off x="4244" y="2081"/>
              <a:ext cx="329" cy="171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40" name="Rectangle 236"/>
            <p:cNvSpPr>
              <a:spLocks noChangeArrowheads="1"/>
            </p:cNvSpPr>
            <p:nvPr/>
          </p:nvSpPr>
          <p:spPr bwMode="auto">
            <a:xfrm>
              <a:off x="4857" y="1283"/>
              <a:ext cx="328" cy="2509"/>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41" name="Rectangle 237"/>
            <p:cNvSpPr>
              <a:spLocks noChangeArrowheads="1"/>
            </p:cNvSpPr>
            <p:nvPr/>
          </p:nvSpPr>
          <p:spPr bwMode="auto">
            <a:xfrm>
              <a:off x="1041" y="1200"/>
              <a:ext cx="4260" cy="2592"/>
            </a:xfrm>
            <a:prstGeom prst="rect">
              <a:avLst/>
            </a:prstGeom>
            <a:noFill/>
            <a:ln w="3175">
              <a:solidFill>
                <a:schemeClr val="tx1"/>
              </a:solidFill>
              <a:miter lim="800000"/>
              <a:headEnd/>
              <a:tailEnd/>
            </a:ln>
          </p:spPr>
          <p:txBody>
            <a:bodyPr/>
            <a:lstStyle/>
            <a:p>
              <a:endParaRPr lang="en-US" dirty="0"/>
            </a:p>
          </p:txBody>
        </p:sp>
        <p:sp>
          <p:nvSpPr>
            <p:cNvPr id="636142" name="Text Box 238"/>
            <p:cNvSpPr txBox="1">
              <a:spLocks noChangeArrowheads="1"/>
            </p:cNvSpPr>
            <p:nvPr/>
          </p:nvSpPr>
          <p:spPr bwMode="auto">
            <a:xfrm>
              <a:off x="1056" y="3833"/>
              <a:ext cx="599"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Sacramento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Delta</a:t>
              </a:r>
            </a:p>
          </p:txBody>
        </p:sp>
        <p:sp>
          <p:nvSpPr>
            <p:cNvPr id="636143" name="Text Box 239"/>
            <p:cNvSpPr txBox="1">
              <a:spLocks noChangeArrowheads="1"/>
            </p:cNvSpPr>
            <p:nvPr/>
          </p:nvSpPr>
          <p:spPr bwMode="auto">
            <a:xfrm>
              <a:off x="1728" y="3833"/>
              <a:ext cx="46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Colorado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River</a:t>
              </a:r>
            </a:p>
          </p:txBody>
        </p:sp>
        <p:sp>
          <p:nvSpPr>
            <p:cNvPr id="636144" name="Text Box 240"/>
            <p:cNvSpPr txBox="1">
              <a:spLocks noChangeArrowheads="1"/>
            </p:cNvSpPr>
            <p:nvPr/>
          </p:nvSpPr>
          <p:spPr bwMode="auto">
            <a:xfrm>
              <a:off x="2245" y="3846"/>
              <a:ext cx="653"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Groundwater</a:t>
              </a:r>
            </a:p>
          </p:txBody>
        </p:sp>
        <p:sp>
          <p:nvSpPr>
            <p:cNvPr id="636145" name="Text Box 241"/>
            <p:cNvSpPr txBox="1">
              <a:spLocks noChangeArrowheads="1"/>
            </p:cNvSpPr>
            <p:nvPr/>
          </p:nvSpPr>
          <p:spPr bwMode="auto">
            <a:xfrm>
              <a:off x="3654" y="3846"/>
              <a:ext cx="268"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Brine</a:t>
              </a:r>
            </a:p>
          </p:txBody>
        </p:sp>
        <p:sp>
          <p:nvSpPr>
            <p:cNvPr id="636146" name="Text Box 242"/>
            <p:cNvSpPr txBox="1">
              <a:spLocks noChangeArrowheads="1"/>
            </p:cNvSpPr>
            <p:nvPr/>
          </p:nvSpPr>
          <p:spPr bwMode="auto">
            <a:xfrm>
              <a:off x="2984" y="3853"/>
              <a:ext cx="355"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Human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Tears</a:t>
              </a:r>
            </a:p>
          </p:txBody>
        </p:sp>
        <p:sp>
          <p:nvSpPr>
            <p:cNvPr id="636147" name="Text Box 243"/>
            <p:cNvSpPr txBox="1">
              <a:spLocks noChangeArrowheads="1"/>
            </p:cNvSpPr>
            <p:nvPr/>
          </p:nvSpPr>
          <p:spPr bwMode="auto">
            <a:xfrm>
              <a:off x="4165" y="3846"/>
              <a:ext cx="460"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Seawater</a:t>
              </a:r>
            </a:p>
          </p:txBody>
        </p:sp>
        <p:sp>
          <p:nvSpPr>
            <p:cNvPr id="636148" name="Text Box 244"/>
            <p:cNvSpPr txBox="1">
              <a:spLocks noChangeArrowheads="1"/>
            </p:cNvSpPr>
            <p:nvPr/>
          </p:nvSpPr>
          <p:spPr bwMode="auto">
            <a:xfrm>
              <a:off x="4843" y="3853"/>
              <a:ext cx="32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Salton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Sea</a:t>
              </a:r>
            </a:p>
          </p:txBody>
        </p:sp>
        <p:sp>
          <p:nvSpPr>
            <p:cNvPr id="636149" name="Text Box 245"/>
            <p:cNvSpPr txBox="1">
              <a:spLocks noChangeArrowheads="1"/>
            </p:cNvSpPr>
            <p:nvPr/>
          </p:nvSpPr>
          <p:spPr bwMode="auto">
            <a:xfrm rot="-5400000">
              <a:off x="-88" y="2267"/>
              <a:ext cx="990" cy="139"/>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effectLst>
                    <a:outerShdw blurRad="38100" dist="38100" dir="2700000" algn="tl">
                      <a:srgbClr val="000000"/>
                    </a:outerShdw>
                  </a:effectLst>
                  <a:latin typeface="Arial Narrow" pitchFamily="34" charset="0"/>
                </a:rPr>
                <a:t>TDS (mg/L or ppm)</a:t>
              </a:r>
            </a:p>
          </p:txBody>
        </p:sp>
        <p:sp>
          <p:nvSpPr>
            <p:cNvPr id="636150" name="Text Box 246"/>
            <p:cNvSpPr txBox="1">
              <a:spLocks noChangeArrowheads="1"/>
            </p:cNvSpPr>
            <p:nvPr/>
          </p:nvSpPr>
          <p:spPr bwMode="auto">
            <a:xfrm>
              <a:off x="1287" y="3607"/>
              <a:ext cx="153"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a:t>
              </a:r>
            </a:p>
          </p:txBody>
        </p:sp>
        <p:sp>
          <p:nvSpPr>
            <p:cNvPr id="636151" name="Text Box 247"/>
            <p:cNvSpPr txBox="1">
              <a:spLocks noChangeArrowheads="1"/>
            </p:cNvSpPr>
            <p:nvPr/>
          </p:nvSpPr>
          <p:spPr bwMode="auto">
            <a:xfrm>
              <a:off x="1873" y="3597"/>
              <a:ext cx="153"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a:t>
              </a:r>
            </a:p>
          </p:txBody>
        </p:sp>
        <p:sp>
          <p:nvSpPr>
            <p:cNvPr id="636152" name="Text Box 248"/>
            <p:cNvSpPr txBox="1">
              <a:spLocks noChangeArrowheads="1"/>
            </p:cNvSpPr>
            <p:nvPr/>
          </p:nvSpPr>
          <p:spPr bwMode="auto">
            <a:xfrm>
              <a:off x="2352" y="3309"/>
              <a:ext cx="414"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250-4,000</a:t>
              </a:r>
            </a:p>
          </p:txBody>
        </p:sp>
        <p:sp>
          <p:nvSpPr>
            <p:cNvPr id="636153" name="Text Box 249"/>
            <p:cNvSpPr txBox="1">
              <a:spLocks noChangeArrowheads="1"/>
            </p:cNvSpPr>
            <p:nvPr/>
          </p:nvSpPr>
          <p:spPr bwMode="auto">
            <a:xfrm>
              <a:off x="3538" y="3069"/>
              <a:ext cx="542"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3,000-10,000</a:t>
              </a:r>
            </a:p>
          </p:txBody>
        </p:sp>
        <p:sp>
          <p:nvSpPr>
            <p:cNvPr id="636154" name="Text Box 250"/>
            <p:cNvSpPr txBox="1">
              <a:spLocks noChangeArrowheads="1"/>
            </p:cNvSpPr>
            <p:nvPr/>
          </p:nvSpPr>
          <p:spPr bwMode="auto">
            <a:xfrm>
              <a:off x="3058" y="3223"/>
              <a:ext cx="230"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7,000</a:t>
              </a:r>
            </a:p>
          </p:txBody>
        </p:sp>
        <p:sp>
          <p:nvSpPr>
            <p:cNvPr id="636155" name="Text Box 251"/>
            <p:cNvSpPr txBox="1">
              <a:spLocks noChangeArrowheads="1"/>
            </p:cNvSpPr>
            <p:nvPr/>
          </p:nvSpPr>
          <p:spPr bwMode="auto">
            <a:xfrm>
              <a:off x="4272" y="1917"/>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30,000</a:t>
              </a:r>
            </a:p>
          </p:txBody>
        </p:sp>
        <p:sp>
          <p:nvSpPr>
            <p:cNvPr id="636156" name="Text Box 252"/>
            <p:cNvSpPr txBox="1">
              <a:spLocks noChangeArrowheads="1"/>
            </p:cNvSpPr>
            <p:nvPr/>
          </p:nvSpPr>
          <p:spPr bwMode="auto">
            <a:xfrm>
              <a:off x="4880" y="1141"/>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44,000</a:t>
              </a:r>
            </a:p>
          </p:txBody>
        </p:sp>
      </p:grpSp>
      <p:grpSp>
        <p:nvGrpSpPr>
          <p:cNvPr id="18" name="Group 253"/>
          <p:cNvGrpSpPr>
            <a:grpSpLocks/>
          </p:cNvGrpSpPr>
          <p:nvPr/>
        </p:nvGrpSpPr>
        <p:grpSpPr bwMode="auto">
          <a:xfrm>
            <a:off x="533400" y="1447800"/>
            <a:ext cx="7880350" cy="4598988"/>
            <a:chOff x="337" y="1104"/>
            <a:chExt cx="4964" cy="3041"/>
          </a:xfrm>
        </p:grpSpPr>
        <p:sp>
          <p:nvSpPr>
            <p:cNvPr id="636158" name="Text Box 254"/>
            <p:cNvSpPr txBox="1">
              <a:spLocks noChangeArrowheads="1"/>
            </p:cNvSpPr>
            <p:nvPr/>
          </p:nvSpPr>
          <p:spPr bwMode="auto">
            <a:xfrm>
              <a:off x="541" y="1104"/>
              <a:ext cx="435" cy="2915"/>
            </a:xfrm>
            <a:prstGeom prst="rect">
              <a:avLst/>
            </a:prstGeom>
            <a:noFill/>
            <a:ln w="9525">
              <a:noFill/>
              <a:miter lim="800000"/>
              <a:headEnd/>
              <a:tailEnd/>
            </a:ln>
            <a:effectLst/>
          </p:spPr>
          <p:txBody>
            <a:bodyPr wrap="none">
              <a:spAutoFit/>
            </a:bodyPr>
            <a:lstStyle/>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0</a:t>
              </a:r>
            </a:p>
          </p:txBody>
        </p:sp>
        <p:grpSp>
          <p:nvGrpSpPr>
            <p:cNvPr id="19" name="Group 255"/>
            <p:cNvGrpSpPr>
              <a:grpSpLocks/>
            </p:cNvGrpSpPr>
            <p:nvPr/>
          </p:nvGrpSpPr>
          <p:grpSpPr bwMode="auto">
            <a:xfrm>
              <a:off x="1041" y="1200"/>
              <a:ext cx="4260" cy="2593"/>
              <a:chOff x="1041" y="1345"/>
              <a:chExt cx="4260" cy="2304"/>
            </a:xfrm>
          </p:grpSpPr>
          <p:sp>
            <p:nvSpPr>
              <p:cNvPr id="636160" name="Line 256"/>
              <p:cNvSpPr>
                <a:spLocks noChangeShapeType="1"/>
              </p:cNvSpPr>
              <p:nvPr/>
            </p:nvSpPr>
            <p:spPr bwMode="auto">
              <a:xfrm>
                <a:off x="1041" y="1345"/>
                <a:ext cx="4260" cy="1"/>
              </a:xfrm>
              <a:prstGeom prst="line">
                <a:avLst/>
              </a:prstGeom>
              <a:noFill/>
              <a:ln w="3175">
                <a:solidFill>
                  <a:schemeClr val="tx1"/>
                </a:solidFill>
                <a:prstDash val="dash"/>
                <a:round/>
                <a:headEnd/>
                <a:tailEnd/>
              </a:ln>
            </p:spPr>
            <p:txBody>
              <a:bodyPr/>
              <a:lstStyle/>
              <a:p>
                <a:endParaRPr lang="en-US" dirty="0"/>
              </a:p>
            </p:txBody>
          </p:sp>
          <p:sp>
            <p:nvSpPr>
              <p:cNvPr id="636161" name="Line 257"/>
              <p:cNvSpPr>
                <a:spLocks noChangeShapeType="1"/>
              </p:cNvSpPr>
              <p:nvPr/>
            </p:nvSpPr>
            <p:spPr bwMode="auto">
              <a:xfrm>
                <a:off x="1041" y="1601"/>
                <a:ext cx="4260" cy="1"/>
              </a:xfrm>
              <a:prstGeom prst="line">
                <a:avLst/>
              </a:prstGeom>
              <a:noFill/>
              <a:ln w="3175">
                <a:solidFill>
                  <a:schemeClr val="tx1"/>
                </a:solidFill>
                <a:prstDash val="dash"/>
                <a:round/>
                <a:headEnd/>
                <a:tailEnd/>
              </a:ln>
            </p:spPr>
            <p:txBody>
              <a:bodyPr/>
              <a:lstStyle/>
              <a:p>
                <a:endParaRPr lang="en-US" dirty="0"/>
              </a:p>
            </p:txBody>
          </p:sp>
          <p:sp>
            <p:nvSpPr>
              <p:cNvPr id="636162" name="Line 258"/>
              <p:cNvSpPr>
                <a:spLocks noChangeShapeType="1"/>
              </p:cNvSpPr>
              <p:nvPr/>
            </p:nvSpPr>
            <p:spPr bwMode="auto">
              <a:xfrm>
                <a:off x="1041" y="1857"/>
                <a:ext cx="4260" cy="1"/>
              </a:xfrm>
              <a:prstGeom prst="line">
                <a:avLst/>
              </a:prstGeom>
              <a:noFill/>
              <a:ln w="3175">
                <a:solidFill>
                  <a:schemeClr val="tx1"/>
                </a:solidFill>
                <a:prstDash val="dash"/>
                <a:round/>
                <a:headEnd/>
                <a:tailEnd/>
              </a:ln>
            </p:spPr>
            <p:txBody>
              <a:bodyPr/>
              <a:lstStyle/>
              <a:p>
                <a:endParaRPr lang="en-US" dirty="0"/>
              </a:p>
            </p:txBody>
          </p:sp>
          <p:sp>
            <p:nvSpPr>
              <p:cNvPr id="636163" name="Line 259"/>
              <p:cNvSpPr>
                <a:spLocks noChangeShapeType="1"/>
              </p:cNvSpPr>
              <p:nvPr/>
            </p:nvSpPr>
            <p:spPr bwMode="auto">
              <a:xfrm>
                <a:off x="1041" y="2113"/>
                <a:ext cx="4260" cy="1"/>
              </a:xfrm>
              <a:prstGeom prst="line">
                <a:avLst/>
              </a:prstGeom>
              <a:noFill/>
              <a:ln w="3175">
                <a:solidFill>
                  <a:schemeClr val="tx1"/>
                </a:solidFill>
                <a:prstDash val="dash"/>
                <a:round/>
                <a:headEnd/>
                <a:tailEnd/>
              </a:ln>
            </p:spPr>
            <p:txBody>
              <a:bodyPr/>
              <a:lstStyle/>
              <a:p>
                <a:endParaRPr lang="en-US" dirty="0"/>
              </a:p>
            </p:txBody>
          </p:sp>
          <p:sp>
            <p:nvSpPr>
              <p:cNvPr id="636164" name="Line 260"/>
              <p:cNvSpPr>
                <a:spLocks noChangeShapeType="1"/>
              </p:cNvSpPr>
              <p:nvPr/>
            </p:nvSpPr>
            <p:spPr bwMode="auto">
              <a:xfrm>
                <a:off x="1041" y="2368"/>
                <a:ext cx="4260" cy="1"/>
              </a:xfrm>
              <a:prstGeom prst="line">
                <a:avLst/>
              </a:prstGeom>
              <a:noFill/>
              <a:ln w="3175">
                <a:solidFill>
                  <a:schemeClr val="tx1"/>
                </a:solidFill>
                <a:prstDash val="dash"/>
                <a:round/>
                <a:headEnd/>
                <a:tailEnd/>
              </a:ln>
            </p:spPr>
            <p:txBody>
              <a:bodyPr/>
              <a:lstStyle/>
              <a:p>
                <a:endParaRPr lang="en-US" dirty="0"/>
              </a:p>
            </p:txBody>
          </p:sp>
          <p:sp>
            <p:nvSpPr>
              <p:cNvPr id="636165" name="Line 261"/>
              <p:cNvSpPr>
                <a:spLocks noChangeShapeType="1"/>
              </p:cNvSpPr>
              <p:nvPr/>
            </p:nvSpPr>
            <p:spPr bwMode="auto">
              <a:xfrm>
                <a:off x="1041" y="2625"/>
                <a:ext cx="4260" cy="1"/>
              </a:xfrm>
              <a:prstGeom prst="line">
                <a:avLst/>
              </a:prstGeom>
              <a:noFill/>
              <a:ln w="3175">
                <a:solidFill>
                  <a:schemeClr val="tx1"/>
                </a:solidFill>
                <a:prstDash val="dash"/>
                <a:round/>
                <a:headEnd/>
                <a:tailEnd/>
              </a:ln>
            </p:spPr>
            <p:txBody>
              <a:bodyPr/>
              <a:lstStyle/>
              <a:p>
                <a:endParaRPr lang="en-US" dirty="0"/>
              </a:p>
            </p:txBody>
          </p:sp>
          <p:sp>
            <p:nvSpPr>
              <p:cNvPr id="636166" name="Line 262"/>
              <p:cNvSpPr>
                <a:spLocks noChangeShapeType="1"/>
              </p:cNvSpPr>
              <p:nvPr/>
            </p:nvSpPr>
            <p:spPr bwMode="auto">
              <a:xfrm>
                <a:off x="1041" y="2880"/>
                <a:ext cx="4260" cy="1"/>
              </a:xfrm>
              <a:prstGeom prst="line">
                <a:avLst/>
              </a:prstGeom>
              <a:noFill/>
              <a:ln w="3175">
                <a:solidFill>
                  <a:schemeClr val="tx1"/>
                </a:solidFill>
                <a:prstDash val="dash"/>
                <a:round/>
                <a:headEnd/>
                <a:tailEnd/>
              </a:ln>
            </p:spPr>
            <p:txBody>
              <a:bodyPr/>
              <a:lstStyle/>
              <a:p>
                <a:endParaRPr lang="en-US" dirty="0"/>
              </a:p>
            </p:txBody>
          </p:sp>
          <p:sp>
            <p:nvSpPr>
              <p:cNvPr id="636167" name="Line 263"/>
              <p:cNvSpPr>
                <a:spLocks noChangeShapeType="1"/>
              </p:cNvSpPr>
              <p:nvPr/>
            </p:nvSpPr>
            <p:spPr bwMode="auto">
              <a:xfrm>
                <a:off x="1041" y="3136"/>
                <a:ext cx="4260" cy="1"/>
              </a:xfrm>
              <a:prstGeom prst="line">
                <a:avLst/>
              </a:prstGeom>
              <a:noFill/>
              <a:ln w="3175">
                <a:solidFill>
                  <a:schemeClr val="tx1"/>
                </a:solidFill>
                <a:prstDash val="dash"/>
                <a:round/>
                <a:headEnd/>
                <a:tailEnd/>
              </a:ln>
            </p:spPr>
            <p:txBody>
              <a:bodyPr/>
              <a:lstStyle/>
              <a:p>
                <a:endParaRPr lang="en-US" dirty="0"/>
              </a:p>
            </p:txBody>
          </p:sp>
          <p:sp>
            <p:nvSpPr>
              <p:cNvPr id="636168" name="Line 264"/>
              <p:cNvSpPr>
                <a:spLocks noChangeShapeType="1"/>
              </p:cNvSpPr>
              <p:nvPr/>
            </p:nvSpPr>
            <p:spPr bwMode="auto">
              <a:xfrm>
                <a:off x="1041" y="3392"/>
                <a:ext cx="4260" cy="1"/>
              </a:xfrm>
              <a:prstGeom prst="line">
                <a:avLst/>
              </a:prstGeom>
              <a:noFill/>
              <a:ln w="3175">
                <a:solidFill>
                  <a:schemeClr val="tx1"/>
                </a:solidFill>
                <a:prstDash val="dash"/>
                <a:round/>
                <a:headEnd/>
                <a:tailEnd/>
              </a:ln>
            </p:spPr>
            <p:txBody>
              <a:bodyPr/>
              <a:lstStyle/>
              <a:p>
                <a:endParaRPr lang="en-US" dirty="0"/>
              </a:p>
            </p:txBody>
          </p:sp>
          <p:sp>
            <p:nvSpPr>
              <p:cNvPr id="636169" name="Line 265"/>
              <p:cNvSpPr>
                <a:spLocks noChangeShapeType="1"/>
              </p:cNvSpPr>
              <p:nvPr/>
            </p:nvSpPr>
            <p:spPr bwMode="auto">
              <a:xfrm>
                <a:off x="1041" y="3648"/>
                <a:ext cx="4260" cy="1"/>
              </a:xfrm>
              <a:prstGeom prst="line">
                <a:avLst/>
              </a:prstGeom>
              <a:noFill/>
              <a:ln w="3175">
                <a:solidFill>
                  <a:schemeClr val="tx1"/>
                </a:solidFill>
                <a:prstDash val="dash"/>
                <a:round/>
                <a:headEnd/>
                <a:tailEnd/>
              </a:ln>
            </p:spPr>
            <p:txBody>
              <a:bodyPr/>
              <a:lstStyle/>
              <a:p>
                <a:endParaRPr lang="en-US" dirty="0"/>
              </a:p>
            </p:txBody>
          </p:sp>
        </p:grpSp>
        <p:grpSp>
          <p:nvGrpSpPr>
            <p:cNvPr id="20" name="Group 266"/>
            <p:cNvGrpSpPr>
              <a:grpSpLocks/>
            </p:cNvGrpSpPr>
            <p:nvPr/>
          </p:nvGrpSpPr>
          <p:grpSpPr bwMode="auto">
            <a:xfrm>
              <a:off x="960" y="1200"/>
              <a:ext cx="81" cy="2593"/>
              <a:chOff x="960" y="1345"/>
              <a:chExt cx="81" cy="2304"/>
            </a:xfrm>
          </p:grpSpPr>
          <p:sp>
            <p:nvSpPr>
              <p:cNvPr id="636171" name="Line 267"/>
              <p:cNvSpPr>
                <a:spLocks noChangeShapeType="1"/>
              </p:cNvSpPr>
              <p:nvPr/>
            </p:nvSpPr>
            <p:spPr bwMode="auto">
              <a:xfrm flipH="1">
                <a:off x="960" y="1345"/>
                <a:ext cx="81" cy="1"/>
              </a:xfrm>
              <a:prstGeom prst="line">
                <a:avLst/>
              </a:prstGeom>
              <a:noFill/>
              <a:ln w="3175">
                <a:solidFill>
                  <a:schemeClr val="tx1"/>
                </a:solidFill>
                <a:round/>
                <a:headEnd/>
                <a:tailEnd/>
              </a:ln>
            </p:spPr>
            <p:txBody>
              <a:bodyPr/>
              <a:lstStyle/>
              <a:p>
                <a:endParaRPr lang="en-US" dirty="0"/>
              </a:p>
            </p:txBody>
          </p:sp>
          <p:sp>
            <p:nvSpPr>
              <p:cNvPr id="636172" name="Line 268"/>
              <p:cNvSpPr>
                <a:spLocks noChangeShapeType="1"/>
              </p:cNvSpPr>
              <p:nvPr/>
            </p:nvSpPr>
            <p:spPr bwMode="auto">
              <a:xfrm flipH="1">
                <a:off x="960" y="1601"/>
                <a:ext cx="81" cy="1"/>
              </a:xfrm>
              <a:prstGeom prst="line">
                <a:avLst/>
              </a:prstGeom>
              <a:noFill/>
              <a:ln w="3175">
                <a:solidFill>
                  <a:schemeClr val="tx1"/>
                </a:solidFill>
                <a:round/>
                <a:headEnd/>
                <a:tailEnd/>
              </a:ln>
            </p:spPr>
            <p:txBody>
              <a:bodyPr/>
              <a:lstStyle/>
              <a:p>
                <a:endParaRPr lang="en-US" dirty="0"/>
              </a:p>
            </p:txBody>
          </p:sp>
          <p:sp>
            <p:nvSpPr>
              <p:cNvPr id="636173" name="Line 269"/>
              <p:cNvSpPr>
                <a:spLocks noChangeShapeType="1"/>
              </p:cNvSpPr>
              <p:nvPr/>
            </p:nvSpPr>
            <p:spPr bwMode="auto">
              <a:xfrm flipH="1">
                <a:off x="960" y="1857"/>
                <a:ext cx="81" cy="1"/>
              </a:xfrm>
              <a:prstGeom prst="line">
                <a:avLst/>
              </a:prstGeom>
              <a:noFill/>
              <a:ln w="3175">
                <a:solidFill>
                  <a:schemeClr val="tx1"/>
                </a:solidFill>
                <a:round/>
                <a:headEnd/>
                <a:tailEnd/>
              </a:ln>
            </p:spPr>
            <p:txBody>
              <a:bodyPr/>
              <a:lstStyle/>
              <a:p>
                <a:endParaRPr lang="en-US" dirty="0"/>
              </a:p>
            </p:txBody>
          </p:sp>
          <p:sp>
            <p:nvSpPr>
              <p:cNvPr id="636174" name="Line 270"/>
              <p:cNvSpPr>
                <a:spLocks noChangeShapeType="1"/>
              </p:cNvSpPr>
              <p:nvPr/>
            </p:nvSpPr>
            <p:spPr bwMode="auto">
              <a:xfrm flipH="1">
                <a:off x="960" y="2113"/>
                <a:ext cx="81" cy="1"/>
              </a:xfrm>
              <a:prstGeom prst="line">
                <a:avLst/>
              </a:prstGeom>
              <a:noFill/>
              <a:ln w="3175">
                <a:solidFill>
                  <a:schemeClr val="tx1"/>
                </a:solidFill>
                <a:round/>
                <a:headEnd/>
                <a:tailEnd/>
              </a:ln>
            </p:spPr>
            <p:txBody>
              <a:bodyPr/>
              <a:lstStyle/>
              <a:p>
                <a:endParaRPr lang="en-US" dirty="0"/>
              </a:p>
            </p:txBody>
          </p:sp>
          <p:sp>
            <p:nvSpPr>
              <p:cNvPr id="636175" name="Line 271"/>
              <p:cNvSpPr>
                <a:spLocks noChangeShapeType="1"/>
              </p:cNvSpPr>
              <p:nvPr/>
            </p:nvSpPr>
            <p:spPr bwMode="auto">
              <a:xfrm flipH="1">
                <a:off x="960" y="2368"/>
                <a:ext cx="81" cy="1"/>
              </a:xfrm>
              <a:prstGeom prst="line">
                <a:avLst/>
              </a:prstGeom>
              <a:noFill/>
              <a:ln w="3175">
                <a:solidFill>
                  <a:schemeClr val="tx1"/>
                </a:solidFill>
                <a:round/>
                <a:headEnd/>
                <a:tailEnd/>
              </a:ln>
            </p:spPr>
            <p:txBody>
              <a:bodyPr/>
              <a:lstStyle/>
              <a:p>
                <a:endParaRPr lang="en-US" dirty="0"/>
              </a:p>
            </p:txBody>
          </p:sp>
          <p:sp>
            <p:nvSpPr>
              <p:cNvPr id="636176" name="Line 272"/>
              <p:cNvSpPr>
                <a:spLocks noChangeShapeType="1"/>
              </p:cNvSpPr>
              <p:nvPr/>
            </p:nvSpPr>
            <p:spPr bwMode="auto">
              <a:xfrm flipH="1">
                <a:off x="960" y="2625"/>
                <a:ext cx="81" cy="1"/>
              </a:xfrm>
              <a:prstGeom prst="line">
                <a:avLst/>
              </a:prstGeom>
              <a:noFill/>
              <a:ln w="3175">
                <a:solidFill>
                  <a:schemeClr val="tx1"/>
                </a:solidFill>
                <a:round/>
                <a:headEnd/>
                <a:tailEnd/>
              </a:ln>
            </p:spPr>
            <p:txBody>
              <a:bodyPr/>
              <a:lstStyle/>
              <a:p>
                <a:endParaRPr lang="en-US" dirty="0"/>
              </a:p>
            </p:txBody>
          </p:sp>
          <p:sp>
            <p:nvSpPr>
              <p:cNvPr id="636177" name="Line 273"/>
              <p:cNvSpPr>
                <a:spLocks noChangeShapeType="1"/>
              </p:cNvSpPr>
              <p:nvPr/>
            </p:nvSpPr>
            <p:spPr bwMode="auto">
              <a:xfrm flipH="1">
                <a:off x="960" y="2880"/>
                <a:ext cx="81" cy="1"/>
              </a:xfrm>
              <a:prstGeom prst="line">
                <a:avLst/>
              </a:prstGeom>
              <a:noFill/>
              <a:ln w="3175">
                <a:solidFill>
                  <a:schemeClr val="tx1"/>
                </a:solidFill>
                <a:round/>
                <a:headEnd/>
                <a:tailEnd/>
              </a:ln>
            </p:spPr>
            <p:txBody>
              <a:bodyPr/>
              <a:lstStyle/>
              <a:p>
                <a:endParaRPr lang="en-US" dirty="0"/>
              </a:p>
            </p:txBody>
          </p:sp>
          <p:sp>
            <p:nvSpPr>
              <p:cNvPr id="636178" name="Line 274"/>
              <p:cNvSpPr>
                <a:spLocks noChangeShapeType="1"/>
              </p:cNvSpPr>
              <p:nvPr/>
            </p:nvSpPr>
            <p:spPr bwMode="auto">
              <a:xfrm flipH="1">
                <a:off x="960" y="3136"/>
                <a:ext cx="81" cy="1"/>
              </a:xfrm>
              <a:prstGeom prst="line">
                <a:avLst/>
              </a:prstGeom>
              <a:noFill/>
              <a:ln w="3175">
                <a:solidFill>
                  <a:schemeClr val="tx1"/>
                </a:solidFill>
                <a:round/>
                <a:headEnd/>
                <a:tailEnd/>
              </a:ln>
            </p:spPr>
            <p:txBody>
              <a:bodyPr/>
              <a:lstStyle/>
              <a:p>
                <a:endParaRPr lang="en-US" dirty="0"/>
              </a:p>
            </p:txBody>
          </p:sp>
          <p:sp>
            <p:nvSpPr>
              <p:cNvPr id="636179" name="Line 275"/>
              <p:cNvSpPr>
                <a:spLocks noChangeShapeType="1"/>
              </p:cNvSpPr>
              <p:nvPr/>
            </p:nvSpPr>
            <p:spPr bwMode="auto">
              <a:xfrm flipH="1">
                <a:off x="960" y="3392"/>
                <a:ext cx="81" cy="1"/>
              </a:xfrm>
              <a:prstGeom prst="line">
                <a:avLst/>
              </a:prstGeom>
              <a:noFill/>
              <a:ln w="3175">
                <a:solidFill>
                  <a:schemeClr val="tx1"/>
                </a:solidFill>
                <a:round/>
                <a:headEnd/>
                <a:tailEnd/>
              </a:ln>
            </p:spPr>
            <p:txBody>
              <a:bodyPr/>
              <a:lstStyle/>
              <a:p>
                <a:endParaRPr lang="en-US" dirty="0"/>
              </a:p>
            </p:txBody>
          </p:sp>
          <p:sp>
            <p:nvSpPr>
              <p:cNvPr id="636180" name="Line 276"/>
              <p:cNvSpPr>
                <a:spLocks noChangeShapeType="1"/>
              </p:cNvSpPr>
              <p:nvPr/>
            </p:nvSpPr>
            <p:spPr bwMode="auto">
              <a:xfrm flipH="1">
                <a:off x="960" y="3648"/>
                <a:ext cx="81" cy="1"/>
              </a:xfrm>
              <a:prstGeom prst="line">
                <a:avLst/>
              </a:prstGeom>
              <a:noFill/>
              <a:ln w="3175">
                <a:solidFill>
                  <a:schemeClr val="tx1"/>
                </a:solidFill>
                <a:round/>
                <a:headEnd/>
                <a:tailEnd/>
              </a:ln>
            </p:spPr>
            <p:txBody>
              <a:bodyPr/>
              <a:lstStyle/>
              <a:p>
                <a:endParaRPr lang="en-US" dirty="0"/>
              </a:p>
            </p:txBody>
          </p:sp>
        </p:grpSp>
        <p:sp>
          <p:nvSpPr>
            <p:cNvPr id="636181" name="Rectangle 277"/>
            <p:cNvSpPr>
              <a:spLocks noChangeArrowheads="1"/>
            </p:cNvSpPr>
            <p:nvPr/>
          </p:nvSpPr>
          <p:spPr bwMode="auto">
            <a:xfrm>
              <a:off x="1180" y="3775"/>
              <a:ext cx="328" cy="17"/>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82" name="Rectangle 278"/>
            <p:cNvSpPr>
              <a:spLocks noChangeArrowheads="1"/>
            </p:cNvSpPr>
            <p:nvPr/>
          </p:nvSpPr>
          <p:spPr bwMode="auto">
            <a:xfrm>
              <a:off x="1793" y="3751"/>
              <a:ext cx="328" cy="4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83" name="Rectangle 279"/>
            <p:cNvSpPr>
              <a:spLocks noChangeArrowheads="1"/>
            </p:cNvSpPr>
            <p:nvPr/>
          </p:nvSpPr>
          <p:spPr bwMode="auto">
            <a:xfrm>
              <a:off x="2406" y="3734"/>
              <a:ext cx="328" cy="58"/>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84" name="Rectangle 280"/>
            <p:cNvSpPr>
              <a:spLocks noChangeArrowheads="1"/>
            </p:cNvSpPr>
            <p:nvPr/>
          </p:nvSpPr>
          <p:spPr bwMode="auto">
            <a:xfrm>
              <a:off x="2406" y="3552"/>
              <a:ext cx="328" cy="182"/>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185" name="Rectangle 281"/>
            <p:cNvSpPr>
              <a:spLocks noChangeArrowheads="1"/>
            </p:cNvSpPr>
            <p:nvPr/>
          </p:nvSpPr>
          <p:spPr bwMode="auto">
            <a:xfrm>
              <a:off x="3628" y="3621"/>
              <a:ext cx="328" cy="17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86" name="Rectangle 282"/>
            <p:cNvSpPr>
              <a:spLocks noChangeArrowheads="1"/>
            </p:cNvSpPr>
            <p:nvPr/>
          </p:nvSpPr>
          <p:spPr bwMode="auto">
            <a:xfrm>
              <a:off x="3628" y="3216"/>
              <a:ext cx="328" cy="405"/>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187" name="Rectangle 283"/>
            <p:cNvSpPr>
              <a:spLocks noChangeArrowheads="1"/>
            </p:cNvSpPr>
            <p:nvPr/>
          </p:nvSpPr>
          <p:spPr bwMode="auto">
            <a:xfrm>
              <a:off x="3006" y="3392"/>
              <a:ext cx="329" cy="400"/>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88" name="Rectangle 284"/>
            <p:cNvSpPr>
              <a:spLocks noChangeArrowheads="1"/>
            </p:cNvSpPr>
            <p:nvPr/>
          </p:nvSpPr>
          <p:spPr bwMode="auto">
            <a:xfrm>
              <a:off x="4244" y="2081"/>
              <a:ext cx="329" cy="171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89" name="Rectangle 285"/>
            <p:cNvSpPr>
              <a:spLocks noChangeArrowheads="1"/>
            </p:cNvSpPr>
            <p:nvPr/>
          </p:nvSpPr>
          <p:spPr bwMode="auto">
            <a:xfrm>
              <a:off x="4857" y="1283"/>
              <a:ext cx="328" cy="2509"/>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190" name="Rectangle 286"/>
            <p:cNvSpPr>
              <a:spLocks noChangeArrowheads="1"/>
            </p:cNvSpPr>
            <p:nvPr/>
          </p:nvSpPr>
          <p:spPr bwMode="auto">
            <a:xfrm>
              <a:off x="1041" y="1200"/>
              <a:ext cx="4260" cy="2592"/>
            </a:xfrm>
            <a:prstGeom prst="rect">
              <a:avLst/>
            </a:prstGeom>
            <a:noFill/>
            <a:ln w="3175">
              <a:solidFill>
                <a:schemeClr val="tx1"/>
              </a:solidFill>
              <a:miter lim="800000"/>
              <a:headEnd/>
              <a:tailEnd/>
            </a:ln>
          </p:spPr>
          <p:txBody>
            <a:bodyPr/>
            <a:lstStyle/>
            <a:p>
              <a:endParaRPr lang="en-US" dirty="0"/>
            </a:p>
          </p:txBody>
        </p:sp>
        <p:sp>
          <p:nvSpPr>
            <p:cNvPr id="636191" name="Text Box 287"/>
            <p:cNvSpPr txBox="1">
              <a:spLocks noChangeArrowheads="1"/>
            </p:cNvSpPr>
            <p:nvPr/>
          </p:nvSpPr>
          <p:spPr bwMode="auto">
            <a:xfrm>
              <a:off x="1056" y="3833"/>
              <a:ext cx="599"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Sacramento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Delta</a:t>
              </a:r>
            </a:p>
          </p:txBody>
        </p:sp>
        <p:sp>
          <p:nvSpPr>
            <p:cNvPr id="636192" name="Text Box 288"/>
            <p:cNvSpPr txBox="1">
              <a:spLocks noChangeArrowheads="1"/>
            </p:cNvSpPr>
            <p:nvPr/>
          </p:nvSpPr>
          <p:spPr bwMode="auto">
            <a:xfrm>
              <a:off x="1728" y="3833"/>
              <a:ext cx="46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Colorado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River</a:t>
              </a:r>
            </a:p>
          </p:txBody>
        </p:sp>
        <p:sp>
          <p:nvSpPr>
            <p:cNvPr id="636193" name="Text Box 289"/>
            <p:cNvSpPr txBox="1">
              <a:spLocks noChangeArrowheads="1"/>
            </p:cNvSpPr>
            <p:nvPr/>
          </p:nvSpPr>
          <p:spPr bwMode="auto">
            <a:xfrm>
              <a:off x="2245" y="3846"/>
              <a:ext cx="653"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Groundwater</a:t>
              </a:r>
            </a:p>
          </p:txBody>
        </p:sp>
        <p:sp>
          <p:nvSpPr>
            <p:cNvPr id="636194" name="Text Box 290"/>
            <p:cNvSpPr txBox="1">
              <a:spLocks noChangeArrowheads="1"/>
            </p:cNvSpPr>
            <p:nvPr/>
          </p:nvSpPr>
          <p:spPr bwMode="auto">
            <a:xfrm>
              <a:off x="3654" y="3846"/>
              <a:ext cx="268"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Brine</a:t>
              </a:r>
            </a:p>
          </p:txBody>
        </p:sp>
        <p:sp>
          <p:nvSpPr>
            <p:cNvPr id="636195" name="Text Box 291"/>
            <p:cNvSpPr txBox="1">
              <a:spLocks noChangeArrowheads="1"/>
            </p:cNvSpPr>
            <p:nvPr/>
          </p:nvSpPr>
          <p:spPr bwMode="auto">
            <a:xfrm>
              <a:off x="2984" y="3853"/>
              <a:ext cx="355"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Human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Tears</a:t>
              </a:r>
            </a:p>
          </p:txBody>
        </p:sp>
        <p:sp>
          <p:nvSpPr>
            <p:cNvPr id="636196" name="Text Box 292"/>
            <p:cNvSpPr txBox="1">
              <a:spLocks noChangeArrowheads="1"/>
            </p:cNvSpPr>
            <p:nvPr/>
          </p:nvSpPr>
          <p:spPr bwMode="auto">
            <a:xfrm>
              <a:off x="4165" y="3846"/>
              <a:ext cx="460"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Seawater</a:t>
              </a:r>
            </a:p>
          </p:txBody>
        </p:sp>
        <p:sp>
          <p:nvSpPr>
            <p:cNvPr id="636197" name="Text Box 293"/>
            <p:cNvSpPr txBox="1">
              <a:spLocks noChangeArrowheads="1"/>
            </p:cNvSpPr>
            <p:nvPr/>
          </p:nvSpPr>
          <p:spPr bwMode="auto">
            <a:xfrm>
              <a:off x="4843" y="3853"/>
              <a:ext cx="32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Salton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Sea</a:t>
              </a:r>
            </a:p>
          </p:txBody>
        </p:sp>
        <p:sp>
          <p:nvSpPr>
            <p:cNvPr id="636198" name="Text Box 294"/>
            <p:cNvSpPr txBox="1">
              <a:spLocks noChangeArrowheads="1"/>
            </p:cNvSpPr>
            <p:nvPr/>
          </p:nvSpPr>
          <p:spPr bwMode="auto">
            <a:xfrm rot="-5400000">
              <a:off x="-88" y="2267"/>
              <a:ext cx="990" cy="139"/>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effectLst>
                    <a:outerShdw blurRad="38100" dist="38100" dir="2700000" algn="tl">
                      <a:srgbClr val="000000"/>
                    </a:outerShdw>
                  </a:effectLst>
                  <a:latin typeface="Arial Narrow" pitchFamily="34" charset="0"/>
                </a:rPr>
                <a:t>TDS (mg/L or ppm)</a:t>
              </a:r>
            </a:p>
          </p:txBody>
        </p:sp>
        <p:sp>
          <p:nvSpPr>
            <p:cNvPr id="636199" name="Text Box 295"/>
            <p:cNvSpPr txBox="1">
              <a:spLocks noChangeArrowheads="1"/>
            </p:cNvSpPr>
            <p:nvPr/>
          </p:nvSpPr>
          <p:spPr bwMode="auto">
            <a:xfrm>
              <a:off x="1287" y="3607"/>
              <a:ext cx="153"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a:t>
              </a:r>
            </a:p>
          </p:txBody>
        </p:sp>
        <p:sp>
          <p:nvSpPr>
            <p:cNvPr id="636200" name="Text Box 296"/>
            <p:cNvSpPr txBox="1">
              <a:spLocks noChangeArrowheads="1"/>
            </p:cNvSpPr>
            <p:nvPr/>
          </p:nvSpPr>
          <p:spPr bwMode="auto">
            <a:xfrm>
              <a:off x="1873" y="3597"/>
              <a:ext cx="153"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a:t>
              </a:r>
            </a:p>
          </p:txBody>
        </p:sp>
        <p:sp>
          <p:nvSpPr>
            <p:cNvPr id="636201" name="Text Box 297"/>
            <p:cNvSpPr txBox="1">
              <a:spLocks noChangeArrowheads="1"/>
            </p:cNvSpPr>
            <p:nvPr/>
          </p:nvSpPr>
          <p:spPr bwMode="auto">
            <a:xfrm>
              <a:off x="2352" y="3309"/>
              <a:ext cx="414"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250-4,000</a:t>
              </a:r>
            </a:p>
          </p:txBody>
        </p:sp>
        <p:sp>
          <p:nvSpPr>
            <p:cNvPr id="636202" name="Text Box 298"/>
            <p:cNvSpPr txBox="1">
              <a:spLocks noChangeArrowheads="1"/>
            </p:cNvSpPr>
            <p:nvPr/>
          </p:nvSpPr>
          <p:spPr bwMode="auto">
            <a:xfrm>
              <a:off x="3538" y="3069"/>
              <a:ext cx="542"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3,000-10,000</a:t>
              </a:r>
            </a:p>
          </p:txBody>
        </p:sp>
        <p:sp>
          <p:nvSpPr>
            <p:cNvPr id="636203" name="Text Box 299"/>
            <p:cNvSpPr txBox="1">
              <a:spLocks noChangeArrowheads="1"/>
            </p:cNvSpPr>
            <p:nvPr/>
          </p:nvSpPr>
          <p:spPr bwMode="auto">
            <a:xfrm>
              <a:off x="3058" y="3223"/>
              <a:ext cx="230"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7,000</a:t>
              </a:r>
            </a:p>
          </p:txBody>
        </p:sp>
        <p:sp>
          <p:nvSpPr>
            <p:cNvPr id="636204" name="Text Box 300"/>
            <p:cNvSpPr txBox="1">
              <a:spLocks noChangeArrowheads="1"/>
            </p:cNvSpPr>
            <p:nvPr/>
          </p:nvSpPr>
          <p:spPr bwMode="auto">
            <a:xfrm>
              <a:off x="4272" y="1917"/>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30,000</a:t>
              </a:r>
            </a:p>
          </p:txBody>
        </p:sp>
        <p:sp>
          <p:nvSpPr>
            <p:cNvPr id="636205" name="Text Box 301"/>
            <p:cNvSpPr txBox="1">
              <a:spLocks noChangeArrowheads="1"/>
            </p:cNvSpPr>
            <p:nvPr/>
          </p:nvSpPr>
          <p:spPr bwMode="auto">
            <a:xfrm>
              <a:off x="4880" y="1141"/>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44,000</a:t>
              </a:r>
            </a:p>
          </p:txBody>
        </p:sp>
      </p:grpSp>
      <p:grpSp>
        <p:nvGrpSpPr>
          <p:cNvPr id="21" name="Group 302"/>
          <p:cNvGrpSpPr>
            <a:grpSpLocks/>
          </p:cNvGrpSpPr>
          <p:nvPr/>
        </p:nvGrpSpPr>
        <p:grpSpPr bwMode="auto">
          <a:xfrm>
            <a:off x="533400" y="1447800"/>
            <a:ext cx="7880350" cy="4598988"/>
            <a:chOff x="337" y="1104"/>
            <a:chExt cx="4964" cy="3041"/>
          </a:xfrm>
        </p:grpSpPr>
        <p:sp>
          <p:nvSpPr>
            <p:cNvPr id="636207" name="Text Box 303"/>
            <p:cNvSpPr txBox="1">
              <a:spLocks noChangeArrowheads="1"/>
            </p:cNvSpPr>
            <p:nvPr/>
          </p:nvSpPr>
          <p:spPr bwMode="auto">
            <a:xfrm>
              <a:off x="541" y="1104"/>
              <a:ext cx="435" cy="2915"/>
            </a:xfrm>
            <a:prstGeom prst="rect">
              <a:avLst/>
            </a:prstGeom>
            <a:noFill/>
            <a:ln w="9525">
              <a:noFill/>
              <a:miter lim="800000"/>
              <a:headEnd/>
              <a:tailEnd/>
            </a:ln>
            <a:effectLst/>
          </p:spPr>
          <p:txBody>
            <a:bodyPr wrap="none">
              <a:spAutoFit/>
            </a:bodyPr>
            <a:lstStyle/>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0</a:t>
              </a:r>
            </a:p>
          </p:txBody>
        </p:sp>
        <p:grpSp>
          <p:nvGrpSpPr>
            <p:cNvPr id="22" name="Group 304"/>
            <p:cNvGrpSpPr>
              <a:grpSpLocks/>
            </p:cNvGrpSpPr>
            <p:nvPr/>
          </p:nvGrpSpPr>
          <p:grpSpPr bwMode="auto">
            <a:xfrm>
              <a:off x="1041" y="1200"/>
              <a:ext cx="4260" cy="2593"/>
              <a:chOff x="1041" y="1345"/>
              <a:chExt cx="4260" cy="2304"/>
            </a:xfrm>
          </p:grpSpPr>
          <p:sp>
            <p:nvSpPr>
              <p:cNvPr id="636209" name="Line 305"/>
              <p:cNvSpPr>
                <a:spLocks noChangeShapeType="1"/>
              </p:cNvSpPr>
              <p:nvPr/>
            </p:nvSpPr>
            <p:spPr bwMode="auto">
              <a:xfrm>
                <a:off x="1041" y="1345"/>
                <a:ext cx="4260" cy="1"/>
              </a:xfrm>
              <a:prstGeom prst="line">
                <a:avLst/>
              </a:prstGeom>
              <a:noFill/>
              <a:ln w="3175">
                <a:solidFill>
                  <a:schemeClr val="tx1"/>
                </a:solidFill>
                <a:prstDash val="dash"/>
                <a:round/>
                <a:headEnd/>
                <a:tailEnd/>
              </a:ln>
            </p:spPr>
            <p:txBody>
              <a:bodyPr/>
              <a:lstStyle/>
              <a:p>
                <a:endParaRPr lang="en-US" dirty="0"/>
              </a:p>
            </p:txBody>
          </p:sp>
          <p:sp>
            <p:nvSpPr>
              <p:cNvPr id="636210" name="Line 306"/>
              <p:cNvSpPr>
                <a:spLocks noChangeShapeType="1"/>
              </p:cNvSpPr>
              <p:nvPr/>
            </p:nvSpPr>
            <p:spPr bwMode="auto">
              <a:xfrm>
                <a:off x="1041" y="1601"/>
                <a:ext cx="4260" cy="1"/>
              </a:xfrm>
              <a:prstGeom prst="line">
                <a:avLst/>
              </a:prstGeom>
              <a:noFill/>
              <a:ln w="3175">
                <a:solidFill>
                  <a:schemeClr val="tx1"/>
                </a:solidFill>
                <a:prstDash val="dash"/>
                <a:round/>
                <a:headEnd/>
                <a:tailEnd/>
              </a:ln>
            </p:spPr>
            <p:txBody>
              <a:bodyPr/>
              <a:lstStyle/>
              <a:p>
                <a:endParaRPr lang="en-US" dirty="0"/>
              </a:p>
            </p:txBody>
          </p:sp>
          <p:sp>
            <p:nvSpPr>
              <p:cNvPr id="636211" name="Line 307"/>
              <p:cNvSpPr>
                <a:spLocks noChangeShapeType="1"/>
              </p:cNvSpPr>
              <p:nvPr/>
            </p:nvSpPr>
            <p:spPr bwMode="auto">
              <a:xfrm>
                <a:off x="1041" y="1857"/>
                <a:ext cx="4260" cy="1"/>
              </a:xfrm>
              <a:prstGeom prst="line">
                <a:avLst/>
              </a:prstGeom>
              <a:noFill/>
              <a:ln w="3175">
                <a:solidFill>
                  <a:schemeClr val="tx1"/>
                </a:solidFill>
                <a:prstDash val="dash"/>
                <a:round/>
                <a:headEnd/>
                <a:tailEnd/>
              </a:ln>
            </p:spPr>
            <p:txBody>
              <a:bodyPr/>
              <a:lstStyle/>
              <a:p>
                <a:endParaRPr lang="en-US" dirty="0"/>
              </a:p>
            </p:txBody>
          </p:sp>
          <p:sp>
            <p:nvSpPr>
              <p:cNvPr id="636212" name="Line 308"/>
              <p:cNvSpPr>
                <a:spLocks noChangeShapeType="1"/>
              </p:cNvSpPr>
              <p:nvPr/>
            </p:nvSpPr>
            <p:spPr bwMode="auto">
              <a:xfrm>
                <a:off x="1041" y="2113"/>
                <a:ext cx="4260" cy="1"/>
              </a:xfrm>
              <a:prstGeom prst="line">
                <a:avLst/>
              </a:prstGeom>
              <a:noFill/>
              <a:ln w="3175">
                <a:solidFill>
                  <a:schemeClr val="tx1"/>
                </a:solidFill>
                <a:prstDash val="dash"/>
                <a:round/>
                <a:headEnd/>
                <a:tailEnd/>
              </a:ln>
            </p:spPr>
            <p:txBody>
              <a:bodyPr/>
              <a:lstStyle/>
              <a:p>
                <a:endParaRPr lang="en-US" dirty="0"/>
              </a:p>
            </p:txBody>
          </p:sp>
          <p:sp>
            <p:nvSpPr>
              <p:cNvPr id="636213" name="Line 309"/>
              <p:cNvSpPr>
                <a:spLocks noChangeShapeType="1"/>
              </p:cNvSpPr>
              <p:nvPr/>
            </p:nvSpPr>
            <p:spPr bwMode="auto">
              <a:xfrm>
                <a:off x="1041" y="2368"/>
                <a:ext cx="4260" cy="1"/>
              </a:xfrm>
              <a:prstGeom prst="line">
                <a:avLst/>
              </a:prstGeom>
              <a:noFill/>
              <a:ln w="3175">
                <a:solidFill>
                  <a:schemeClr val="tx1"/>
                </a:solidFill>
                <a:prstDash val="dash"/>
                <a:round/>
                <a:headEnd/>
                <a:tailEnd/>
              </a:ln>
            </p:spPr>
            <p:txBody>
              <a:bodyPr/>
              <a:lstStyle/>
              <a:p>
                <a:endParaRPr lang="en-US" dirty="0"/>
              </a:p>
            </p:txBody>
          </p:sp>
          <p:sp>
            <p:nvSpPr>
              <p:cNvPr id="636214" name="Line 310"/>
              <p:cNvSpPr>
                <a:spLocks noChangeShapeType="1"/>
              </p:cNvSpPr>
              <p:nvPr/>
            </p:nvSpPr>
            <p:spPr bwMode="auto">
              <a:xfrm>
                <a:off x="1041" y="2625"/>
                <a:ext cx="4260" cy="1"/>
              </a:xfrm>
              <a:prstGeom prst="line">
                <a:avLst/>
              </a:prstGeom>
              <a:noFill/>
              <a:ln w="3175">
                <a:solidFill>
                  <a:schemeClr val="tx1"/>
                </a:solidFill>
                <a:prstDash val="dash"/>
                <a:round/>
                <a:headEnd/>
                <a:tailEnd/>
              </a:ln>
            </p:spPr>
            <p:txBody>
              <a:bodyPr/>
              <a:lstStyle/>
              <a:p>
                <a:endParaRPr lang="en-US" dirty="0"/>
              </a:p>
            </p:txBody>
          </p:sp>
          <p:sp>
            <p:nvSpPr>
              <p:cNvPr id="636215" name="Line 311"/>
              <p:cNvSpPr>
                <a:spLocks noChangeShapeType="1"/>
              </p:cNvSpPr>
              <p:nvPr/>
            </p:nvSpPr>
            <p:spPr bwMode="auto">
              <a:xfrm>
                <a:off x="1041" y="2880"/>
                <a:ext cx="4260" cy="1"/>
              </a:xfrm>
              <a:prstGeom prst="line">
                <a:avLst/>
              </a:prstGeom>
              <a:noFill/>
              <a:ln w="3175">
                <a:solidFill>
                  <a:schemeClr val="tx1"/>
                </a:solidFill>
                <a:prstDash val="dash"/>
                <a:round/>
                <a:headEnd/>
                <a:tailEnd/>
              </a:ln>
            </p:spPr>
            <p:txBody>
              <a:bodyPr/>
              <a:lstStyle/>
              <a:p>
                <a:endParaRPr lang="en-US" dirty="0"/>
              </a:p>
            </p:txBody>
          </p:sp>
          <p:sp>
            <p:nvSpPr>
              <p:cNvPr id="636216" name="Line 312"/>
              <p:cNvSpPr>
                <a:spLocks noChangeShapeType="1"/>
              </p:cNvSpPr>
              <p:nvPr/>
            </p:nvSpPr>
            <p:spPr bwMode="auto">
              <a:xfrm>
                <a:off x="1041" y="3136"/>
                <a:ext cx="4260" cy="1"/>
              </a:xfrm>
              <a:prstGeom prst="line">
                <a:avLst/>
              </a:prstGeom>
              <a:noFill/>
              <a:ln w="3175">
                <a:solidFill>
                  <a:schemeClr val="tx1"/>
                </a:solidFill>
                <a:prstDash val="dash"/>
                <a:round/>
                <a:headEnd/>
                <a:tailEnd/>
              </a:ln>
            </p:spPr>
            <p:txBody>
              <a:bodyPr/>
              <a:lstStyle/>
              <a:p>
                <a:endParaRPr lang="en-US" dirty="0"/>
              </a:p>
            </p:txBody>
          </p:sp>
          <p:sp>
            <p:nvSpPr>
              <p:cNvPr id="636217" name="Line 313"/>
              <p:cNvSpPr>
                <a:spLocks noChangeShapeType="1"/>
              </p:cNvSpPr>
              <p:nvPr/>
            </p:nvSpPr>
            <p:spPr bwMode="auto">
              <a:xfrm>
                <a:off x="1041" y="3392"/>
                <a:ext cx="4260" cy="1"/>
              </a:xfrm>
              <a:prstGeom prst="line">
                <a:avLst/>
              </a:prstGeom>
              <a:noFill/>
              <a:ln w="3175">
                <a:solidFill>
                  <a:schemeClr val="tx1"/>
                </a:solidFill>
                <a:prstDash val="dash"/>
                <a:round/>
                <a:headEnd/>
                <a:tailEnd/>
              </a:ln>
            </p:spPr>
            <p:txBody>
              <a:bodyPr/>
              <a:lstStyle/>
              <a:p>
                <a:endParaRPr lang="en-US" dirty="0"/>
              </a:p>
            </p:txBody>
          </p:sp>
          <p:sp>
            <p:nvSpPr>
              <p:cNvPr id="636218" name="Line 314"/>
              <p:cNvSpPr>
                <a:spLocks noChangeShapeType="1"/>
              </p:cNvSpPr>
              <p:nvPr/>
            </p:nvSpPr>
            <p:spPr bwMode="auto">
              <a:xfrm>
                <a:off x="1041" y="3648"/>
                <a:ext cx="4260" cy="1"/>
              </a:xfrm>
              <a:prstGeom prst="line">
                <a:avLst/>
              </a:prstGeom>
              <a:noFill/>
              <a:ln w="3175">
                <a:solidFill>
                  <a:schemeClr val="tx1"/>
                </a:solidFill>
                <a:prstDash val="dash"/>
                <a:round/>
                <a:headEnd/>
                <a:tailEnd/>
              </a:ln>
            </p:spPr>
            <p:txBody>
              <a:bodyPr/>
              <a:lstStyle/>
              <a:p>
                <a:endParaRPr lang="en-US" dirty="0"/>
              </a:p>
            </p:txBody>
          </p:sp>
        </p:grpSp>
        <p:grpSp>
          <p:nvGrpSpPr>
            <p:cNvPr id="23" name="Group 315"/>
            <p:cNvGrpSpPr>
              <a:grpSpLocks/>
            </p:cNvGrpSpPr>
            <p:nvPr/>
          </p:nvGrpSpPr>
          <p:grpSpPr bwMode="auto">
            <a:xfrm>
              <a:off x="960" y="1200"/>
              <a:ext cx="81" cy="2593"/>
              <a:chOff x="960" y="1345"/>
              <a:chExt cx="81" cy="2304"/>
            </a:xfrm>
          </p:grpSpPr>
          <p:sp>
            <p:nvSpPr>
              <p:cNvPr id="636220" name="Line 316"/>
              <p:cNvSpPr>
                <a:spLocks noChangeShapeType="1"/>
              </p:cNvSpPr>
              <p:nvPr/>
            </p:nvSpPr>
            <p:spPr bwMode="auto">
              <a:xfrm flipH="1">
                <a:off x="960" y="1345"/>
                <a:ext cx="81" cy="1"/>
              </a:xfrm>
              <a:prstGeom prst="line">
                <a:avLst/>
              </a:prstGeom>
              <a:noFill/>
              <a:ln w="3175">
                <a:solidFill>
                  <a:schemeClr val="tx1"/>
                </a:solidFill>
                <a:round/>
                <a:headEnd/>
                <a:tailEnd/>
              </a:ln>
            </p:spPr>
            <p:txBody>
              <a:bodyPr/>
              <a:lstStyle/>
              <a:p>
                <a:endParaRPr lang="en-US" dirty="0"/>
              </a:p>
            </p:txBody>
          </p:sp>
          <p:sp>
            <p:nvSpPr>
              <p:cNvPr id="636221" name="Line 317"/>
              <p:cNvSpPr>
                <a:spLocks noChangeShapeType="1"/>
              </p:cNvSpPr>
              <p:nvPr/>
            </p:nvSpPr>
            <p:spPr bwMode="auto">
              <a:xfrm flipH="1">
                <a:off x="960" y="1601"/>
                <a:ext cx="81" cy="1"/>
              </a:xfrm>
              <a:prstGeom prst="line">
                <a:avLst/>
              </a:prstGeom>
              <a:noFill/>
              <a:ln w="3175">
                <a:solidFill>
                  <a:schemeClr val="tx1"/>
                </a:solidFill>
                <a:round/>
                <a:headEnd/>
                <a:tailEnd/>
              </a:ln>
            </p:spPr>
            <p:txBody>
              <a:bodyPr/>
              <a:lstStyle/>
              <a:p>
                <a:endParaRPr lang="en-US" dirty="0"/>
              </a:p>
            </p:txBody>
          </p:sp>
          <p:sp>
            <p:nvSpPr>
              <p:cNvPr id="636222" name="Line 318"/>
              <p:cNvSpPr>
                <a:spLocks noChangeShapeType="1"/>
              </p:cNvSpPr>
              <p:nvPr/>
            </p:nvSpPr>
            <p:spPr bwMode="auto">
              <a:xfrm flipH="1">
                <a:off x="960" y="1857"/>
                <a:ext cx="81" cy="1"/>
              </a:xfrm>
              <a:prstGeom prst="line">
                <a:avLst/>
              </a:prstGeom>
              <a:noFill/>
              <a:ln w="3175">
                <a:solidFill>
                  <a:schemeClr val="tx1"/>
                </a:solidFill>
                <a:round/>
                <a:headEnd/>
                <a:tailEnd/>
              </a:ln>
            </p:spPr>
            <p:txBody>
              <a:bodyPr/>
              <a:lstStyle/>
              <a:p>
                <a:endParaRPr lang="en-US" dirty="0"/>
              </a:p>
            </p:txBody>
          </p:sp>
          <p:sp>
            <p:nvSpPr>
              <p:cNvPr id="636223" name="Line 319"/>
              <p:cNvSpPr>
                <a:spLocks noChangeShapeType="1"/>
              </p:cNvSpPr>
              <p:nvPr/>
            </p:nvSpPr>
            <p:spPr bwMode="auto">
              <a:xfrm flipH="1">
                <a:off x="960" y="2113"/>
                <a:ext cx="81" cy="1"/>
              </a:xfrm>
              <a:prstGeom prst="line">
                <a:avLst/>
              </a:prstGeom>
              <a:noFill/>
              <a:ln w="3175">
                <a:solidFill>
                  <a:schemeClr val="tx1"/>
                </a:solidFill>
                <a:round/>
                <a:headEnd/>
                <a:tailEnd/>
              </a:ln>
            </p:spPr>
            <p:txBody>
              <a:bodyPr/>
              <a:lstStyle/>
              <a:p>
                <a:endParaRPr lang="en-US" dirty="0"/>
              </a:p>
            </p:txBody>
          </p:sp>
          <p:sp>
            <p:nvSpPr>
              <p:cNvPr id="636224" name="Line 320"/>
              <p:cNvSpPr>
                <a:spLocks noChangeShapeType="1"/>
              </p:cNvSpPr>
              <p:nvPr/>
            </p:nvSpPr>
            <p:spPr bwMode="auto">
              <a:xfrm flipH="1">
                <a:off x="960" y="2368"/>
                <a:ext cx="81" cy="1"/>
              </a:xfrm>
              <a:prstGeom prst="line">
                <a:avLst/>
              </a:prstGeom>
              <a:noFill/>
              <a:ln w="3175">
                <a:solidFill>
                  <a:schemeClr val="tx1"/>
                </a:solidFill>
                <a:round/>
                <a:headEnd/>
                <a:tailEnd/>
              </a:ln>
            </p:spPr>
            <p:txBody>
              <a:bodyPr/>
              <a:lstStyle/>
              <a:p>
                <a:endParaRPr lang="en-US" dirty="0"/>
              </a:p>
            </p:txBody>
          </p:sp>
          <p:sp>
            <p:nvSpPr>
              <p:cNvPr id="636225" name="Line 321"/>
              <p:cNvSpPr>
                <a:spLocks noChangeShapeType="1"/>
              </p:cNvSpPr>
              <p:nvPr/>
            </p:nvSpPr>
            <p:spPr bwMode="auto">
              <a:xfrm flipH="1">
                <a:off x="960" y="2625"/>
                <a:ext cx="81" cy="1"/>
              </a:xfrm>
              <a:prstGeom prst="line">
                <a:avLst/>
              </a:prstGeom>
              <a:noFill/>
              <a:ln w="3175">
                <a:solidFill>
                  <a:schemeClr val="tx1"/>
                </a:solidFill>
                <a:round/>
                <a:headEnd/>
                <a:tailEnd/>
              </a:ln>
            </p:spPr>
            <p:txBody>
              <a:bodyPr/>
              <a:lstStyle/>
              <a:p>
                <a:endParaRPr lang="en-US" dirty="0"/>
              </a:p>
            </p:txBody>
          </p:sp>
          <p:sp>
            <p:nvSpPr>
              <p:cNvPr id="636226" name="Line 322"/>
              <p:cNvSpPr>
                <a:spLocks noChangeShapeType="1"/>
              </p:cNvSpPr>
              <p:nvPr/>
            </p:nvSpPr>
            <p:spPr bwMode="auto">
              <a:xfrm flipH="1">
                <a:off x="960" y="2880"/>
                <a:ext cx="81" cy="1"/>
              </a:xfrm>
              <a:prstGeom prst="line">
                <a:avLst/>
              </a:prstGeom>
              <a:noFill/>
              <a:ln w="3175">
                <a:solidFill>
                  <a:schemeClr val="tx1"/>
                </a:solidFill>
                <a:round/>
                <a:headEnd/>
                <a:tailEnd/>
              </a:ln>
            </p:spPr>
            <p:txBody>
              <a:bodyPr/>
              <a:lstStyle/>
              <a:p>
                <a:endParaRPr lang="en-US" dirty="0"/>
              </a:p>
            </p:txBody>
          </p:sp>
          <p:sp>
            <p:nvSpPr>
              <p:cNvPr id="636227" name="Line 323"/>
              <p:cNvSpPr>
                <a:spLocks noChangeShapeType="1"/>
              </p:cNvSpPr>
              <p:nvPr/>
            </p:nvSpPr>
            <p:spPr bwMode="auto">
              <a:xfrm flipH="1">
                <a:off x="960" y="3136"/>
                <a:ext cx="81" cy="1"/>
              </a:xfrm>
              <a:prstGeom prst="line">
                <a:avLst/>
              </a:prstGeom>
              <a:noFill/>
              <a:ln w="3175">
                <a:solidFill>
                  <a:schemeClr val="tx1"/>
                </a:solidFill>
                <a:round/>
                <a:headEnd/>
                <a:tailEnd/>
              </a:ln>
            </p:spPr>
            <p:txBody>
              <a:bodyPr/>
              <a:lstStyle/>
              <a:p>
                <a:endParaRPr lang="en-US" dirty="0"/>
              </a:p>
            </p:txBody>
          </p:sp>
          <p:sp>
            <p:nvSpPr>
              <p:cNvPr id="636228" name="Line 324"/>
              <p:cNvSpPr>
                <a:spLocks noChangeShapeType="1"/>
              </p:cNvSpPr>
              <p:nvPr/>
            </p:nvSpPr>
            <p:spPr bwMode="auto">
              <a:xfrm flipH="1">
                <a:off x="960" y="3392"/>
                <a:ext cx="81" cy="1"/>
              </a:xfrm>
              <a:prstGeom prst="line">
                <a:avLst/>
              </a:prstGeom>
              <a:noFill/>
              <a:ln w="3175">
                <a:solidFill>
                  <a:schemeClr val="tx1"/>
                </a:solidFill>
                <a:round/>
                <a:headEnd/>
                <a:tailEnd/>
              </a:ln>
            </p:spPr>
            <p:txBody>
              <a:bodyPr/>
              <a:lstStyle/>
              <a:p>
                <a:endParaRPr lang="en-US" dirty="0"/>
              </a:p>
            </p:txBody>
          </p:sp>
          <p:sp>
            <p:nvSpPr>
              <p:cNvPr id="636229" name="Line 325"/>
              <p:cNvSpPr>
                <a:spLocks noChangeShapeType="1"/>
              </p:cNvSpPr>
              <p:nvPr/>
            </p:nvSpPr>
            <p:spPr bwMode="auto">
              <a:xfrm flipH="1">
                <a:off x="960" y="3648"/>
                <a:ext cx="81" cy="1"/>
              </a:xfrm>
              <a:prstGeom prst="line">
                <a:avLst/>
              </a:prstGeom>
              <a:noFill/>
              <a:ln w="3175">
                <a:solidFill>
                  <a:schemeClr val="tx1"/>
                </a:solidFill>
                <a:round/>
                <a:headEnd/>
                <a:tailEnd/>
              </a:ln>
            </p:spPr>
            <p:txBody>
              <a:bodyPr/>
              <a:lstStyle/>
              <a:p>
                <a:endParaRPr lang="en-US" dirty="0"/>
              </a:p>
            </p:txBody>
          </p:sp>
        </p:grpSp>
        <p:sp>
          <p:nvSpPr>
            <p:cNvPr id="636230" name="Rectangle 326"/>
            <p:cNvSpPr>
              <a:spLocks noChangeArrowheads="1"/>
            </p:cNvSpPr>
            <p:nvPr/>
          </p:nvSpPr>
          <p:spPr bwMode="auto">
            <a:xfrm>
              <a:off x="1180" y="3775"/>
              <a:ext cx="328" cy="17"/>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31" name="Rectangle 327"/>
            <p:cNvSpPr>
              <a:spLocks noChangeArrowheads="1"/>
            </p:cNvSpPr>
            <p:nvPr/>
          </p:nvSpPr>
          <p:spPr bwMode="auto">
            <a:xfrm>
              <a:off x="1793" y="3751"/>
              <a:ext cx="328" cy="4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32" name="Rectangle 328"/>
            <p:cNvSpPr>
              <a:spLocks noChangeArrowheads="1"/>
            </p:cNvSpPr>
            <p:nvPr/>
          </p:nvSpPr>
          <p:spPr bwMode="auto">
            <a:xfrm>
              <a:off x="2406" y="3734"/>
              <a:ext cx="328" cy="58"/>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33" name="Rectangle 329"/>
            <p:cNvSpPr>
              <a:spLocks noChangeArrowheads="1"/>
            </p:cNvSpPr>
            <p:nvPr/>
          </p:nvSpPr>
          <p:spPr bwMode="auto">
            <a:xfrm>
              <a:off x="2406" y="3552"/>
              <a:ext cx="328" cy="182"/>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234" name="Rectangle 330"/>
            <p:cNvSpPr>
              <a:spLocks noChangeArrowheads="1"/>
            </p:cNvSpPr>
            <p:nvPr/>
          </p:nvSpPr>
          <p:spPr bwMode="auto">
            <a:xfrm>
              <a:off x="3628" y="3621"/>
              <a:ext cx="328" cy="17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35" name="Rectangle 331"/>
            <p:cNvSpPr>
              <a:spLocks noChangeArrowheads="1"/>
            </p:cNvSpPr>
            <p:nvPr/>
          </p:nvSpPr>
          <p:spPr bwMode="auto">
            <a:xfrm>
              <a:off x="3628" y="3216"/>
              <a:ext cx="328" cy="405"/>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236" name="Rectangle 332"/>
            <p:cNvSpPr>
              <a:spLocks noChangeArrowheads="1"/>
            </p:cNvSpPr>
            <p:nvPr/>
          </p:nvSpPr>
          <p:spPr bwMode="auto">
            <a:xfrm>
              <a:off x="3006" y="3392"/>
              <a:ext cx="329" cy="400"/>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37" name="Rectangle 333"/>
            <p:cNvSpPr>
              <a:spLocks noChangeArrowheads="1"/>
            </p:cNvSpPr>
            <p:nvPr/>
          </p:nvSpPr>
          <p:spPr bwMode="auto">
            <a:xfrm>
              <a:off x="4244" y="2081"/>
              <a:ext cx="329" cy="171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38" name="Rectangle 334"/>
            <p:cNvSpPr>
              <a:spLocks noChangeArrowheads="1"/>
            </p:cNvSpPr>
            <p:nvPr/>
          </p:nvSpPr>
          <p:spPr bwMode="auto">
            <a:xfrm>
              <a:off x="4857" y="1283"/>
              <a:ext cx="328" cy="2509"/>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39" name="Rectangle 335"/>
            <p:cNvSpPr>
              <a:spLocks noChangeArrowheads="1"/>
            </p:cNvSpPr>
            <p:nvPr/>
          </p:nvSpPr>
          <p:spPr bwMode="auto">
            <a:xfrm>
              <a:off x="1041" y="1200"/>
              <a:ext cx="4260" cy="2592"/>
            </a:xfrm>
            <a:prstGeom prst="rect">
              <a:avLst/>
            </a:prstGeom>
            <a:noFill/>
            <a:ln w="3175">
              <a:solidFill>
                <a:schemeClr val="tx1"/>
              </a:solidFill>
              <a:miter lim="800000"/>
              <a:headEnd/>
              <a:tailEnd/>
            </a:ln>
          </p:spPr>
          <p:txBody>
            <a:bodyPr/>
            <a:lstStyle/>
            <a:p>
              <a:endParaRPr lang="en-US" dirty="0"/>
            </a:p>
          </p:txBody>
        </p:sp>
        <p:sp>
          <p:nvSpPr>
            <p:cNvPr id="636240" name="Text Box 336"/>
            <p:cNvSpPr txBox="1">
              <a:spLocks noChangeArrowheads="1"/>
            </p:cNvSpPr>
            <p:nvPr/>
          </p:nvSpPr>
          <p:spPr bwMode="auto">
            <a:xfrm>
              <a:off x="1056" y="3833"/>
              <a:ext cx="599"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Sacramento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Delta</a:t>
              </a:r>
            </a:p>
          </p:txBody>
        </p:sp>
        <p:sp>
          <p:nvSpPr>
            <p:cNvPr id="636241" name="Text Box 337"/>
            <p:cNvSpPr txBox="1">
              <a:spLocks noChangeArrowheads="1"/>
            </p:cNvSpPr>
            <p:nvPr/>
          </p:nvSpPr>
          <p:spPr bwMode="auto">
            <a:xfrm>
              <a:off x="1728" y="3833"/>
              <a:ext cx="46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Colorado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River</a:t>
              </a:r>
            </a:p>
          </p:txBody>
        </p:sp>
        <p:sp>
          <p:nvSpPr>
            <p:cNvPr id="636242" name="Text Box 338"/>
            <p:cNvSpPr txBox="1">
              <a:spLocks noChangeArrowheads="1"/>
            </p:cNvSpPr>
            <p:nvPr/>
          </p:nvSpPr>
          <p:spPr bwMode="auto">
            <a:xfrm>
              <a:off x="2245" y="3846"/>
              <a:ext cx="653"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Groundwater</a:t>
              </a:r>
            </a:p>
          </p:txBody>
        </p:sp>
        <p:sp>
          <p:nvSpPr>
            <p:cNvPr id="636243" name="Text Box 339"/>
            <p:cNvSpPr txBox="1">
              <a:spLocks noChangeArrowheads="1"/>
            </p:cNvSpPr>
            <p:nvPr/>
          </p:nvSpPr>
          <p:spPr bwMode="auto">
            <a:xfrm>
              <a:off x="3654" y="3846"/>
              <a:ext cx="268"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Brine</a:t>
              </a:r>
            </a:p>
          </p:txBody>
        </p:sp>
        <p:sp>
          <p:nvSpPr>
            <p:cNvPr id="636244" name="Text Box 340"/>
            <p:cNvSpPr txBox="1">
              <a:spLocks noChangeArrowheads="1"/>
            </p:cNvSpPr>
            <p:nvPr/>
          </p:nvSpPr>
          <p:spPr bwMode="auto">
            <a:xfrm>
              <a:off x="2984" y="3853"/>
              <a:ext cx="355"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Human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Tears</a:t>
              </a:r>
            </a:p>
          </p:txBody>
        </p:sp>
        <p:sp>
          <p:nvSpPr>
            <p:cNvPr id="636245" name="Text Box 341"/>
            <p:cNvSpPr txBox="1">
              <a:spLocks noChangeArrowheads="1"/>
            </p:cNvSpPr>
            <p:nvPr/>
          </p:nvSpPr>
          <p:spPr bwMode="auto">
            <a:xfrm>
              <a:off x="4165" y="3846"/>
              <a:ext cx="460"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Seawater</a:t>
              </a:r>
            </a:p>
          </p:txBody>
        </p:sp>
        <p:sp>
          <p:nvSpPr>
            <p:cNvPr id="636246" name="Text Box 342"/>
            <p:cNvSpPr txBox="1">
              <a:spLocks noChangeArrowheads="1"/>
            </p:cNvSpPr>
            <p:nvPr/>
          </p:nvSpPr>
          <p:spPr bwMode="auto">
            <a:xfrm>
              <a:off x="4843" y="3853"/>
              <a:ext cx="32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Salton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Sea</a:t>
              </a:r>
            </a:p>
          </p:txBody>
        </p:sp>
        <p:sp>
          <p:nvSpPr>
            <p:cNvPr id="636247" name="Text Box 343"/>
            <p:cNvSpPr txBox="1">
              <a:spLocks noChangeArrowheads="1"/>
            </p:cNvSpPr>
            <p:nvPr/>
          </p:nvSpPr>
          <p:spPr bwMode="auto">
            <a:xfrm rot="-5400000">
              <a:off x="-88" y="2267"/>
              <a:ext cx="990" cy="139"/>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effectLst>
                    <a:outerShdw blurRad="38100" dist="38100" dir="2700000" algn="tl">
                      <a:srgbClr val="000000"/>
                    </a:outerShdw>
                  </a:effectLst>
                  <a:latin typeface="Arial Narrow" pitchFamily="34" charset="0"/>
                </a:rPr>
                <a:t>TDS (mg/L or ppm)</a:t>
              </a:r>
            </a:p>
          </p:txBody>
        </p:sp>
        <p:sp>
          <p:nvSpPr>
            <p:cNvPr id="636248" name="Text Box 344"/>
            <p:cNvSpPr txBox="1">
              <a:spLocks noChangeArrowheads="1"/>
            </p:cNvSpPr>
            <p:nvPr/>
          </p:nvSpPr>
          <p:spPr bwMode="auto">
            <a:xfrm>
              <a:off x="1287" y="3607"/>
              <a:ext cx="153"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a:t>
              </a:r>
            </a:p>
          </p:txBody>
        </p:sp>
        <p:sp>
          <p:nvSpPr>
            <p:cNvPr id="636249" name="Text Box 345"/>
            <p:cNvSpPr txBox="1">
              <a:spLocks noChangeArrowheads="1"/>
            </p:cNvSpPr>
            <p:nvPr/>
          </p:nvSpPr>
          <p:spPr bwMode="auto">
            <a:xfrm>
              <a:off x="1873" y="3597"/>
              <a:ext cx="153"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a:t>
              </a:r>
            </a:p>
          </p:txBody>
        </p:sp>
        <p:sp>
          <p:nvSpPr>
            <p:cNvPr id="636250" name="Text Box 346"/>
            <p:cNvSpPr txBox="1">
              <a:spLocks noChangeArrowheads="1"/>
            </p:cNvSpPr>
            <p:nvPr/>
          </p:nvSpPr>
          <p:spPr bwMode="auto">
            <a:xfrm>
              <a:off x="2352" y="3309"/>
              <a:ext cx="414"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250-4,000</a:t>
              </a:r>
            </a:p>
          </p:txBody>
        </p:sp>
        <p:sp>
          <p:nvSpPr>
            <p:cNvPr id="636251" name="Text Box 347"/>
            <p:cNvSpPr txBox="1">
              <a:spLocks noChangeArrowheads="1"/>
            </p:cNvSpPr>
            <p:nvPr/>
          </p:nvSpPr>
          <p:spPr bwMode="auto">
            <a:xfrm>
              <a:off x="3538" y="3069"/>
              <a:ext cx="542"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3,000-10,000</a:t>
              </a:r>
            </a:p>
          </p:txBody>
        </p:sp>
        <p:sp>
          <p:nvSpPr>
            <p:cNvPr id="636252" name="Text Box 348"/>
            <p:cNvSpPr txBox="1">
              <a:spLocks noChangeArrowheads="1"/>
            </p:cNvSpPr>
            <p:nvPr/>
          </p:nvSpPr>
          <p:spPr bwMode="auto">
            <a:xfrm>
              <a:off x="3058" y="3223"/>
              <a:ext cx="230"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7,000</a:t>
              </a:r>
            </a:p>
          </p:txBody>
        </p:sp>
        <p:sp>
          <p:nvSpPr>
            <p:cNvPr id="636253" name="Text Box 349"/>
            <p:cNvSpPr txBox="1">
              <a:spLocks noChangeArrowheads="1"/>
            </p:cNvSpPr>
            <p:nvPr/>
          </p:nvSpPr>
          <p:spPr bwMode="auto">
            <a:xfrm>
              <a:off x="4272" y="1917"/>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30,000</a:t>
              </a:r>
            </a:p>
          </p:txBody>
        </p:sp>
        <p:sp>
          <p:nvSpPr>
            <p:cNvPr id="636254" name="Text Box 350"/>
            <p:cNvSpPr txBox="1">
              <a:spLocks noChangeArrowheads="1"/>
            </p:cNvSpPr>
            <p:nvPr/>
          </p:nvSpPr>
          <p:spPr bwMode="auto">
            <a:xfrm>
              <a:off x="4880" y="1141"/>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44,000</a:t>
              </a:r>
            </a:p>
          </p:txBody>
        </p:sp>
      </p:grpSp>
      <p:grpSp>
        <p:nvGrpSpPr>
          <p:cNvPr id="24" name="Group 351"/>
          <p:cNvGrpSpPr>
            <a:grpSpLocks/>
          </p:cNvGrpSpPr>
          <p:nvPr/>
        </p:nvGrpSpPr>
        <p:grpSpPr bwMode="auto">
          <a:xfrm>
            <a:off x="533400" y="1447800"/>
            <a:ext cx="7880350" cy="4598988"/>
            <a:chOff x="337" y="1104"/>
            <a:chExt cx="4964" cy="3041"/>
          </a:xfrm>
        </p:grpSpPr>
        <p:sp>
          <p:nvSpPr>
            <p:cNvPr id="636256" name="Text Box 352"/>
            <p:cNvSpPr txBox="1">
              <a:spLocks noChangeArrowheads="1"/>
            </p:cNvSpPr>
            <p:nvPr/>
          </p:nvSpPr>
          <p:spPr bwMode="auto">
            <a:xfrm>
              <a:off x="541" y="1104"/>
              <a:ext cx="435" cy="2915"/>
            </a:xfrm>
            <a:prstGeom prst="rect">
              <a:avLst/>
            </a:prstGeom>
            <a:noFill/>
            <a:ln w="9525">
              <a:noFill/>
              <a:miter lim="800000"/>
              <a:headEnd/>
              <a:tailEnd/>
            </a:ln>
            <a:effectLst/>
          </p:spPr>
          <p:txBody>
            <a:bodyPr wrap="none">
              <a:spAutoFit/>
            </a:bodyPr>
            <a:lstStyle/>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0</a:t>
              </a:r>
            </a:p>
          </p:txBody>
        </p:sp>
        <p:grpSp>
          <p:nvGrpSpPr>
            <p:cNvPr id="25" name="Group 353"/>
            <p:cNvGrpSpPr>
              <a:grpSpLocks/>
            </p:cNvGrpSpPr>
            <p:nvPr/>
          </p:nvGrpSpPr>
          <p:grpSpPr bwMode="auto">
            <a:xfrm>
              <a:off x="1041" y="1200"/>
              <a:ext cx="4260" cy="2593"/>
              <a:chOff x="1041" y="1345"/>
              <a:chExt cx="4260" cy="2304"/>
            </a:xfrm>
          </p:grpSpPr>
          <p:sp>
            <p:nvSpPr>
              <p:cNvPr id="636258" name="Line 354"/>
              <p:cNvSpPr>
                <a:spLocks noChangeShapeType="1"/>
              </p:cNvSpPr>
              <p:nvPr/>
            </p:nvSpPr>
            <p:spPr bwMode="auto">
              <a:xfrm>
                <a:off x="1041" y="1345"/>
                <a:ext cx="4260" cy="1"/>
              </a:xfrm>
              <a:prstGeom prst="line">
                <a:avLst/>
              </a:prstGeom>
              <a:noFill/>
              <a:ln w="3175">
                <a:solidFill>
                  <a:schemeClr val="tx1"/>
                </a:solidFill>
                <a:prstDash val="dash"/>
                <a:round/>
                <a:headEnd/>
                <a:tailEnd/>
              </a:ln>
            </p:spPr>
            <p:txBody>
              <a:bodyPr/>
              <a:lstStyle/>
              <a:p>
                <a:endParaRPr lang="en-US" dirty="0"/>
              </a:p>
            </p:txBody>
          </p:sp>
          <p:sp>
            <p:nvSpPr>
              <p:cNvPr id="636259" name="Line 355"/>
              <p:cNvSpPr>
                <a:spLocks noChangeShapeType="1"/>
              </p:cNvSpPr>
              <p:nvPr/>
            </p:nvSpPr>
            <p:spPr bwMode="auto">
              <a:xfrm>
                <a:off x="1041" y="1601"/>
                <a:ext cx="4260" cy="1"/>
              </a:xfrm>
              <a:prstGeom prst="line">
                <a:avLst/>
              </a:prstGeom>
              <a:noFill/>
              <a:ln w="3175">
                <a:solidFill>
                  <a:schemeClr val="tx1"/>
                </a:solidFill>
                <a:prstDash val="dash"/>
                <a:round/>
                <a:headEnd/>
                <a:tailEnd/>
              </a:ln>
            </p:spPr>
            <p:txBody>
              <a:bodyPr/>
              <a:lstStyle/>
              <a:p>
                <a:endParaRPr lang="en-US" dirty="0"/>
              </a:p>
            </p:txBody>
          </p:sp>
          <p:sp>
            <p:nvSpPr>
              <p:cNvPr id="636260" name="Line 356"/>
              <p:cNvSpPr>
                <a:spLocks noChangeShapeType="1"/>
              </p:cNvSpPr>
              <p:nvPr/>
            </p:nvSpPr>
            <p:spPr bwMode="auto">
              <a:xfrm>
                <a:off x="1041" y="1857"/>
                <a:ext cx="4260" cy="1"/>
              </a:xfrm>
              <a:prstGeom prst="line">
                <a:avLst/>
              </a:prstGeom>
              <a:noFill/>
              <a:ln w="3175">
                <a:solidFill>
                  <a:schemeClr val="tx1"/>
                </a:solidFill>
                <a:prstDash val="dash"/>
                <a:round/>
                <a:headEnd/>
                <a:tailEnd/>
              </a:ln>
            </p:spPr>
            <p:txBody>
              <a:bodyPr/>
              <a:lstStyle/>
              <a:p>
                <a:endParaRPr lang="en-US" dirty="0"/>
              </a:p>
            </p:txBody>
          </p:sp>
          <p:sp>
            <p:nvSpPr>
              <p:cNvPr id="636261" name="Line 357"/>
              <p:cNvSpPr>
                <a:spLocks noChangeShapeType="1"/>
              </p:cNvSpPr>
              <p:nvPr/>
            </p:nvSpPr>
            <p:spPr bwMode="auto">
              <a:xfrm>
                <a:off x="1041" y="2113"/>
                <a:ext cx="4260" cy="1"/>
              </a:xfrm>
              <a:prstGeom prst="line">
                <a:avLst/>
              </a:prstGeom>
              <a:noFill/>
              <a:ln w="3175">
                <a:solidFill>
                  <a:schemeClr val="tx1"/>
                </a:solidFill>
                <a:prstDash val="dash"/>
                <a:round/>
                <a:headEnd/>
                <a:tailEnd/>
              </a:ln>
            </p:spPr>
            <p:txBody>
              <a:bodyPr/>
              <a:lstStyle/>
              <a:p>
                <a:endParaRPr lang="en-US" dirty="0"/>
              </a:p>
            </p:txBody>
          </p:sp>
          <p:sp>
            <p:nvSpPr>
              <p:cNvPr id="636262" name="Line 358"/>
              <p:cNvSpPr>
                <a:spLocks noChangeShapeType="1"/>
              </p:cNvSpPr>
              <p:nvPr/>
            </p:nvSpPr>
            <p:spPr bwMode="auto">
              <a:xfrm>
                <a:off x="1041" y="2368"/>
                <a:ext cx="4260" cy="1"/>
              </a:xfrm>
              <a:prstGeom prst="line">
                <a:avLst/>
              </a:prstGeom>
              <a:noFill/>
              <a:ln w="3175">
                <a:solidFill>
                  <a:schemeClr val="tx1"/>
                </a:solidFill>
                <a:prstDash val="dash"/>
                <a:round/>
                <a:headEnd/>
                <a:tailEnd/>
              </a:ln>
            </p:spPr>
            <p:txBody>
              <a:bodyPr/>
              <a:lstStyle/>
              <a:p>
                <a:endParaRPr lang="en-US" dirty="0"/>
              </a:p>
            </p:txBody>
          </p:sp>
          <p:sp>
            <p:nvSpPr>
              <p:cNvPr id="636263" name="Line 359"/>
              <p:cNvSpPr>
                <a:spLocks noChangeShapeType="1"/>
              </p:cNvSpPr>
              <p:nvPr/>
            </p:nvSpPr>
            <p:spPr bwMode="auto">
              <a:xfrm>
                <a:off x="1041" y="2625"/>
                <a:ext cx="4260" cy="1"/>
              </a:xfrm>
              <a:prstGeom prst="line">
                <a:avLst/>
              </a:prstGeom>
              <a:noFill/>
              <a:ln w="3175">
                <a:solidFill>
                  <a:schemeClr val="tx1"/>
                </a:solidFill>
                <a:prstDash val="dash"/>
                <a:round/>
                <a:headEnd/>
                <a:tailEnd/>
              </a:ln>
            </p:spPr>
            <p:txBody>
              <a:bodyPr/>
              <a:lstStyle/>
              <a:p>
                <a:endParaRPr lang="en-US" dirty="0"/>
              </a:p>
            </p:txBody>
          </p:sp>
          <p:sp>
            <p:nvSpPr>
              <p:cNvPr id="636264" name="Line 360"/>
              <p:cNvSpPr>
                <a:spLocks noChangeShapeType="1"/>
              </p:cNvSpPr>
              <p:nvPr/>
            </p:nvSpPr>
            <p:spPr bwMode="auto">
              <a:xfrm>
                <a:off x="1041" y="2880"/>
                <a:ext cx="4260" cy="1"/>
              </a:xfrm>
              <a:prstGeom prst="line">
                <a:avLst/>
              </a:prstGeom>
              <a:noFill/>
              <a:ln w="3175">
                <a:solidFill>
                  <a:schemeClr val="tx1"/>
                </a:solidFill>
                <a:prstDash val="dash"/>
                <a:round/>
                <a:headEnd/>
                <a:tailEnd/>
              </a:ln>
            </p:spPr>
            <p:txBody>
              <a:bodyPr/>
              <a:lstStyle/>
              <a:p>
                <a:endParaRPr lang="en-US" dirty="0"/>
              </a:p>
            </p:txBody>
          </p:sp>
          <p:sp>
            <p:nvSpPr>
              <p:cNvPr id="636265" name="Line 361"/>
              <p:cNvSpPr>
                <a:spLocks noChangeShapeType="1"/>
              </p:cNvSpPr>
              <p:nvPr/>
            </p:nvSpPr>
            <p:spPr bwMode="auto">
              <a:xfrm>
                <a:off x="1041" y="3136"/>
                <a:ext cx="4260" cy="1"/>
              </a:xfrm>
              <a:prstGeom prst="line">
                <a:avLst/>
              </a:prstGeom>
              <a:noFill/>
              <a:ln w="3175">
                <a:solidFill>
                  <a:schemeClr val="tx1"/>
                </a:solidFill>
                <a:prstDash val="dash"/>
                <a:round/>
                <a:headEnd/>
                <a:tailEnd/>
              </a:ln>
            </p:spPr>
            <p:txBody>
              <a:bodyPr/>
              <a:lstStyle/>
              <a:p>
                <a:endParaRPr lang="en-US" dirty="0"/>
              </a:p>
            </p:txBody>
          </p:sp>
          <p:sp>
            <p:nvSpPr>
              <p:cNvPr id="636266" name="Line 362"/>
              <p:cNvSpPr>
                <a:spLocks noChangeShapeType="1"/>
              </p:cNvSpPr>
              <p:nvPr/>
            </p:nvSpPr>
            <p:spPr bwMode="auto">
              <a:xfrm>
                <a:off x="1041" y="3392"/>
                <a:ext cx="4260" cy="1"/>
              </a:xfrm>
              <a:prstGeom prst="line">
                <a:avLst/>
              </a:prstGeom>
              <a:noFill/>
              <a:ln w="3175">
                <a:solidFill>
                  <a:schemeClr val="tx1"/>
                </a:solidFill>
                <a:prstDash val="dash"/>
                <a:round/>
                <a:headEnd/>
                <a:tailEnd/>
              </a:ln>
            </p:spPr>
            <p:txBody>
              <a:bodyPr/>
              <a:lstStyle/>
              <a:p>
                <a:endParaRPr lang="en-US" dirty="0"/>
              </a:p>
            </p:txBody>
          </p:sp>
          <p:sp>
            <p:nvSpPr>
              <p:cNvPr id="636267" name="Line 363"/>
              <p:cNvSpPr>
                <a:spLocks noChangeShapeType="1"/>
              </p:cNvSpPr>
              <p:nvPr/>
            </p:nvSpPr>
            <p:spPr bwMode="auto">
              <a:xfrm>
                <a:off x="1041" y="3648"/>
                <a:ext cx="4260" cy="1"/>
              </a:xfrm>
              <a:prstGeom prst="line">
                <a:avLst/>
              </a:prstGeom>
              <a:noFill/>
              <a:ln w="3175">
                <a:solidFill>
                  <a:schemeClr val="tx1"/>
                </a:solidFill>
                <a:prstDash val="dash"/>
                <a:round/>
                <a:headEnd/>
                <a:tailEnd/>
              </a:ln>
            </p:spPr>
            <p:txBody>
              <a:bodyPr/>
              <a:lstStyle/>
              <a:p>
                <a:endParaRPr lang="en-US" dirty="0"/>
              </a:p>
            </p:txBody>
          </p:sp>
        </p:grpSp>
        <p:grpSp>
          <p:nvGrpSpPr>
            <p:cNvPr id="26" name="Group 364"/>
            <p:cNvGrpSpPr>
              <a:grpSpLocks/>
            </p:cNvGrpSpPr>
            <p:nvPr/>
          </p:nvGrpSpPr>
          <p:grpSpPr bwMode="auto">
            <a:xfrm>
              <a:off x="960" y="1200"/>
              <a:ext cx="81" cy="2593"/>
              <a:chOff x="960" y="1345"/>
              <a:chExt cx="81" cy="2304"/>
            </a:xfrm>
          </p:grpSpPr>
          <p:sp>
            <p:nvSpPr>
              <p:cNvPr id="636269" name="Line 365"/>
              <p:cNvSpPr>
                <a:spLocks noChangeShapeType="1"/>
              </p:cNvSpPr>
              <p:nvPr/>
            </p:nvSpPr>
            <p:spPr bwMode="auto">
              <a:xfrm flipH="1">
                <a:off x="960" y="1345"/>
                <a:ext cx="81" cy="1"/>
              </a:xfrm>
              <a:prstGeom prst="line">
                <a:avLst/>
              </a:prstGeom>
              <a:noFill/>
              <a:ln w="3175">
                <a:solidFill>
                  <a:schemeClr val="tx1"/>
                </a:solidFill>
                <a:round/>
                <a:headEnd/>
                <a:tailEnd/>
              </a:ln>
            </p:spPr>
            <p:txBody>
              <a:bodyPr/>
              <a:lstStyle/>
              <a:p>
                <a:endParaRPr lang="en-US" dirty="0"/>
              </a:p>
            </p:txBody>
          </p:sp>
          <p:sp>
            <p:nvSpPr>
              <p:cNvPr id="636270" name="Line 366"/>
              <p:cNvSpPr>
                <a:spLocks noChangeShapeType="1"/>
              </p:cNvSpPr>
              <p:nvPr/>
            </p:nvSpPr>
            <p:spPr bwMode="auto">
              <a:xfrm flipH="1">
                <a:off x="960" y="1601"/>
                <a:ext cx="81" cy="1"/>
              </a:xfrm>
              <a:prstGeom prst="line">
                <a:avLst/>
              </a:prstGeom>
              <a:noFill/>
              <a:ln w="3175">
                <a:solidFill>
                  <a:schemeClr val="tx1"/>
                </a:solidFill>
                <a:round/>
                <a:headEnd/>
                <a:tailEnd/>
              </a:ln>
            </p:spPr>
            <p:txBody>
              <a:bodyPr/>
              <a:lstStyle/>
              <a:p>
                <a:endParaRPr lang="en-US" dirty="0"/>
              </a:p>
            </p:txBody>
          </p:sp>
          <p:sp>
            <p:nvSpPr>
              <p:cNvPr id="636271" name="Line 367"/>
              <p:cNvSpPr>
                <a:spLocks noChangeShapeType="1"/>
              </p:cNvSpPr>
              <p:nvPr/>
            </p:nvSpPr>
            <p:spPr bwMode="auto">
              <a:xfrm flipH="1">
                <a:off x="960" y="1857"/>
                <a:ext cx="81" cy="1"/>
              </a:xfrm>
              <a:prstGeom prst="line">
                <a:avLst/>
              </a:prstGeom>
              <a:noFill/>
              <a:ln w="3175">
                <a:solidFill>
                  <a:schemeClr val="tx1"/>
                </a:solidFill>
                <a:round/>
                <a:headEnd/>
                <a:tailEnd/>
              </a:ln>
            </p:spPr>
            <p:txBody>
              <a:bodyPr/>
              <a:lstStyle/>
              <a:p>
                <a:endParaRPr lang="en-US" dirty="0"/>
              </a:p>
            </p:txBody>
          </p:sp>
          <p:sp>
            <p:nvSpPr>
              <p:cNvPr id="636272" name="Line 368"/>
              <p:cNvSpPr>
                <a:spLocks noChangeShapeType="1"/>
              </p:cNvSpPr>
              <p:nvPr/>
            </p:nvSpPr>
            <p:spPr bwMode="auto">
              <a:xfrm flipH="1">
                <a:off x="960" y="2113"/>
                <a:ext cx="81" cy="1"/>
              </a:xfrm>
              <a:prstGeom prst="line">
                <a:avLst/>
              </a:prstGeom>
              <a:noFill/>
              <a:ln w="3175">
                <a:solidFill>
                  <a:schemeClr val="tx1"/>
                </a:solidFill>
                <a:round/>
                <a:headEnd/>
                <a:tailEnd/>
              </a:ln>
            </p:spPr>
            <p:txBody>
              <a:bodyPr/>
              <a:lstStyle/>
              <a:p>
                <a:endParaRPr lang="en-US" dirty="0"/>
              </a:p>
            </p:txBody>
          </p:sp>
          <p:sp>
            <p:nvSpPr>
              <p:cNvPr id="636273" name="Line 369"/>
              <p:cNvSpPr>
                <a:spLocks noChangeShapeType="1"/>
              </p:cNvSpPr>
              <p:nvPr/>
            </p:nvSpPr>
            <p:spPr bwMode="auto">
              <a:xfrm flipH="1">
                <a:off x="960" y="2368"/>
                <a:ext cx="81" cy="1"/>
              </a:xfrm>
              <a:prstGeom prst="line">
                <a:avLst/>
              </a:prstGeom>
              <a:noFill/>
              <a:ln w="3175">
                <a:solidFill>
                  <a:schemeClr val="tx1"/>
                </a:solidFill>
                <a:round/>
                <a:headEnd/>
                <a:tailEnd/>
              </a:ln>
            </p:spPr>
            <p:txBody>
              <a:bodyPr/>
              <a:lstStyle/>
              <a:p>
                <a:endParaRPr lang="en-US" dirty="0"/>
              </a:p>
            </p:txBody>
          </p:sp>
          <p:sp>
            <p:nvSpPr>
              <p:cNvPr id="636274" name="Line 370"/>
              <p:cNvSpPr>
                <a:spLocks noChangeShapeType="1"/>
              </p:cNvSpPr>
              <p:nvPr/>
            </p:nvSpPr>
            <p:spPr bwMode="auto">
              <a:xfrm flipH="1">
                <a:off x="960" y="2625"/>
                <a:ext cx="81" cy="1"/>
              </a:xfrm>
              <a:prstGeom prst="line">
                <a:avLst/>
              </a:prstGeom>
              <a:noFill/>
              <a:ln w="3175">
                <a:solidFill>
                  <a:schemeClr val="tx1"/>
                </a:solidFill>
                <a:round/>
                <a:headEnd/>
                <a:tailEnd/>
              </a:ln>
            </p:spPr>
            <p:txBody>
              <a:bodyPr/>
              <a:lstStyle/>
              <a:p>
                <a:endParaRPr lang="en-US" dirty="0"/>
              </a:p>
            </p:txBody>
          </p:sp>
          <p:sp>
            <p:nvSpPr>
              <p:cNvPr id="636275" name="Line 371"/>
              <p:cNvSpPr>
                <a:spLocks noChangeShapeType="1"/>
              </p:cNvSpPr>
              <p:nvPr/>
            </p:nvSpPr>
            <p:spPr bwMode="auto">
              <a:xfrm flipH="1">
                <a:off x="960" y="2880"/>
                <a:ext cx="81" cy="1"/>
              </a:xfrm>
              <a:prstGeom prst="line">
                <a:avLst/>
              </a:prstGeom>
              <a:noFill/>
              <a:ln w="3175">
                <a:solidFill>
                  <a:schemeClr val="tx1"/>
                </a:solidFill>
                <a:round/>
                <a:headEnd/>
                <a:tailEnd/>
              </a:ln>
            </p:spPr>
            <p:txBody>
              <a:bodyPr/>
              <a:lstStyle/>
              <a:p>
                <a:endParaRPr lang="en-US" dirty="0"/>
              </a:p>
            </p:txBody>
          </p:sp>
          <p:sp>
            <p:nvSpPr>
              <p:cNvPr id="636276" name="Line 372"/>
              <p:cNvSpPr>
                <a:spLocks noChangeShapeType="1"/>
              </p:cNvSpPr>
              <p:nvPr/>
            </p:nvSpPr>
            <p:spPr bwMode="auto">
              <a:xfrm flipH="1">
                <a:off x="960" y="3136"/>
                <a:ext cx="81" cy="1"/>
              </a:xfrm>
              <a:prstGeom prst="line">
                <a:avLst/>
              </a:prstGeom>
              <a:noFill/>
              <a:ln w="3175">
                <a:solidFill>
                  <a:schemeClr val="tx1"/>
                </a:solidFill>
                <a:round/>
                <a:headEnd/>
                <a:tailEnd/>
              </a:ln>
            </p:spPr>
            <p:txBody>
              <a:bodyPr/>
              <a:lstStyle/>
              <a:p>
                <a:endParaRPr lang="en-US" dirty="0"/>
              </a:p>
            </p:txBody>
          </p:sp>
          <p:sp>
            <p:nvSpPr>
              <p:cNvPr id="636277" name="Line 373"/>
              <p:cNvSpPr>
                <a:spLocks noChangeShapeType="1"/>
              </p:cNvSpPr>
              <p:nvPr/>
            </p:nvSpPr>
            <p:spPr bwMode="auto">
              <a:xfrm flipH="1">
                <a:off x="960" y="3392"/>
                <a:ext cx="81" cy="1"/>
              </a:xfrm>
              <a:prstGeom prst="line">
                <a:avLst/>
              </a:prstGeom>
              <a:noFill/>
              <a:ln w="3175">
                <a:solidFill>
                  <a:schemeClr val="tx1"/>
                </a:solidFill>
                <a:round/>
                <a:headEnd/>
                <a:tailEnd/>
              </a:ln>
            </p:spPr>
            <p:txBody>
              <a:bodyPr/>
              <a:lstStyle/>
              <a:p>
                <a:endParaRPr lang="en-US" dirty="0"/>
              </a:p>
            </p:txBody>
          </p:sp>
          <p:sp>
            <p:nvSpPr>
              <p:cNvPr id="636278" name="Line 374"/>
              <p:cNvSpPr>
                <a:spLocks noChangeShapeType="1"/>
              </p:cNvSpPr>
              <p:nvPr/>
            </p:nvSpPr>
            <p:spPr bwMode="auto">
              <a:xfrm flipH="1">
                <a:off x="960" y="3648"/>
                <a:ext cx="81" cy="1"/>
              </a:xfrm>
              <a:prstGeom prst="line">
                <a:avLst/>
              </a:prstGeom>
              <a:noFill/>
              <a:ln w="3175">
                <a:solidFill>
                  <a:schemeClr val="tx1"/>
                </a:solidFill>
                <a:round/>
                <a:headEnd/>
                <a:tailEnd/>
              </a:ln>
            </p:spPr>
            <p:txBody>
              <a:bodyPr/>
              <a:lstStyle/>
              <a:p>
                <a:endParaRPr lang="en-US" dirty="0"/>
              </a:p>
            </p:txBody>
          </p:sp>
        </p:grpSp>
        <p:sp>
          <p:nvSpPr>
            <p:cNvPr id="636279" name="Rectangle 375"/>
            <p:cNvSpPr>
              <a:spLocks noChangeArrowheads="1"/>
            </p:cNvSpPr>
            <p:nvPr/>
          </p:nvSpPr>
          <p:spPr bwMode="auto">
            <a:xfrm>
              <a:off x="1180" y="3775"/>
              <a:ext cx="328" cy="17"/>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80" name="Rectangle 376"/>
            <p:cNvSpPr>
              <a:spLocks noChangeArrowheads="1"/>
            </p:cNvSpPr>
            <p:nvPr/>
          </p:nvSpPr>
          <p:spPr bwMode="auto">
            <a:xfrm>
              <a:off x="1793" y="3751"/>
              <a:ext cx="328" cy="4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81" name="Rectangle 377"/>
            <p:cNvSpPr>
              <a:spLocks noChangeArrowheads="1"/>
            </p:cNvSpPr>
            <p:nvPr/>
          </p:nvSpPr>
          <p:spPr bwMode="auto">
            <a:xfrm>
              <a:off x="2406" y="3734"/>
              <a:ext cx="328" cy="58"/>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82" name="Rectangle 378"/>
            <p:cNvSpPr>
              <a:spLocks noChangeArrowheads="1"/>
            </p:cNvSpPr>
            <p:nvPr/>
          </p:nvSpPr>
          <p:spPr bwMode="auto">
            <a:xfrm>
              <a:off x="2406" y="3552"/>
              <a:ext cx="328" cy="182"/>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283" name="Rectangle 379"/>
            <p:cNvSpPr>
              <a:spLocks noChangeArrowheads="1"/>
            </p:cNvSpPr>
            <p:nvPr/>
          </p:nvSpPr>
          <p:spPr bwMode="auto">
            <a:xfrm>
              <a:off x="3628" y="3621"/>
              <a:ext cx="328" cy="17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84" name="Rectangle 380"/>
            <p:cNvSpPr>
              <a:spLocks noChangeArrowheads="1"/>
            </p:cNvSpPr>
            <p:nvPr/>
          </p:nvSpPr>
          <p:spPr bwMode="auto">
            <a:xfrm>
              <a:off x="3628" y="3216"/>
              <a:ext cx="328" cy="405"/>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285" name="Rectangle 381"/>
            <p:cNvSpPr>
              <a:spLocks noChangeArrowheads="1"/>
            </p:cNvSpPr>
            <p:nvPr/>
          </p:nvSpPr>
          <p:spPr bwMode="auto">
            <a:xfrm>
              <a:off x="3006" y="3392"/>
              <a:ext cx="329" cy="400"/>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86" name="Rectangle 382"/>
            <p:cNvSpPr>
              <a:spLocks noChangeArrowheads="1"/>
            </p:cNvSpPr>
            <p:nvPr/>
          </p:nvSpPr>
          <p:spPr bwMode="auto">
            <a:xfrm>
              <a:off x="4244" y="2081"/>
              <a:ext cx="329" cy="171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87" name="Rectangle 383"/>
            <p:cNvSpPr>
              <a:spLocks noChangeArrowheads="1"/>
            </p:cNvSpPr>
            <p:nvPr/>
          </p:nvSpPr>
          <p:spPr bwMode="auto">
            <a:xfrm>
              <a:off x="4857" y="1283"/>
              <a:ext cx="328" cy="2509"/>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288" name="Rectangle 384"/>
            <p:cNvSpPr>
              <a:spLocks noChangeArrowheads="1"/>
            </p:cNvSpPr>
            <p:nvPr/>
          </p:nvSpPr>
          <p:spPr bwMode="auto">
            <a:xfrm>
              <a:off x="1041" y="1200"/>
              <a:ext cx="4260" cy="2592"/>
            </a:xfrm>
            <a:prstGeom prst="rect">
              <a:avLst/>
            </a:prstGeom>
            <a:noFill/>
            <a:ln w="3175">
              <a:solidFill>
                <a:schemeClr val="tx1"/>
              </a:solidFill>
              <a:miter lim="800000"/>
              <a:headEnd/>
              <a:tailEnd/>
            </a:ln>
          </p:spPr>
          <p:txBody>
            <a:bodyPr/>
            <a:lstStyle/>
            <a:p>
              <a:endParaRPr lang="en-US" dirty="0"/>
            </a:p>
          </p:txBody>
        </p:sp>
        <p:sp>
          <p:nvSpPr>
            <p:cNvPr id="636289" name="Text Box 385"/>
            <p:cNvSpPr txBox="1">
              <a:spLocks noChangeArrowheads="1"/>
            </p:cNvSpPr>
            <p:nvPr/>
          </p:nvSpPr>
          <p:spPr bwMode="auto">
            <a:xfrm>
              <a:off x="1056" y="3833"/>
              <a:ext cx="599"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Sacramento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Delta</a:t>
              </a:r>
            </a:p>
          </p:txBody>
        </p:sp>
        <p:sp>
          <p:nvSpPr>
            <p:cNvPr id="636290" name="Text Box 386"/>
            <p:cNvSpPr txBox="1">
              <a:spLocks noChangeArrowheads="1"/>
            </p:cNvSpPr>
            <p:nvPr/>
          </p:nvSpPr>
          <p:spPr bwMode="auto">
            <a:xfrm>
              <a:off x="1728" y="3833"/>
              <a:ext cx="46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Colorado</a:t>
              </a:r>
            </a:p>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River</a:t>
              </a:r>
            </a:p>
          </p:txBody>
        </p:sp>
        <p:sp>
          <p:nvSpPr>
            <p:cNvPr id="636291" name="Text Box 387"/>
            <p:cNvSpPr txBox="1">
              <a:spLocks noChangeArrowheads="1"/>
            </p:cNvSpPr>
            <p:nvPr/>
          </p:nvSpPr>
          <p:spPr bwMode="auto">
            <a:xfrm>
              <a:off x="2245" y="3846"/>
              <a:ext cx="653"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Groundwater</a:t>
              </a:r>
            </a:p>
          </p:txBody>
        </p:sp>
        <p:sp>
          <p:nvSpPr>
            <p:cNvPr id="636292" name="Text Box 388"/>
            <p:cNvSpPr txBox="1">
              <a:spLocks noChangeArrowheads="1"/>
            </p:cNvSpPr>
            <p:nvPr/>
          </p:nvSpPr>
          <p:spPr bwMode="auto">
            <a:xfrm>
              <a:off x="3654" y="3846"/>
              <a:ext cx="268"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Brine</a:t>
              </a:r>
            </a:p>
          </p:txBody>
        </p:sp>
        <p:sp>
          <p:nvSpPr>
            <p:cNvPr id="636293" name="Text Box 389"/>
            <p:cNvSpPr txBox="1">
              <a:spLocks noChangeArrowheads="1"/>
            </p:cNvSpPr>
            <p:nvPr/>
          </p:nvSpPr>
          <p:spPr bwMode="auto">
            <a:xfrm>
              <a:off x="2984" y="3853"/>
              <a:ext cx="355"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Human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Tears</a:t>
              </a:r>
            </a:p>
          </p:txBody>
        </p:sp>
        <p:sp>
          <p:nvSpPr>
            <p:cNvPr id="636294" name="Text Box 390"/>
            <p:cNvSpPr txBox="1">
              <a:spLocks noChangeArrowheads="1"/>
            </p:cNvSpPr>
            <p:nvPr/>
          </p:nvSpPr>
          <p:spPr bwMode="auto">
            <a:xfrm>
              <a:off x="4165" y="3846"/>
              <a:ext cx="460" cy="146"/>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Seawater</a:t>
              </a:r>
            </a:p>
          </p:txBody>
        </p:sp>
        <p:sp>
          <p:nvSpPr>
            <p:cNvPr id="636295" name="Text Box 391"/>
            <p:cNvSpPr txBox="1">
              <a:spLocks noChangeArrowheads="1"/>
            </p:cNvSpPr>
            <p:nvPr/>
          </p:nvSpPr>
          <p:spPr bwMode="auto">
            <a:xfrm>
              <a:off x="4843" y="3853"/>
              <a:ext cx="320"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chemeClr val="tx1"/>
                  </a:solidFill>
                  <a:effectLst>
                    <a:outerShdw blurRad="38100" dist="38100" dir="2700000" algn="tl">
                      <a:srgbClr val="FFFFFF"/>
                    </a:outerShdw>
                  </a:effectLst>
                  <a:latin typeface="Arial Narrow" pitchFamily="34" charset="0"/>
                </a:rPr>
                <a:t>Salton</a:t>
              </a:r>
              <a:br>
                <a:rPr lang="en-US" sz="1600" b="1" dirty="0">
                  <a:solidFill>
                    <a:schemeClr val="tx1"/>
                  </a:solidFill>
                  <a:effectLst>
                    <a:outerShdw blurRad="38100" dist="38100" dir="2700000" algn="tl">
                      <a:srgbClr val="FFFFFF"/>
                    </a:outerShdw>
                  </a:effectLst>
                  <a:latin typeface="Arial Narrow" pitchFamily="34" charset="0"/>
                </a:rPr>
              </a:br>
              <a:r>
                <a:rPr lang="en-US" sz="1600" b="1" dirty="0">
                  <a:solidFill>
                    <a:schemeClr val="tx1"/>
                  </a:solidFill>
                  <a:effectLst>
                    <a:outerShdw blurRad="38100" dist="38100" dir="2700000" algn="tl">
                      <a:srgbClr val="FFFFFF"/>
                    </a:outerShdw>
                  </a:effectLst>
                  <a:latin typeface="Arial Narrow" pitchFamily="34" charset="0"/>
                </a:rPr>
                <a:t>Sea</a:t>
              </a:r>
            </a:p>
          </p:txBody>
        </p:sp>
        <p:sp>
          <p:nvSpPr>
            <p:cNvPr id="636296" name="Text Box 392"/>
            <p:cNvSpPr txBox="1">
              <a:spLocks noChangeArrowheads="1"/>
            </p:cNvSpPr>
            <p:nvPr/>
          </p:nvSpPr>
          <p:spPr bwMode="auto">
            <a:xfrm rot="-5400000">
              <a:off x="-88" y="2267"/>
              <a:ext cx="990" cy="139"/>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effectLst>
                    <a:outerShdw blurRad="38100" dist="38100" dir="2700000" algn="tl">
                      <a:srgbClr val="000000"/>
                    </a:outerShdw>
                  </a:effectLst>
                  <a:latin typeface="Arial Narrow" pitchFamily="34" charset="0"/>
                </a:rPr>
                <a:t>TDS (mg/L or ppm)</a:t>
              </a:r>
            </a:p>
          </p:txBody>
        </p:sp>
        <p:sp>
          <p:nvSpPr>
            <p:cNvPr id="636297" name="Text Box 393"/>
            <p:cNvSpPr txBox="1">
              <a:spLocks noChangeArrowheads="1"/>
            </p:cNvSpPr>
            <p:nvPr/>
          </p:nvSpPr>
          <p:spPr bwMode="auto">
            <a:xfrm>
              <a:off x="1287" y="3607"/>
              <a:ext cx="153"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a:t>
              </a:r>
            </a:p>
          </p:txBody>
        </p:sp>
        <p:sp>
          <p:nvSpPr>
            <p:cNvPr id="636298" name="Text Box 394"/>
            <p:cNvSpPr txBox="1">
              <a:spLocks noChangeArrowheads="1"/>
            </p:cNvSpPr>
            <p:nvPr/>
          </p:nvSpPr>
          <p:spPr bwMode="auto">
            <a:xfrm>
              <a:off x="1873" y="3597"/>
              <a:ext cx="153"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a:t>
              </a:r>
            </a:p>
          </p:txBody>
        </p:sp>
        <p:sp>
          <p:nvSpPr>
            <p:cNvPr id="636299" name="Text Box 395"/>
            <p:cNvSpPr txBox="1">
              <a:spLocks noChangeArrowheads="1"/>
            </p:cNvSpPr>
            <p:nvPr/>
          </p:nvSpPr>
          <p:spPr bwMode="auto">
            <a:xfrm>
              <a:off x="2352" y="3309"/>
              <a:ext cx="414"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250-4,000</a:t>
              </a:r>
            </a:p>
          </p:txBody>
        </p:sp>
        <p:sp>
          <p:nvSpPr>
            <p:cNvPr id="636300" name="Text Box 396"/>
            <p:cNvSpPr txBox="1">
              <a:spLocks noChangeArrowheads="1"/>
            </p:cNvSpPr>
            <p:nvPr/>
          </p:nvSpPr>
          <p:spPr bwMode="auto">
            <a:xfrm>
              <a:off x="3538" y="3069"/>
              <a:ext cx="542"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3,000-10,000</a:t>
              </a:r>
            </a:p>
          </p:txBody>
        </p:sp>
        <p:sp>
          <p:nvSpPr>
            <p:cNvPr id="636301" name="Text Box 397"/>
            <p:cNvSpPr txBox="1">
              <a:spLocks noChangeArrowheads="1"/>
            </p:cNvSpPr>
            <p:nvPr/>
          </p:nvSpPr>
          <p:spPr bwMode="auto">
            <a:xfrm>
              <a:off x="3058" y="3223"/>
              <a:ext cx="230"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7,000</a:t>
              </a:r>
            </a:p>
          </p:txBody>
        </p:sp>
        <p:sp>
          <p:nvSpPr>
            <p:cNvPr id="636302" name="Text Box 398"/>
            <p:cNvSpPr txBox="1">
              <a:spLocks noChangeArrowheads="1"/>
            </p:cNvSpPr>
            <p:nvPr/>
          </p:nvSpPr>
          <p:spPr bwMode="auto">
            <a:xfrm>
              <a:off x="4272" y="1917"/>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30,000</a:t>
              </a:r>
            </a:p>
          </p:txBody>
        </p:sp>
        <p:sp>
          <p:nvSpPr>
            <p:cNvPr id="636303" name="Text Box 399"/>
            <p:cNvSpPr txBox="1">
              <a:spLocks noChangeArrowheads="1"/>
            </p:cNvSpPr>
            <p:nvPr/>
          </p:nvSpPr>
          <p:spPr bwMode="auto">
            <a:xfrm>
              <a:off x="4880" y="1141"/>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44,000</a:t>
              </a:r>
            </a:p>
          </p:txBody>
        </p:sp>
      </p:grpSp>
      <p:grpSp>
        <p:nvGrpSpPr>
          <p:cNvPr id="27" name="Group 400"/>
          <p:cNvGrpSpPr>
            <a:grpSpLocks/>
          </p:cNvGrpSpPr>
          <p:nvPr/>
        </p:nvGrpSpPr>
        <p:grpSpPr bwMode="auto">
          <a:xfrm>
            <a:off x="533400" y="1447800"/>
            <a:ext cx="7880350" cy="4598988"/>
            <a:chOff x="337" y="1104"/>
            <a:chExt cx="4964" cy="3041"/>
          </a:xfrm>
        </p:grpSpPr>
        <p:sp>
          <p:nvSpPr>
            <p:cNvPr id="636305" name="Text Box 401"/>
            <p:cNvSpPr txBox="1">
              <a:spLocks noChangeArrowheads="1"/>
            </p:cNvSpPr>
            <p:nvPr/>
          </p:nvSpPr>
          <p:spPr bwMode="auto">
            <a:xfrm>
              <a:off x="541" y="1104"/>
              <a:ext cx="435" cy="2915"/>
            </a:xfrm>
            <a:prstGeom prst="rect">
              <a:avLst/>
            </a:prstGeom>
            <a:noFill/>
            <a:ln w="9525">
              <a:noFill/>
              <a:miter lim="800000"/>
              <a:headEnd/>
              <a:tailEnd/>
            </a:ln>
            <a:effectLst/>
          </p:spPr>
          <p:txBody>
            <a:bodyPr wrap="none">
              <a:spAutoFit/>
            </a:bodyPr>
            <a:lstStyle/>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40,000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30,000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20,000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10,000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5,000</a:t>
              </a:r>
            </a:p>
            <a:p>
              <a:pPr algn="r">
                <a:spcAft>
                  <a:spcPct val="85000"/>
                </a:spcAft>
                <a:buFontTx/>
                <a:buNone/>
              </a:pPr>
              <a:r>
                <a:rPr lang="en-US" sz="1600" b="1" dirty="0">
                  <a:solidFill>
                    <a:srgbClr val="FFFF99"/>
                  </a:solidFill>
                  <a:effectLst>
                    <a:outerShdw blurRad="38100" dist="38100" dir="2700000" algn="tl">
                      <a:srgbClr val="000000"/>
                    </a:outerShdw>
                  </a:effectLst>
                  <a:latin typeface="Arial Narrow" pitchFamily="34" charset="0"/>
                </a:rPr>
                <a:t>0</a:t>
              </a:r>
            </a:p>
          </p:txBody>
        </p:sp>
        <p:grpSp>
          <p:nvGrpSpPr>
            <p:cNvPr id="28" name="Group 402"/>
            <p:cNvGrpSpPr>
              <a:grpSpLocks/>
            </p:cNvGrpSpPr>
            <p:nvPr/>
          </p:nvGrpSpPr>
          <p:grpSpPr bwMode="auto">
            <a:xfrm>
              <a:off x="1041" y="1200"/>
              <a:ext cx="4260" cy="2593"/>
              <a:chOff x="1041" y="1345"/>
              <a:chExt cx="4260" cy="2304"/>
            </a:xfrm>
          </p:grpSpPr>
          <p:sp>
            <p:nvSpPr>
              <p:cNvPr id="636307" name="Line 403"/>
              <p:cNvSpPr>
                <a:spLocks noChangeShapeType="1"/>
              </p:cNvSpPr>
              <p:nvPr/>
            </p:nvSpPr>
            <p:spPr bwMode="auto">
              <a:xfrm>
                <a:off x="1041" y="1345"/>
                <a:ext cx="4260" cy="1"/>
              </a:xfrm>
              <a:prstGeom prst="line">
                <a:avLst/>
              </a:prstGeom>
              <a:noFill/>
              <a:ln w="3175">
                <a:solidFill>
                  <a:schemeClr val="tx1"/>
                </a:solidFill>
                <a:prstDash val="dash"/>
                <a:round/>
                <a:headEnd/>
                <a:tailEnd/>
              </a:ln>
            </p:spPr>
            <p:txBody>
              <a:bodyPr/>
              <a:lstStyle/>
              <a:p>
                <a:endParaRPr lang="en-US" dirty="0"/>
              </a:p>
            </p:txBody>
          </p:sp>
          <p:sp>
            <p:nvSpPr>
              <p:cNvPr id="636308" name="Line 404"/>
              <p:cNvSpPr>
                <a:spLocks noChangeShapeType="1"/>
              </p:cNvSpPr>
              <p:nvPr/>
            </p:nvSpPr>
            <p:spPr bwMode="auto">
              <a:xfrm>
                <a:off x="1041" y="1601"/>
                <a:ext cx="4260" cy="1"/>
              </a:xfrm>
              <a:prstGeom prst="line">
                <a:avLst/>
              </a:prstGeom>
              <a:noFill/>
              <a:ln w="3175">
                <a:solidFill>
                  <a:schemeClr val="tx1"/>
                </a:solidFill>
                <a:prstDash val="dash"/>
                <a:round/>
                <a:headEnd/>
                <a:tailEnd/>
              </a:ln>
            </p:spPr>
            <p:txBody>
              <a:bodyPr/>
              <a:lstStyle/>
              <a:p>
                <a:endParaRPr lang="en-US" dirty="0"/>
              </a:p>
            </p:txBody>
          </p:sp>
          <p:sp>
            <p:nvSpPr>
              <p:cNvPr id="636309" name="Line 405"/>
              <p:cNvSpPr>
                <a:spLocks noChangeShapeType="1"/>
              </p:cNvSpPr>
              <p:nvPr/>
            </p:nvSpPr>
            <p:spPr bwMode="auto">
              <a:xfrm>
                <a:off x="1041" y="1857"/>
                <a:ext cx="4260" cy="1"/>
              </a:xfrm>
              <a:prstGeom prst="line">
                <a:avLst/>
              </a:prstGeom>
              <a:noFill/>
              <a:ln w="3175">
                <a:solidFill>
                  <a:schemeClr val="tx1"/>
                </a:solidFill>
                <a:prstDash val="dash"/>
                <a:round/>
                <a:headEnd/>
                <a:tailEnd/>
              </a:ln>
            </p:spPr>
            <p:txBody>
              <a:bodyPr/>
              <a:lstStyle/>
              <a:p>
                <a:endParaRPr lang="en-US" dirty="0"/>
              </a:p>
            </p:txBody>
          </p:sp>
          <p:sp>
            <p:nvSpPr>
              <p:cNvPr id="636310" name="Line 406"/>
              <p:cNvSpPr>
                <a:spLocks noChangeShapeType="1"/>
              </p:cNvSpPr>
              <p:nvPr/>
            </p:nvSpPr>
            <p:spPr bwMode="auto">
              <a:xfrm>
                <a:off x="1041" y="2113"/>
                <a:ext cx="4260" cy="1"/>
              </a:xfrm>
              <a:prstGeom prst="line">
                <a:avLst/>
              </a:prstGeom>
              <a:noFill/>
              <a:ln w="3175">
                <a:solidFill>
                  <a:schemeClr val="tx1"/>
                </a:solidFill>
                <a:prstDash val="dash"/>
                <a:round/>
                <a:headEnd/>
                <a:tailEnd/>
              </a:ln>
            </p:spPr>
            <p:txBody>
              <a:bodyPr/>
              <a:lstStyle/>
              <a:p>
                <a:endParaRPr lang="en-US" dirty="0"/>
              </a:p>
            </p:txBody>
          </p:sp>
          <p:sp>
            <p:nvSpPr>
              <p:cNvPr id="636311" name="Line 407"/>
              <p:cNvSpPr>
                <a:spLocks noChangeShapeType="1"/>
              </p:cNvSpPr>
              <p:nvPr/>
            </p:nvSpPr>
            <p:spPr bwMode="auto">
              <a:xfrm>
                <a:off x="1041" y="2368"/>
                <a:ext cx="4260" cy="1"/>
              </a:xfrm>
              <a:prstGeom prst="line">
                <a:avLst/>
              </a:prstGeom>
              <a:noFill/>
              <a:ln w="3175">
                <a:solidFill>
                  <a:schemeClr val="tx1"/>
                </a:solidFill>
                <a:prstDash val="dash"/>
                <a:round/>
                <a:headEnd/>
                <a:tailEnd/>
              </a:ln>
            </p:spPr>
            <p:txBody>
              <a:bodyPr/>
              <a:lstStyle/>
              <a:p>
                <a:endParaRPr lang="en-US" dirty="0"/>
              </a:p>
            </p:txBody>
          </p:sp>
          <p:sp>
            <p:nvSpPr>
              <p:cNvPr id="636312" name="Line 408"/>
              <p:cNvSpPr>
                <a:spLocks noChangeShapeType="1"/>
              </p:cNvSpPr>
              <p:nvPr/>
            </p:nvSpPr>
            <p:spPr bwMode="auto">
              <a:xfrm>
                <a:off x="1041" y="2625"/>
                <a:ext cx="4260" cy="1"/>
              </a:xfrm>
              <a:prstGeom prst="line">
                <a:avLst/>
              </a:prstGeom>
              <a:noFill/>
              <a:ln w="3175">
                <a:solidFill>
                  <a:schemeClr val="tx1"/>
                </a:solidFill>
                <a:prstDash val="dash"/>
                <a:round/>
                <a:headEnd/>
                <a:tailEnd/>
              </a:ln>
            </p:spPr>
            <p:txBody>
              <a:bodyPr/>
              <a:lstStyle/>
              <a:p>
                <a:endParaRPr lang="en-US" dirty="0"/>
              </a:p>
            </p:txBody>
          </p:sp>
          <p:sp>
            <p:nvSpPr>
              <p:cNvPr id="636313" name="Line 409"/>
              <p:cNvSpPr>
                <a:spLocks noChangeShapeType="1"/>
              </p:cNvSpPr>
              <p:nvPr/>
            </p:nvSpPr>
            <p:spPr bwMode="auto">
              <a:xfrm>
                <a:off x="1041" y="2880"/>
                <a:ext cx="4260" cy="1"/>
              </a:xfrm>
              <a:prstGeom prst="line">
                <a:avLst/>
              </a:prstGeom>
              <a:noFill/>
              <a:ln w="3175">
                <a:solidFill>
                  <a:schemeClr val="tx1"/>
                </a:solidFill>
                <a:prstDash val="dash"/>
                <a:round/>
                <a:headEnd/>
                <a:tailEnd/>
              </a:ln>
            </p:spPr>
            <p:txBody>
              <a:bodyPr/>
              <a:lstStyle/>
              <a:p>
                <a:endParaRPr lang="en-US" dirty="0"/>
              </a:p>
            </p:txBody>
          </p:sp>
          <p:sp>
            <p:nvSpPr>
              <p:cNvPr id="636314" name="Line 410"/>
              <p:cNvSpPr>
                <a:spLocks noChangeShapeType="1"/>
              </p:cNvSpPr>
              <p:nvPr/>
            </p:nvSpPr>
            <p:spPr bwMode="auto">
              <a:xfrm>
                <a:off x="1041" y="3136"/>
                <a:ext cx="4260" cy="1"/>
              </a:xfrm>
              <a:prstGeom prst="line">
                <a:avLst/>
              </a:prstGeom>
              <a:noFill/>
              <a:ln w="3175">
                <a:solidFill>
                  <a:schemeClr val="tx1"/>
                </a:solidFill>
                <a:prstDash val="dash"/>
                <a:round/>
                <a:headEnd/>
                <a:tailEnd/>
              </a:ln>
            </p:spPr>
            <p:txBody>
              <a:bodyPr/>
              <a:lstStyle/>
              <a:p>
                <a:endParaRPr lang="en-US" dirty="0"/>
              </a:p>
            </p:txBody>
          </p:sp>
          <p:sp>
            <p:nvSpPr>
              <p:cNvPr id="636315" name="Line 411"/>
              <p:cNvSpPr>
                <a:spLocks noChangeShapeType="1"/>
              </p:cNvSpPr>
              <p:nvPr/>
            </p:nvSpPr>
            <p:spPr bwMode="auto">
              <a:xfrm>
                <a:off x="1041" y="3392"/>
                <a:ext cx="4260" cy="1"/>
              </a:xfrm>
              <a:prstGeom prst="line">
                <a:avLst/>
              </a:prstGeom>
              <a:noFill/>
              <a:ln w="3175">
                <a:solidFill>
                  <a:schemeClr val="tx1"/>
                </a:solidFill>
                <a:prstDash val="dash"/>
                <a:round/>
                <a:headEnd/>
                <a:tailEnd/>
              </a:ln>
            </p:spPr>
            <p:txBody>
              <a:bodyPr/>
              <a:lstStyle/>
              <a:p>
                <a:endParaRPr lang="en-US" dirty="0"/>
              </a:p>
            </p:txBody>
          </p:sp>
          <p:sp>
            <p:nvSpPr>
              <p:cNvPr id="636316" name="Line 412"/>
              <p:cNvSpPr>
                <a:spLocks noChangeShapeType="1"/>
              </p:cNvSpPr>
              <p:nvPr/>
            </p:nvSpPr>
            <p:spPr bwMode="auto">
              <a:xfrm>
                <a:off x="1041" y="3648"/>
                <a:ext cx="4260" cy="1"/>
              </a:xfrm>
              <a:prstGeom prst="line">
                <a:avLst/>
              </a:prstGeom>
              <a:noFill/>
              <a:ln w="3175">
                <a:solidFill>
                  <a:schemeClr val="tx1"/>
                </a:solidFill>
                <a:prstDash val="dash"/>
                <a:round/>
                <a:headEnd/>
                <a:tailEnd/>
              </a:ln>
            </p:spPr>
            <p:txBody>
              <a:bodyPr/>
              <a:lstStyle/>
              <a:p>
                <a:endParaRPr lang="en-US" dirty="0"/>
              </a:p>
            </p:txBody>
          </p:sp>
        </p:grpSp>
        <p:grpSp>
          <p:nvGrpSpPr>
            <p:cNvPr id="29" name="Group 413"/>
            <p:cNvGrpSpPr>
              <a:grpSpLocks/>
            </p:cNvGrpSpPr>
            <p:nvPr/>
          </p:nvGrpSpPr>
          <p:grpSpPr bwMode="auto">
            <a:xfrm>
              <a:off x="960" y="1200"/>
              <a:ext cx="81" cy="2593"/>
              <a:chOff x="960" y="1345"/>
              <a:chExt cx="81" cy="2304"/>
            </a:xfrm>
          </p:grpSpPr>
          <p:sp>
            <p:nvSpPr>
              <p:cNvPr id="636318" name="Line 414"/>
              <p:cNvSpPr>
                <a:spLocks noChangeShapeType="1"/>
              </p:cNvSpPr>
              <p:nvPr/>
            </p:nvSpPr>
            <p:spPr bwMode="auto">
              <a:xfrm flipH="1">
                <a:off x="960" y="1345"/>
                <a:ext cx="81" cy="1"/>
              </a:xfrm>
              <a:prstGeom prst="line">
                <a:avLst/>
              </a:prstGeom>
              <a:noFill/>
              <a:ln w="3175">
                <a:solidFill>
                  <a:schemeClr val="tx1"/>
                </a:solidFill>
                <a:round/>
                <a:headEnd/>
                <a:tailEnd/>
              </a:ln>
            </p:spPr>
            <p:txBody>
              <a:bodyPr/>
              <a:lstStyle/>
              <a:p>
                <a:endParaRPr lang="en-US" dirty="0"/>
              </a:p>
            </p:txBody>
          </p:sp>
          <p:sp>
            <p:nvSpPr>
              <p:cNvPr id="636319" name="Line 415"/>
              <p:cNvSpPr>
                <a:spLocks noChangeShapeType="1"/>
              </p:cNvSpPr>
              <p:nvPr/>
            </p:nvSpPr>
            <p:spPr bwMode="auto">
              <a:xfrm flipH="1">
                <a:off x="960" y="1601"/>
                <a:ext cx="81" cy="1"/>
              </a:xfrm>
              <a:prstGeom prst="line">
                <a:avLst/>
              </a:prstGeom>
              <a:noFill/>
              <a:ln w="3175">
                <a:solidFill>
                  <a:schemeClr val="tx1"/>
                </a:solidFill>
                <a:round/>
                <a:headEnd/>
                <a:tailEnd/>
              </a:ln>
            </p:spPr>
            <p:txBody>
              <a:bodyPr/>
              <a:lstStyle/>
              <a:p>
                <a:endParaRPr lang="en-US" dirty="0"/>
              </a:p>
            </p:txBody>
          </p:sp>
          <p:sp>
            <p:nvSpPr>
              <p:cNvPr id="636320" name="Line 416"/>
              <p:cNvSpPr>
                <a:spLocks noChangeShapeType="1"/>
              </p:cNvSpPr>
              <p:nvPr/>
            </p:nvSpPr>
            <p:spPr bwMode="auto">
              <a:xfrm flipH="1">
                <a:off x="960" y="1857"/>
                <a:ext cx="81" cy="1"/>
              </a:xfrm>
              <a:prstGeom prst="line">
                <a:avLst/>
              </a:prstGeom>
              <a:noFill/>
              <a:ln w="3175">
                <a:solidFill>
                  <a:schemeClr val="tx1"/>
                </a:solidFill>
                <a:round/>
                <a:headEnd/>
                <a:tailEnd/>
              </a:ln>
            </p:spPr>
            <p:txBody>
              <a:bodyPr/>
              <a:lstStyle/>
              <a:p>
                <a:endParaRPr lang="en-US" dirty="0"/>
              </a:p>
            </p:txBody>
          </p:sp>
          <p:sp>
            <p:nvSpPr>
              <p:cNvPr id="636321" name="Line 417"/>
              <p:cNvSpPr>
                <a:spLocks noChangeShapeType="1"/>
              </p:cNvSpPr>
              <p:nvPr/>
            </p:nvSpPr>
            <p:spPr bwMode="auto">
              <a:xfrm flipH="1">
                <a:off x="960" y="2113"/>
                <a:ext cx="81" cy="1"/>
              </a:xfrm>
              <a:prstGeom prst="line">
                <a:avLst/>
              </a:prstGeom>
              <a:noFill/>
              <a:ln w="3175">
                <a:solidFill>
                  <a:schemeClr val="tx1"/>
                </a:solidFill>
                <a:round/>
                <a:headEnd/>
                <a:tailEnd/>
              </a:ln>
            </p:spPr>
            <p:txBody>
              <a:bodyPr/>
              <a:lstStyle/>
              <a:p>
                <a:endParaRPr lang="en-US" dirty="0"/>
              </a:p>
            </p:txBody>
          </p:sp>
          <p:sp>
            <p:nvSpPr>
              <p:cNvPr id="636322" name="Line 418"/>
              <p:cNvSpPr>
                <a:spLocks noChangeShapeType="1"/>
              </p:cNvSpPr>
              <p:nvPr/>
            </p:nvSpPr>
            <p:spPr bwMode="auto">
              <a:xfrm flipH="1">
                <a:off x="960" y="2368"/>
                <a:ext cx="81" cy="1"/>
              </a:xfrm>
              <a:prstGeom prst="line">
                <a:avLst/>
              </a:prstGeom>
              <a:noFill/>
              <a:ln w="3175">
                <a:solidFill>
                  <a:schemeClr val="tx1"/>
                </a:solidFill>
                <a:round/>
                <a:headEnd/>
                <a:tailEnd/>
              </a:ln>
            </p:spPr>
            <p:txBody>
              <a:bodyPr/>
              <a:lstStyle/>
              <a:p>
                <a:endParaRPr lang="en-US" dirty="0"/>
              </a:p>
            </p:txBody>
          </p:sp>
          <p:sp>
            <p:nvSpPr>
              <p:cNvPr id="636323" name="Line 419"/>
              <p:cNvSpPr>
                <a:spLocks noChangeShapeType="1"/>
              </p:cNvSpPr>
              <p:nvPr/>
            </p:nvSpPr>
            <p:spPr bwMode="auto">
              <a:xfrm flipH="1">
                <a:off x="960" y="2625"/>
                <a:ext cx="81" cy="1"/>
              </a:xfrm>
              <a:prstGeom prst="line">
                <a:avLst/>
              </a:prstGeom>
              <a:noFill/>
              <a:ln w="3175">
                <a:solidFill>
                  <a:schemeClr val="tx1"/>
                </a:solidFill>
                <a:round/>
                <a:headEnd/>
                <a:tailEnd/>
              </a:ln>
            </p:spPr>
            <p:txBody>
              <a:bodyPr/>
              <a:lstStyle/>
              <a:p>
                <a:endParaRPr lang="en-US" dirty="0"/>
              </a:p>
            </p:txBody>
          </p:sp>
          <p:sp>
            <p:nvSpPr>
              <p:cNvPr id="636324" name="Line 420"/>
              <p:cNvSpPr>
                <a:spLocks noChangeShapeType="1"/>
              </p:cNvSpPr>
              <p:nvPr/>
            </p:nvSpPr>
            <p:spPr bwMode="auto">
              <a:xfrm flipH="1">
                <a:off x="960" y="2880"/>
                <a:ext cx="81" cy="1"/>
              </a:xfrm>
              <a:prstGeom prst="line">
                <a:avLst/>
              </a:prstGeom>
              <a:noFill/>
              <a:ln w="3175">
                <a:solidFill>
                  <a:schemeClr val="tx1"/>
                </a:solidFill>
                <a:round/>
                <a:headEnd/>
                <a:tailEnd/>
              </a:ln>
            </p:spPr>
            <p:txBody>
              <a:bodyPr/>
              <a:lstStyle/>
              <a:p>
                <a:endParaRPr lang="en-US" dirty="0"/>
              </a:p>
            </p:txBody>
          </p:sp>
          <p:sp>
            <p:nvSpPr>
              <p:cNvPr id="636325" name="Line 421"/>
              <p:cNvSpPr>
                <a:spLocks noChangeShapeType="1"/>
              </p:cNvSpPr>
              <p:nvPr/>
            </p:nvSpPr>
            <p:spPr bwMode="auto">
              <a:xfrm flipH="1">
                <a:off x="960" y="3136"/>
                <a:ext cx="81" cy="1"/>
              </a:xfrm>
              <a:prstGeom prst="line">
                <a:avLst/>
              </a:prstGeom>
              <a:noFill/>
              <a:ln w="3175">
                <a:solidFill>
                  <a:schemeClr val="tx1"/>
                </a:solidFill>
                <a:round/>
                <a:headEnd/>
                <a:tailEnd/>
              </a:ln>
            </p:spPr>
            <p:txBody>
              <a:bodyPr/>
              <a:lstStyle/>
              <a:p>
                <a:endParaRPr lang="en-US" dirty="0"/>
              </a:p>
            </p:txBody>
          </p:sp>
          <p:sp>
            <p:nvSpPr>
              <p:cNvPr id="636326" name="Line 422"/>
              <p:cNvSpPr>
                <a:spLocks noChangeShapeType="1"/>
              </p:cNvSpPr>
              <p:nvPr/>
            </p:nvSpPr>
            <p:spPr bwMode="auto">
              <a:xfrm flipH="1">
                <a:off x="960" y="3392"/>
                <a:ext cx="81" cy="1"/>
              </a:xfrm>
              <a:prstGeom prst="line">
                <a:avLst/>
              </a:prstGeom>
              <a:noFill/>
              <a:ln w="3175">
                <a:solidFill>
                  <a:schemeClr val="tx1"/>
                </a:solidFill>
                <a:round/>
                <a:headEnd/>
                <a:tailEnd/>
              </a:ln>
            </p:spPr>
            <p:txBody>
              <a:bodyPr/>
              <a:lstStyle/>
              <a:p>
                <a:endParaRPr lang="en-US" dirty="0"/>
              </a:p>
            </p:txBody>
          </p:sp>
          <p:sp>
            <p:nvSpPr>
              <p:cNvPr id="636327" name="Line 423"/>
              <p:cNvSpPr>
                <a:spLocks noChangeShapeType="1"/>
              </p:cNvSpPr>
              <p:nvPr/>
            </p:nvSpPr>
            <p:spPr bwMode="auto">
              <a:xfrm flipH="1">
                <a:off x="960" y="3648"/>
                <a:ext cx="81" cy="1"/>
              </a:xfrm>
              <a:prstGeom prst="line">
                <a:avLst/>
              </a:prstGeom>
              <a:noFill/>
              <a:ln w="3175">
                <a:solidFill>
                  <a:schemeClr val="tx1"/>
                </a:solidFill>
                <a:round/>
                <a:headEnd/>
                <a:tailEnd/>
              </a:ln>
            </p:spPr>
            <p:txBody>
              <a:bodyPr/>
              <a:lstStyle/>
              <a:p>
                <a:endParaRPr lang="en-US" dirty="0"/>
              </a:p>
            </p:txBody>
          </p:sp>
        </p:grpSp>
        <p:sp>
          <p:nvSpPr>
            <p:cNvPr id="636328" name="Rectangle 424"/>
            <p:cNvSpPr>
              <a:spLocks noChangeArrowheads="1"/>
            </p:cNvSpPr>
            <p:nvPr/>
          </p:nvSpPr>
          <p:spPr bwMode="auto">
            <a:xfrm>
              <a:off x="1180" y="3775"/>
              <a:ext cx="328" cy="17"/>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329" name="Rectangle 425"/>
            <p:cNvSpPr>
              <a:spLocks noChangeArrowheads="1"/>
            </p:cNvSpPr>
            <p:nvPr/>
          </p:nvSpPr>
          <p:spPr bwMode="auto">
            <a:xfrm>
              <a:off x="1793" y="3751"/>
              <a:ext cx="328" cy="4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330" name="Rectangle 426"/>
            <p:cNvSpPr>
              <a:spLocks noChangeArrowheads="1"/>
            </p:cNvSpPr>
            <p:nvPr/>
          </p:nvSpPr>
          <p:spPr bwMode="auto">
            <a:xfrm>
              <a:off x="2406" y="3734"/>
              <a:ext cx="328" cy="58"/>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331" name="Rectangle 427"/>
            <p:cNvSpPr>
              <a:spLocks noChangeArrowheads="1"/>
            </p:cNvSpPr>
            <p:nvPr/>
          </p:nvSpPr>
          <p:spPr bwMode="auto">
            <a:xfrm>
              <a:off x="2406" y="3552"/>
              <a:ext cx="328" cy="182"/>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332" name="Rectangle 428"/>
            <p:cNvSpPr>
              <a:spLocks noChangeArrowheads="1"/>
            </p:cNvSpPr>
            <p:nvPr/>
          </p:nvSpPr>
          <p:spPr bwMode="auto">
            <a:xfrm>
              <a:off x="3628" y="3621"/>
              <a:ext cx="328" cy="17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333" name="Rectangle 429"/>
            <p:cNvSpPr>
              <a:spLocks noChangeArrowheads="1"/>
            </p:cNvSpPr>
            <p:nvPr/>
          </p:nvSpPr>
          <p:spPr bwMode="auto">
            <a:xfrm>
              <a:off x="3628" y="3216"/>
              <a:ext cx="328" cy="405"/>
            </a:xfrm>
            <a:prstGeom prst="rect">
              <a:avLst/>
            </a:prstGeom>
            <a:solidFill>
              <a:schemeClr val="tx2">
                <a:alpha val="50000"/>
              </a:schemeClr>
            </a:solidFill>
            <a:ln w="19050">
              <a:solidFill>
                <a:srgbClr val="66FF66"/>
              </a:solidFill>
              <a:prstDash val="dash"/>
              <a:miter lim="800000"/>
              <a:headEnd/>
              <a:tailEnd/>
            </a:ln>
          </p:spPr>
          <p:txBody>
            <a:bodyPr/>
            <a:lstStyle/>
            <a:p>
              <a:endParaRPr lang="en-US" dirty="0"/>
            </a:p>
          </p:txBody>
        </p:sp>
        <p:sp>
          <p:nvSpPr>
            <p:cNvPr id="636334" name="Rectangle 430"/>
            <p:cNvSpPr>
              <a:spLocks noChangeArrowheads="1"/>
            </p:cNvSpPr>
            <p:nvPr/>
          </p:nvSpPr>
          <p:spPr bwMode="auto">
            <a:xfrm>
              <a:off x="3006" y="3392"/>
              <a:ext cx="329" cy="400"/>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335" name="Rectangle 431"/>
            <p:cNvSpPr>
              <a:spLocks noChangeArrowheads="1"/>
            </p:cNvSpPr>
            <p:nvPr/>
          </p:nvSpPr>
          <p:spPr bwMode="auto">
            <a:xfrm>
              <a:off x="4244" y="2081"/>
              <a:ext cx="329" cy="1711"/>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336" name="Rectangle 432"/>
            <p:cNvSpPr>
              <a:spLocks noChangeArrowheads="1"/>
            </p:cNvSpPr>
            <p:nvPr/>
          </p:nvSpPr>
          <p:spPr bwMode="auto">
            <a:xfrm>
              <a:off x="4857" y="1283"/>
              <a:ext cx="328" cy="2509"/>
            </a:xfrm>
            <a:prstGeom prst="rect">
              <a:avLst/>
            </a:prstGeom>
            <a:gradFill rotWithShape="0">
              <a:gsLst>
                <a:gs pos="0">
                  <a:srgbClr val="FFFF99"/>
                </a:gs>
                <a:gs pos="100000">
                  <a:srgbClr val="66FF66"/>
                </a:gs>
              </a:gsLst>
              <a:lin ang="5400000" scaled="1"/>
            </a:gradFill>
            <a:ln w="19050">
              <a:solidFill>
                <a:srgbClr val="66FF66"/>
              </a:solidFill>
              <a:miter lim="800000"/>
              <a:headEnd/>
              <a:tailEnd/>
            </a:ln>
          </p:spPr>
          <p:txBody>
            <a:bodyPr/>
            <a:lstStyle/>
            <a:p>
              <a:endParaRPr lang="en-US" dirty="0"/>
            </a:p>
          </p:txBody>
        </p:sp>
        <p:sp>
          <p:nvSpPr>
            <p:cNvPr id="636337" name="Rectangle 433"/>
            <p:cNvSpPr>
              <a:spLocks noChangeArrowheads="1"/>
            </p:cNvSpPr>
            <p:nvPr/>
          </p:nvSpPr>
          <p:spPr bwMode="auto">
            <a:xfrm>
              <a:off x="1041" y="1200"/>
              <a:ext cx="4260" cy="2592"/>
            </a:xfrm>
            <a:prstGeom prst="rect">
              <a:avLst/>
            </a:prstGeom>
            <a:noFill/>
            <a:ln w="3175">
              <a:solidFill>
                <a:schemeClr val="tx1"/>
              </a:solidFill>
              <a:miter lim="800000"/>
              <a:headEnd/>
              <a:tailEnd/>
            </a:ln>
          </p:spPr>
          <p:txBody>
            <a:bodyPr/>
            <a:lstStyle/>
            <a:p>
              <a:endParaRPr lang="en-US" dirty="0"/>
            </a:p>
          </p:txBody>
        </p:sp>
        <p:sp>
          <p:nvSpPr>
            <p:cNvPr id="636338" name="Text Box 434"/>
            <p:cNvSpPr txBox="1">
              <a:spLocks noChangeArrowheads="1"/>
            </p:cNvSpPr>
            <p:nvPr/>
          </p:nvSpPr>
          <p:spPr bwMode="auto">
            <a:xfrm>
              <a:off x="1056" y="3833"/>
              <a:ext cx="599" cy="292"/>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latin typeface="Arial Narrow" pitchFamily="34" charset="0"/>
                </a:rPr>
                <a:t>Sacramento</a:t>
              </a:r>
            </a:p>
            <a:p>
              <a:pPr>
                <a:lnSpc>
                  <a:spcPct val="90000"/>
                </a:lnSpc>
                <a:buFontTx/>
                <a:buNone/>
              </a:pPr>
              <a:r>
                <a:rPr lang="en-US" sz="1600" b="1" dirty="0">
                  <a:solidFill>
                    <a:srgbClr val="FFFF99"/>
                  </a:solidFill>
                  <a:latin typeface="Arial Narrow" pitchFamily="34" charset="0"/>
                </a:rPr>
                <a:t>Delta</a:t>
              </a:r>
            </a:p>
          </p:txBody>
        </p:sp>
        <p:sp>
          <p:nvSpPr>
            <p:cNvPr id="636339" name="Text Box 435"/>
            <p:cNvSpPr txBox="1">
              <a:spLocks noChangeArrowheads="1"/>
            </p:cNvSpPr>
            <p:nvPr/>
          </p:nvSpPr>
          <p:spPr bwMode="auto">
            <a:xfrm>
              <a:off x="1728" y="3833"/>
              <a:ext cx="460" cy="292"/>
            </a:xfrm>
            <a:prstGeom prst="rect">
              <a:avLst/>
            </a:prstGeom>
            <a:noFill/>
            <a:ln w="9525" algn="ctr">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latin typeface="Arial Narrow" pitchFamily="34" charset="0"/>
                </a:rPr>
                <a:t>Colorado</a:t>
              </a:r>
            </a:p>
            <a:p>
              <a:pPr>
                <a:lnSpc>
                  <a:spcPct val="90000"/>
                </a:lnSpc>
                <a:buFontTx/>
                <a:buNone/>
              </a:pPr>
              <a:r>
                <a:rPr lang="en-US" sz="1600" b="1" dirty="0">
                  <a:solidFill>
                    <a:srgbClr val="FFFF99"/>
                  </a:solidFill>
                  <a:latin typeface="Arial Narrow" pitchFamily="34" charset="0"/>
                </a:rPr>
                <a:t>River</a:t>
              </a:r>
            </a:p>
          </p:txBody>
        </p:sp>
        <p:sp>
          <p:nvSpPr>
            <p:cNvPr id="636340" name="Text Box 436"/>
            <p:cNvSpPr txBox="1">
              <a:spLocks noChangeArrowheads="1"/>
            </p:cNvSpPr>
            <p:nvPr/>
          </p:nvSpPr>
          <p:spPr bwMode="auto">
            <a:xfrm>
              <a:off x="2245" y="3846"/>
              <a:ext cx="653" cy="146"/>
            </a:xfrm>
            <a:prstGeom prst="rect">
              <a:avLst/>
            </a:prstGeom>
            <a:noFill/>
            <a:ln w="9525" algn="ctr">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latin typeface="Arial Narrow" pitchFamily="34" charset="0"/>
                </a:rPr>
                <a:t>Groundwater</a:t>
              </a:r>
            </a:p>
          </p:txBody>
        </p:sp>
        <p:sp>
          <p:nvSpPr>
            <p:cNvPr id="636341" name="Text Box 437"/>
            <p:cNvSpPr txBox="1">
              <a:spLocks noChangeArrowheads="1"/>
            </p:cNvSpPr>
            <p:nvPr/>
          </p:nvSpPr>
          <p:spPr bwMode="auto">
            <a:xfrm>
              <a:off x="3654" y="3846"/>
              <a:ext cx="268" cy="146"/>
            </a:xfrm>
            <a:prstGeom prst="rect">
              <a:avLst/>
            </a:prstGeom>
            <a:noFill/>
            <a:ln w="9525" algn="ctr">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latin typeface="Arial Narrow" pitchFamily="34" charset="0"/>
                </a:rPr>
                <a:t>Brine</a:t>
              </a:r>
            </a:p>
          </p:txBody>
        </p:sp>
        <p:sp>
          <p:nvSpPr>
            <p:cNvPr id="636342" name="Text Box 438"/>
            <p:cNvSpPr txBox="1">
              <a:spLocks noChangeArrowheads="1"/>
            </p:cNvSpPr>
            <p:nvPr/>
          </p:nvSpPr>
          <p:spPr bwMode="auto">
            <a:xfrm>
              <a:off x="2984" y="3853"/>
              <a:ext cx="355" cy="292"/>
            </a:xfrm>
            <a:prstGeom prst="rect">
              <a:avLst/>
            </a:prstGeom>
            <a:noFill/>
            <a:ln w="9525" algn="ctr">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latin typeface="Arial Narrow" pitchFamily="34" charset="0"/>
                </a:rPr>
                <a:t>Human</a:t>
              </a:r>
              <a:br>
                <a:rPr lang="en-US" sz="1600" b="1" dirty="0">
                  <a:solidFill>
                    <a:srgbClr val="FFFF99"/>
                  </a:solidFill>
                  <a:latin typeface="Arial Narrow" pitchFamily="34" charset="0"/>
                </a:rPr>
              </a:br>
              <a:r>
                <a:rPr lang="en-US" sz="1600" b="1" dirty="0">
                  <a:solidFill>
                    <a:srgbClr val="FFFF99"/>
                  </a:solidFill>
                  <a:latin typeface="Arial Narrow" pitchFamily="34" charset="0"/>
                </a:rPr>
                <a:t>Tears</a:t>
              </a:r>
            </a:p>
          </p:txBody>
        </p:sp>
        <p:sp>
          <p:nvSpPr>
            <p:cNvPr id="636343" name="Text Box 439"/>
            <p:cNvSpPr txBox="1">
              <a:spLocks noChangeArrowheads="1"/>
            </p:cNvSpPr>
            <p:nvPr/>
          </p:nvSpPr>
          <p:spPr bwMode="auto">
            <a:xfrm>
              <a:off x="4165" y="3846"/>
              <a:ext cx="460" cy="146"/>
            </a:xfrm>
            <a:prstGeom prst="rect">
              <a:avLst/>
            </a:prstGeom>
            <a:noFill/>
            <a:ln w="9525" algn="ctr">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latin typeface="Arial Narrow" pitchFamily="34" charset="0"/>
                </a:rPr>
                <a:t>Seawater</a:t>
              </a:r>
            </a:p>
          </p:txBody>
        </p:sp>
        <p:sp>
          <p:nvSpPr>
            <p:cNvPr id="636344" name="Text Box 440"/>
            <p:cNvSpPr txBox="1">
              <a:spLocks noChangeArrowheads="1"/>
            </p:cNvSpPr>
            <p:nvPr/>
          </p:nvSpPr>
          <p:spPr bwMode="auto">
            <a:xfrm>
              <a:off x="4843" y="3853"/>
              <a:ext cx="320" cy="292"/>
            </a:xfrm>
            <a:prstGeom prst="rect">
              <a:avLst/>
            </a:prstGeom>
            <a:noFill/>
            <a:ln w="9525" algn="ctr">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latin typeface="Arial Narrow" pitchFamily="34" charset="0"/>
                </a:rPr>
                <a:t>Salton</a:t>
              </a:r>
              <a:br>
                <a:rPr lang="en-US" sz="1600" b="1" dirty="0">
                  <a:solidFill>
                    <a:srgbClr val="FFFF99"/>
                  </a:solidFill>
                  <a:latin typeface="Arial Narrow" pitchFamily="34" charset="0"/>
                </a:rPr>
              </a:br>
              <a:r>
                <a:rPr lang="en-US" sz="1600" b="1" dirty="0">
                  <a:solidFill>
                    <a:srgbClr val="FFFF99"/>
                  </a:solidFill>
                  <a:latin typeface="Arial Narrow" pitchFamily="34" charset="0"/>
                </a:rPr>
                <a:t>Sea</a:t>
              </a:r>
            </a:p>
          </p:txBody>
        </p:sp>
        <p:sp>
          <p:nvSpPr>
            <p:cNvPr id="636345" name="Text Box 441"/>
            <p:cNvSpPr txBox="1">
              <a:spLocks noChangeArrowheads="1"/>
            </p:cNvSpPr>
            <p:nvPr/>
          </p:nvSpPr>
          <p:spPr bwMode="auto">
            <a:xfrm rot="-5400000">
              <a:off x="-88" y="2267"/>
              <a:ext cx="990" cy="139"/>
            </a:xfrm>
            <a:prstGeom prst="rect">
              <a:avLst/>
            </a:prstGeom>
            <a:noFill/>
            <a:ln w="9525">
              <a:noFill/>
              <a:miter lim="800000"/>
              <a:headEnd/>
              <a:tailEnd/>
            </a:ln>
            <a:effectLst/>
          </p:spPr>
          <p:txBody>
            <a:bodyPr wrap="none" lIns="0" tIns="0" rIns="0" bIns="0" anchor="ctr">
              <a:spAutoFit/>
            </a:bodyPr>
            <a:lstStyle/>
            <a:p>
              <a:pPr>
                <a:lnSpc>
                  <a:spcPct val="90000"/>
                </a:lnSpc>
                <a:buFontTx/>
                <a:buNone/>
              </a:pPr>
              <a:r>
                <a:rPr lang="en-US" sz="1600" b="1" dirty="0">
                  <a:solidFill>
                    <a:srgbClr val="FFFF99"/>
                  </a:solidFill>
                  <a:effectLst>
                    <a:outerShdw blurRad="38100" dist="38100" dir="2700000" algn="tl">
                      <a:srgbClr val="000000"/>
                    </a:outerShdw>
                  </a:effectLst>
                  <a:latin typeface="Arial Narrow" pitchFamily="34" charset="0"/>
                </a:rPr>
                <a:t>TDS (mg/L or ppm)</a:t>
              </a:r>
            </a:p>
          </p:txBody>
        </p:sp>
        <p:sp>
          <p:nvSpPr>
            <p:cNvPr id="636346" name="Text Box 442"/>
            <p:cNvSpPr txBox="1">
              <a:spLocks noChangeArrowheads="1"/>
            </p:cNvSpPr>
            <p:nvPr/>
          </p:nvSpPr>
          <p:spPr bwMode="auto">
            <a:xfrm>
              <a:off x="1287" y="3607"/>
              <a:ext cx="153"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a:t>
              </a:r>
            </a:p>
          </p:txBody>
        </p:sp>
        <p:sp>
          <p:nvSpPr>
            <p:cNvPr id="636347" name="Text Box 443"/>
            <p:cNvSpPr txBox="1">
              <a:spLocks noChangeArrowheads="1"/>
            </p:cNvSpPr>
            <p:nvPr/>
          </p:nvSpPr>
          <p:spPr bwMode="auto">
            <a:xfrm>
              <a:off x="1873" y="3597"/>
              <a:ext cx="153"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a:t>
              </a:r>
            </a:p>
          </p:txBody>
        </p:sp>
        <p:sp>
          <p:nvSpPr>
            <p:cNvPr id="636348" name="Text Box 444"/>
            <p:cNvSpPr txBox="1">
              <a:spLocks noChangeArrowheads="1"/>
            </p:cNvSpPr>
            <p:nvPr/>
          </p:nvSpPr>
          <p:spPr bwMode="auto">
            <a:xfrm>
              <a:off x="2352" y="3309"/>
              <a:ext cx="414"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250-4,000</a:t>
              </a:r>
            </a:p>
          </p:txBody>
        </p:sp>
        <p:sp>
          <p:nvSpPr>
            <p:cNvPr id="636349" name="Text Box 445"/>
            <p:cNvSpPr txBox="1">
              <a:spLocks noChangeArrowheads="1"/>
            </p:cNvSpPr>
            <p:nvPr/>
          </p:nvSpPr>
          <p:spPr bwMode="auto">
            <a:xfrm>
              <a:off x="3538" y="3069"/>
              <a:ext cx="542" cy="141"/>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3,000-10,000</a:t>
              </a:r>
            </a:p>
          </p:txBody>
        </p:sp>
        <p:sp>
          <p:nvSpPr>
            <p:cNvPr id="636350" name="Text Box 446"/>
            <p:cNvSpPr txBox="1">
              <a:spLocks noChangeArrowheads="1"/>
            </p:cNvSpPr>
            <p:nvPr/>
          </p:nvSpPr>
          <p:spPr bwMode="auto">
            <a:xfrm>
              <a:off x="3058" y="3223"/>
              <a:ext cx="230"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7,000</a:t>
              </a:r>
            </a:p>
          </p:txBody>
        </p:sp>
        <p:sp>
          <p:nvSpPr>
            <p:cNvPr id="636351" name="Text Box 447"/>
            <p:cNvSpPr txBox="1">
              <a:spLocks noChangeArrowheads="1"/>
            </p:cNvSpPr>
            <p:nvPr/>
          </p:nvSpPr>
          <p:spPr bwMode="auto">
            <a:xfrm>
              <a:off x="4272" y="1917"/>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30,000</a:t>
              </a:r>
            </a:p>
          </p:txBody>
        </p:sp>
        <p:sp>
          <p:nvSpPr>
            <p:cNvPr id="636352" name="Text Box 448"/>
            <p:cNvSpPr txBox="1">
              <a:spLocks noChangeArrowheads="1"/>
            </p:cNvSpPr>
            <p:nvPr/>
          </p:nvSpPr>
          <p:spPr bwMode="auto">
            <a:xfrm>
              <a:off x="4880" y="1141"/>
              <a:ext cx="281" cy="140"/>
            </a:xfrm>
            <a:prstGeom prst="rect">
              <a:avLst/>
            </a:prstGeom>
            <a:noFill/>
            <a:ln w="9525">
              <a:noFill/>
              <a:miter lim="800000"/>
              <a:headEnd/>
              <a:tailEnd/>
            </a:ln>
            <a:effectLst/>
          </p:spPr>
          <p:txBody>
            <a:bodyPr wrap="none" lIns="0" tIns="0" rIns="0" bIns="0" anchor="ctr">
              <a:spAutoFit/>
            </a:bodyPr>
            <a:lstStyle/>
            <a:p>
              <a:pPr>
                <a:buFontTx/>
                <a:buNone/>
              </a:pPr>
              <a:r>
                <a:rPr lang="en-US" sz="1400" b="1" dirty="0">
                  <a:solidFill>
                    <a:schemeClr val="hlink"/>
                  </a:solidFill>
                  <a:effectLst>
                    <a:outerShdw blurRad="38100" dist="38100" dir="2700000" algn="tl">
                      <a:srgbClr val="000000"/>
                    </a:outerShdw>
                  </a:effectLst>
                  <a:latin typeface="Arial Narrow" pitchFamily="34" charset="0"/>
                </a:rPr>
                <a:t>44,000</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956"/>
                                        </p:tgtEl>
                                        <p:attrNameLst>
                                          <p:attrName>style.visibility</p:attrName>
                                        </p:attrNameLst>
                                      </p:cBhvr>
                                      <p:to>
                                        <p:strVal val="visible"/>
                                      </p:to>
                                    </p:set>
                                    <p:animEffect transition="in" filter="wipe(left)">
                                      <p:cBhvr>
                                        <p:cTn id="12" dur="500"/>
                                        <p:tgtEl>
                                          <p:spTgt spid="635956"/>
                                        </p:tgtEl>
                                      </p:cBhvr>
                                    </p:animEffect>
                                  </p:childTnLst>
                                </p:cTn>
                              </p:par>
                            </p:childTnLst>
                          </p:cTn>
                        </p:par>
                        <p:par>
                          <p:cTn id="13" fill="hold">
                            <p:stCondLst>
                              <p:cond delay="500"/>
                            </p:stCondLst>
                            <p:childTnLst>
                              <p:par>
                                <p:cTn id="14" presetID="22" presetClass="entr" presetSubtype="8"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par>
                          <p:cTn id="21" fill="hold">
                            <p:stCondLst>
                              <p:cond delay="2500"/>
                            </p:stCondLst>
                            <p:childTnLst>
                              <p:par>
                                <p:cTn id="22" presetID="9"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par>
                          <p:cTn id="25" fill="hold">
                            <p:stCondLst>
                              <p:cond delay="3000"/>
                            </p:stCondLst>
                            <p:childTnLst>
                              <p:par>
                                <p:cTn id="26" presetID="9"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par>
                          <p:cTn id="29" fill="hold">
                            <p:stCondLst>
                              <p:cond delay="3500"/>
                            </p:stCondLst>
                            <p:childTnLst>
                              <p:par>
                                <p:cTn id="30" presetID="9"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par>
                          <p:cTn id="33" fill="hold">
                            <p:stCondLst>
                              <p:cond delay="4000"/>
                            </p:stCondLst>
                            <p:childTnLst>
                              <p:par>
                                <p:cTn id="34" presetID="9"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par>
                          <p:cTn id="37" fill="hold">
                            <p:stCondLst>
                              <p:cond delay="4500"/>
                            </p:stCondLst>
                            <p:childTnLst>
                              <p:par>
                                <p:cTn id="38" presetID="9"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childTnLst>
                          </p:cTn>
                        </p:par>
                        <p:par>
                          <p:cTn id="41" fill="hold">
                            <p:stCondLst>
                              <p:cond delay="5000"/>
                            </p:stCondLst>
                            <p:childTnLst>
                              <p:par>
                                <p:cTn id="42" presetID="9"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par>
                          <p:cTn id="45" fill="hold">
                            <p:stCondLst>
                              <p:cond delay="5500"/>
                            </p:stCondLst>
                            <p:childTnLst>
                              <p:par>
                                <p:cTn id="46" presetID="9"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bwMode="auto">
          <a:xfrm>
            <a:off x="228600" y="274638"/>
            <a:ext cx="8610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chemeClr val="accent2"/>
                </a:solidFill>
              </a:rPr>
              <a:t>Problem Focused</a:t>
            </a:r>
          </a:p>
        </p:txBody>
      </p:sp>
      <p:sp>
        <p:nvSpPr>
          <p:cNvPr id="645123" name="Rectangle 3"/>
          <p:cNvSpPr>
            <a:spLocks noGrp="1" noChangeArrowheads="1"/>
          </p:cNvSpPr>
          <p:nvPr>
            <p:ph type="body" idx="1"/>
          </p:nvPr>
        </p:nvSpPr>
        <p:spPr bwMode="auto">
          <a:xfrm>
            <a:off x="457200" y="1752600"/>
            <a:ext cx="5638800" cy="31242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3600" dirty="0">
                <a:solidFill>
                  <a:srgbClr val="FFFF00"/>
                </a:solidFill>
              </a:rPr>
              <a:t>Solutions are:</a:t>
            </a:r>
          </a:p>
          <a:p>
            <a:pPr lvl="1"/>
            <a:r>
              <a:rPr lang="en-US" dirty="0">
                <a:solidFill>
                  <a:srgbClr val="FFFF00"/>
                </a:solidFill>
              </a:rPr>
              <a:t>Structural (build something)</a:t>
            </a:r>
          </a:p>
          <a:p>
            <a:pPr lvl="1"/>
            <a:r>
              <a:rPr lang="en-US" dirty="0">
                <a:solidFill>
                  <a:srgbClr val="FFFF00"/>
                </a:solidFill>
              </a:rPr>
              <a:t>Institutional (do something)</a:t>
            </a:r>
          </a:p>
          <a:p>
            <a:pPr lvl="1"/>
            <a:r>
              <a:rPr lang="en-US" dirty="0">
                <a:solidFill>
                  <a:srgbClr val="FFFF00"/>
                </a:solidFill>
              </a:rPr>
              <a:t>Philosophical (water ethic)</a:t>
            </a:r>
          </a:p>
          <a:p>
            <a:r>
              <a:rPr lang="en-US" dirty="0" smtClean="0">
                <a:solidFill>
                  <a:srgbClr val="FFFF00"/>
                </a:solidFill>
              </a:rPr>
              <a:t>Collaborative Process </a:t>
            </a:r>
            <a:r>
              <a:rPr lang="en-US" dirty="0">
                <a:solidFill>
                  <a:srgbClr val="FFFF00"/>
                </a:solidFill>
              </a:rPr>
              <a:t>important</a:t>
            </a:r>
          </a:p>
        </p:txBody>
      </p:sp>
      <p:pic>
        <p:nvPicPr>
          <p:cNvPr id="645124" name="Picture 4"/>
          <p:cNvPicPr>
            <a:picLocks noChangeAspect="1" noChangeArrowheads="1"/>
          </p:cNvPicPr>
          <p:nvPr/>
        </p:nvPicPr>
        <p:blipFill>
          <a:blip r:embed="rId3"/>
          <a:srcRect/>
          <a:stretch>
            <a:fillRect/>
          </a:stretch>
        </p:blipFill>
        <p:spPr bwMode="auto">
          <a:xfrm>
            <a:off x="6324600" y="1752600"/>
            <a:ext cx="2322513" cy="3095625"/>
          </a:xfrm>
          <a:prstGeom prst="rect">
            <a:avLst/>
          </a:prstGeom>
          <a:noFill/>
          <a:ln w="9525" algn="ctr">
            <a:noFill/>
            <a:miter lim="800000"/>
            <a:headEnd/>
            <a:tailEnd/>
          </a:ln>
          <a:effectLst/>
        </p:spPr>
      </p:pic>
      <p:sp>
        <p:nvSpPr>
          <p:cNvPr id="645125" name="Rectangle 5"/>
          <p:cNvSpPr>
            <a:spLocks noChangeArrowheads="1"/>
          </p:cNvSpPr>
          <p:nvPr/>
        </p:nvSpPr>
        <p:spPr bwMode="auto">
          <a:xfrm>
            <a:off x="7924800" y="152400"/>
            <a:ext cx="1066800" cy="990600"/>
          </a:xfrm>
          <a:prstGeom prst="rect">
            <a:avLst/>
          </a:prstGeom>
          <a:solidFill>
            <a:srgbClr val="FFFF99"/>
          </a:solidFill>
          <a:ln w="9525" algn="ctr">
            <a:noFill/>
            <a:miter lim="800000"/>
            <a:headEnd/>
            <a:tailEnd/>
          </a:ln>
          <a:effectLst/>
        </p:spPr>
        <p:txBody>
          <a:bodyPr wrap="none" anchor="ctr"/>
          <a:lstStyle/>
          <a:p>
            <a:endParaRPr lang="en-US" dirty="0"/>
          </a:p>
        </p:txBody>
      </p:sp>
      <p:pic>
        <p:nvPicPr>
          <p:cNvPr id="645126" name="Picture 6" descr="sawpa-official-color"/>
          <p:cNvPicPr>
            <a:picLocks noChangeAspect="1" noChangeArrowheads="1"/>
          </p:cNvPicPr>
          <p:nvPr/>
        </p:nvPicPr>
        <p:blipFill>
          <a:blip r:embed="rId4" cstate="print"/>
          <a:srcRect/>
          <a:stretch>
            <a:fillRect/>
          </a:stretch>
        </p:blipFill>
        <p:spPr bwMode="auto">
          <a:xfrm>
            <a:off x="201613" y="152400"/>
            <a:ext cx="941387" cy="914400"/>
          </a:xfrm>
          <a:prstGeom prst="rect">
            <a:avLst/>
          </a:prstGeom>
          <a:noFill/>
        </p:spPr>
      </p:pic>
      <p:pic>
        <p:nvPicPr>
          <p:cNvPr id="645127" name="Picture 7" descr="lapel pin - no bkgrd"/>
          <p:cNvPicPr>
            <a:picLocks noChangeAspect="1" noChangeArrowheads="1"/>
          </p:cNvPicPr>
          <p:nvPr/>
        </p:nvPicPr>
        <p:blipFill>
          <a:blip r:embed="rId5"/>
          <a:srcRect/>
          <a:stretch>
            <a:fillRect/>
          </a:stretch>
        </p:blipFill>
        <p:spPr bwMode="auto">
          <a:xfrm>
            <a:off x="7848600" y="76200"/>
            <a:ext cx="1066800" cy="1066800"/>
          </a:xfrm>
          <a:prstGeom prst="rect">
            <a:avLst/>
          </a:prstGeom>
          <a:noFill/>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drought600"/>
          <p:cNvPicPr>
            <a:picLocks noChangeAspect="1" noChangeArrowheads="1"/>
          </p:cNvPicPr>
          <p:nvPr/>
        </p:nvPicPr>
        <p:blipFill>
          <a:blip r:embed="rId3"/>
          <a:srcRect/>
          <a:stretch>
            <a:fillRect/>
          </a:stretch>
        </p:blipFill>
        <p:spPr bwMode="auto">
          <a:xfrm>
            <a:off x="0" y="1447800"/>
            <a:ext cx="9144000" cy="5181600"/>
          </a:xfrm>
          <a:prstGeom prst="rect">
            <a:avLst/>
          </a:prstGeom>
          <a:noFill/>
          <a:ln w="9525">
            <a:noFill/>
            <a:miter lim="800000"/>
            <a:headEnd/>
            <a:tailEnd/>
          </a:ln>
        </p:spPr>
      </p:pic>
      <p:pic>
        <p:nvPicPr>
          <p:cNvPr id="32771" name="Picture 4" descr="lapel pin - no bkgrd"/>
          <p:cNvPicPr>
            <a:picLocks noChangeAspect="1" noChangeArrowheads="1"/>
          </p:cNvPicPr>
          <p:nvPr/>
        </p:nvPicPr>
        <p:blipFill>
          <a:blip r:embed="rId4"/>
          <a:srcRect/>
          <a:stretch>
            <a:fillRect/>
          </a:stretch>
        </p:blipFill>
        <p:spPr bwMode="auto">
          <a:xfrm>
            <a:off x="0" y="0"/>
            <a:ext cx="1143000" cy="1200150"/>
          </a:xfrm>
          <a:prstGeom prst="rect">
            <a:avLst/>
          </a:prstGeom>
          <a:noFill/>
          <a:ln w="9525">
            <a:noFill/>
            <a:miter lim="800000"/>
            <a:headEnd/>
            <a:tailEnd/>
          </a:ln>
        </p:spPr>
      </p:pic>
      <p:sp>
        <p:nvSpPr>
          <p:cNvPr id="32772" name="TextBox 6"/>
          <p:cNvSpPr txBox="1">
            <a:spLocks noChangeArrowheads="1"/>
          </p:cNvSpPr>
          <p:nvPr/>
        </p:nvSpPr>
        <p:spPr bwMode="auto">
          <a:xfrm>
            <a:off x="2373313" y="0"/>
            <a:ext cx="3890962" cy="584775"/>
          </a:xfrm>
          <a:prstGeom prst="rect">
            <a:avLst/>
          </a:prstGeom>
          <a:noFill/>
          <a:ln w="9525">
            <a:noFill/>
            <a:miter lim="800000"/>
            <a:headEnd/>
            <a:tailEnd/>
          </a:ln>
        </p:spPr>
        <p:txBody>
          <a:bodyPr wrap="square">
            <a:spAutoFit/>
          </a:bodyPr>
          <a:lstStyle/>
          <a:p>
            <a:pPr>
              <a:buNone/>
            </a:pPr>
            <a:r>
              <a:rPr lang="en-US" sz="3200" b="1" i="1" dirty="0" smtClean="0">
                <a:solidFill>
                  <a:schemeClr val="accent2"/>
                </a:solidFill>
                <a:hlinkClick r:id="rId5"/>
              </a:rPr>
              <a:t>www.sawpa.org</a:t>
            </a:r>
            <a:endParaRPr lang="en-US" sz="3200" b="1" i="1" dirty="0" smtClean="0">
              <a:solidFill>
                <a:schemeClr val="accent2"/>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op-growth-sawpa-regio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4000" b="1" dirty="0" smtClean="0">
                <a:solidFill>
                  <a:schemeClr val="accent2"/>
                </a:solidFill>
              </a:rPr>
              <a:t>Keeping Things in Perspective</a:t>
            </a:r>
            <a:endParaRPr lang="en-US" sz="4000" b="1" dirty="0">
              <a:solidFill>
                <a:schemeClr val="accent2"/>
              </a:solidFill>
            </a:endParaRPr>
          </a:p>
        </p:txBody>
      </p:sp>
      <p:pic>
        <p:nvPicPr>
          <p:cNvPr id="7" name="Content Placeholder 6" descr="gdpmap.jpg"/>
          <p:cNvPicPr>
            <a:picLocks noGrp="1" noChangeAspect="1"/>
          </p:cNvPicPr>
          <p:nvPr>
            <p:ph idx="1"/>
          </p:nvPr>
        </p:nvPicPr>
        <p:blipFill>
          <a:blip r:embed="rId2"/>
          <a:stretch>
            <a:fillRect/>
          </a:stretch>
        </p:blipFill>
        <p:spPr>
          <a:xfrm>
            <a:off x="1738312" y="1858169"/>
            <a:ext cx="5667375" cy="4010025"/>
          </a:xfrm>
        </p:spPr>
      </p:pic>
      <p:pic>
        <p:nvPicPr>
          <p:cNvPr id="8" name="Content Placeholder 6" descr="gdpmap.jpg"/>
          <p:cNvPicPr>
            <a:picLocks noChangeAspect="1"/>
          </p:cNvPicPr>
          <p:nvPr/>
        </p:nvPicPr>
        <p:blipFill>
          <a:blip r:embed="rId2"/>
          <a:stretch>
            <a:fillRect/>
          </a:stretch>
        </p:blipFill>
        <p:spPr>
          <a:xfrm>
            <a:off x="1143000" y="1676400"/>
            <a:ext cx="6978541" cy="493776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lstStyle/>
          <a:p>
            <a:pPr algn="l"/>
            <a:r>
              <a:rPr lang="en-US" sz="2800" b="1" dirty="0" smtClean="0">
                <a:solidFill>
                  <a:schemeClr val="accent2"/>
                </a:solidFill>
              </a:rPr>
              <a:t>What Does This Slide Have to do with Water?</a:t>
            </a:r>
            <a:endParaRPr lang="en-US" sz="2800" b="1" dirty="0">
              <a:solidFill>
                <a:schemeClr val="accent2"/>
              </a:solidFill>
            </a:endParaRPr>
          </a:p>
        </p:txBody>
      </p:sp>
      <p:sp>
        <p:nvSpPr>
          <p:cNvPr id="3" name="Content Placeholder 2"/>
          <p:cNvSpPr>
            <a:spLocks noGrp="1"/>
          </p:cNvSpPr>
          <p:nvPr>
            <p:ph idx="1"/>
          </p:nvPr>
        </p:nvSpPr>
        <p:spPr/>
        <p:txBody>
          <a:bodyPr/>
          <a:lstStyle/>
          <a:p>
            <a:r>
              <a:rPr lang="en-US" dirty="0" smtClean="0">
                <a:solidFill>
                  <a:srgbClr val="FFFF00"/>
                </a:solidFill>
              </a:rPr>
              <a:t>Sometimes we look at the world too narrowly</a:t>
            </a:r>
          </a:p>
          <a:p>
            <a:r>
              <a:rPr lang="en-US" dirty="0" smtClean="0">
                <a:solidFill>
                  <a:srgbClr val="FFFF00"/>
                </a:solidFill>
              </a:rPr>
              <a:t>Inuit “urban legends”</a:t>
            </a:r>
            <a:endParaRPr lang="en-US" dirty="0">
              <a:solidFill>
                <a:srgbClr val="FFFF00"/>
              </a:solidFill>
            </a:endParaRPr>
          </a:p>
        </p:txBody>
      </p:sp>
      <p:pic>
        <p:nvPicPr>
          <p:cNvPr id="4099" name="Picture 3"/>
          <p:cNvPicPr>
            <a:picLocks noChangeAspect="1" noChangeArrowheads="1"/>
          </p:cNvPicPr>
          <p:nvPr/>
        </p:nvPicPr>
        <p:blipFill>
          <a:blip r:embed="rId2"/>
          <a:srcRect/>
          <a:stretch>
            <a:fillRect/>
          </a:stretch>
        </p:blipFill>
        <p:spPr bwMode="auto">
          <a:xfrm>
            <a:off x="3505200" y="3581400"/>
            <a:ext cx="4143375" cy="2486025"/>
          </a:xfrm>
          <a:prstGeom prst="rect">
            <a:avLst/>
          </a:prstGeom>
          <a:noFill/>
          <a:ln w="9525">
            <a:noFill/>
            <a:miter lim="800000"/>
            <a:headEnd/>
            <a:tailEnd/>
          </a:ln>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bwMode="auto">
          <a:xfrm>
            <a:off x="304800" y="304800"/>
            <a:ext cx="8610600" cy="701675"/>
          </a:xfrm>
          <a:noFill/>
          <a:ln cap="flat" algn="ctr">
            <a:miter lim="800000"/>
            <a:headEnd/>
            <a:tailEnd/>
          </a:ln>
        </p:spPr>
        <p:txBody>
          <a:bodyPr vert="horz" wrap="square" lIns="91440" tIns="45720" rIns="91440" bIns="45720" numCol="1" anchor="t" anchorCtr="0" compatLnSpc="1">
            <a:prstTxWarp prst="textNoShape">
              <a:avLst/>
            </a:prstTxWarp>
            <a:spAutoFit/>
          </a:bodyPr>
          <a:lstStyle/>
          <a:p>
            <a:r>
              <a:rPr lang="en-US" sz="4000" b="1" dirty="0">
                <a:solidFill>
                  <a:schemeClr val="accent2"/>
                </a:solidFill>
              </a:rPr>
              <a:t>What Kind of Water?</a:t>
            </a:r>
          </a:p>
        </p:txBody>
      </p:sp>
      <p:sp>
        <p:nvSpPr>
          <p:cNvPr id="610307" name="Rectangle 3"/>
          <p:cNvSpPr>
            <a:spLocks noGrp="1" noChangeArrowheads="1"/>
          </p:cNvSpPr>
          <p:nvPr>
            <p:ph type="body" sz="half" idx="1"/>
          </p:nvPr>
        </p:nvSpPr>
        <p:spPr bwMode="auto">
          <a:xfrm>
            <a:off x="457200" y="1600200"/>
            <a:ext cx="4953000" cy="4525963"/>
          </a:xfrm>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solidFill>
                  <a:srgbClr val="FFFF00"/>
                </a:solidFill>
              </a:rPr>
              <a:t>Paper Water</a:t>
            </a:r>
            <a:endParaRPr lang="en-US" sz="3000" b="1" dirty="0">
              <a:solidFill>
                <a:srgbClr val="FFFF00"/>
              </a:solidFill>
            </a:endParaRPr>
          </a:p>
          <a:p>
            <a:r>
              <a:rPr lang="en-US" sz="3000" b="1" dirty="0" smtClean="0">
                <a:solidFill>
                  <a:srgbClr val="FFFF00"/>
                </a:solidFill>
              </a:rPr>
              <a:t>Storm Water</a:t>
            </a:r>
            <a:endParaRPr lang="en-US" sz="3000" b="1" dirty="0">
              <a:solidFill>
                <a:srgbClr val="FFFF00"/>
              </a:solidFill>
            </a:endParaRPr>
          </a:p>
          <a:p>
            <a:r>
              <a:rPr lang="en-US" sz="3000" b="1" dirty="0">
                <a:solidFill>
                  <a:srgbClr val="FFFF00"/>
                </a:solidFill>
              </a:rPr>
              <a:t>Surface water</a:t>
            </a:r>
          </a:p>
          <a:p>
            <a:r>
              <a:rPr lang="en-US" sz="3000" b="1" dirty="0">
                <a:solidFill>
                  <a:srgbClr val="FFFF00"/>
                </a:solidFill>
              </a:rPr>
              <a:t>Groundwater</a:t>
            </a:r>
          </a:p>
          <a:p>
            <a:r>
              <a:rPr lang="en-US" sz="3000" b="1" dirty="0">
                <a:solidFill>
                  <a:srgbClr val="FFFF00"/>
                </a:solidFill>
              </a:rPr>
              <a:t>Wastewater</a:t>
            </a:r>
          </a:p>
          <a:p>
            <a:r>
              <a:rPr lang="en-US" sz="3000" b="1" dirty="0">
                <a:solidFill>
                  <a:srgbClr val="FFFF00"/>
                </a:solidFill>
              </a:rPr>
              <a:t>Recycled water</a:t>
            </a:r>
          </a:p>
          <a:p>
            <a:r>
              <a:rPr lang="en-US" sz="3000" b="1" dirty="0">
                <a:solidFill>
                  <a:srgbClr val="FFFF00"/>
                </a:solidFill>
              </a:rPr>
              <a:t>Environmental water</a:t>
            </a:r>
          </a:p>
          <a:p>
            <a:r>
              <a:rPr lang="en-US" sz="3000" b="1" dirty="0">
                <a:solidFill>
                  <a:srgbClr val="FFFF00"/>
                </a:solidFill>
              </a:rPr>
              <a:t>Nuisance water</a:t>
            </a:r>
          </a:p>
        </p:txBody>
      </p:sp>
      <p:pic>
        <p:nvPicPr>
          <p:cNvPr id="610309" name="Picture 5"/>
          <p:cNvPicPr>
            <a:picLocks noChangeAspect="1" noChangeArrowheads="1"/>
          </p:cNvPicPr>
          <p:nvPr/>
        </p:nvPicPr>
        <p:blipFill>
          <a:blip r:embed="rId3"/>
          <a:srcRect/>
          <a:stretch>
            <a:fillRect/>
          </a:stretch>
        </p:blipFill>
        <p:spPr bwMode="auto">
          <a:xfrm>
            <a:off x="5486400" y="1828800"/>
            <a:ext cx="3048000" cy="3903663"/>
          </a:xfrm>
          <a:prstGeom prst="rect">
            <a:avLst/>
          </a:prstGeom>
          <a:noFill/>
          <a:ln w="9525" algn="ctr">
            <a:noFill/>
            <a:miter lim="800000"/>
            <a:headEnd/>
            <a:tailEnd/>
          </a:ln>
          <a:effectLst/>
        </p:spPr>
      </p:pic>
      <p:pic>
        <p:nvPicPr>
          <p:cNvPr id="610312" name="Picture 8" descr="lapel pin - no bkgrd"/>
          <p:cNvPicPr>
            <a:picLocks noChangeAspect="1" noChangeArrowheads="1"/>
          </p:cNvPicPr>
          <p:nvPr/>
        </p:nvPicPr>
        <p:blipFill>
          <a:blip r:embed="rId4"/>
          <a:srcRect/>
          <a:stretch>
            <a:fillRect/>
          </a:stretch>
        </p:blipFill>
        <p:spPr bwMode="auto">
          <a:xfrm>
            <a:off x="228600" y="228600"/>
            <a:ext cx="914400" cy="914400"/>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152400"/>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3200" b="1" dirty="0" smtClean="0">
                <a:solidFill>
                  <a:schemeClr val="accent2"/>
                </a:solidFill>
              </a:rPr>
              <a:t>Four Horsemen of the Apocalypse</a:t>
            </a:r>
          </a:p>
        </p:txBody>
      </p:sp>
      <p:pic>
        <p:nvPicPr>
          <p:cNvPr id="13315" name="Picture 3" descr="SAWPA4horsePoster"/>
          <p:cNvPicPr>
            <a:picLocks noChangeAspect="1" noChangeArrowheads="1"/>
          </p:cNvPicPr>
          <p:nvPr/>
        </p:nvPicPr>
        <p:blipFill>
          <a:blip r:embed="rId3"/>
          <a:srcRect/>
          <a:stretch>
            <a:fillRect/>
          </a:stretch>
        </p:blipFill>
        <p:spPr bwMode="auto">
          <a:xfrm>
            <a:off x="2438400" y="2286000"/>
            <a:ext cx="4038600" cy="3028950"/>
          </a:xfrm>
          <a:prstGeom prst="rect">
            <a:avLst/>
          </a:prstGeom>
          <a:noFill/>
          <a:ln w="9525">
            <a:noFill/>
            <a:miter lim="800000"/>
            <a:headEnd/>
            <a:tailEnd/>
          </a:ln>
        </p:spPr>
      </p:pic>
      <p:sp>
        <p:nvSpPr>
          <p:cNvPr id="1144836" name="Text Box 4"/>
          <p:cNvSpPr txBox="1">
            <a:spLocks noChangeArrowheads="1"/>
          </p:cNvSpPr>
          <p:nvPr/>
        </p:nvSpPr>
        <p:spPr bwMode="auto">
          <a:xfrm>
            <a:off x="838200" y="2209800"/>
            <a:ext cx="2286000" cy="646113"/>
          </a:xfrm>
          <a:prstGeom prst="rect">
            <a:avLst/>
          </a:prstGeom>
          <a:solidFill>
            <a:srgbClr val="FFFF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sp3d>
        </p:spPr>
        <p:txBody>
          <a:bodyPr>
            <a:spAutoFit/>
            <a:flatTx/>
          </a:bodyPr>
          <a:lstStyle/>
          <a:p>
            <a:pPr eaLnBrk="0" hangingPunct="0">
              <a:spcBef>
                <a:spcPct val="50000"/>
              </a:spcBef>
            </a:pPr>
            <a:r>
              <a:rPr lang="en-US" sz="1800" dirty="0">
                <a:solidFill>
                  <a:srgbClr val="000000"/>
                </a:solidFill>
                <a:latin typeface="Copperplate Gothic Bold" pitchFamily="34" charset="0"/>
              </a:rPr>
              <a:t>Climate Change</a:t>
            </a:r>
          </a:p>
        </p:txBody>
      </p:sp>
      <p:sp>
        <p:nvSpPr>
          <p:cNvPr id="1144837" name="Text Box 5"/>
          <p:cNvSpPr txBox="1">
            <a:spLocks noChangeArrowheads="1"/>
          </p:cNvSpPr>
          <p:nvPr/>
        </p:nvSpPr>
        <p:spPr bwMode="auto">
          <a:xfrm>
            <a:off x="5791200" y="1981200"/>
            <a:ext cx="2743200" cy="646113"/>
          </a:xfrm>
          <a:prstGeom prst="rect">
            <a:avLst/>
          </a:prstGeom>
          <a:solidFill>
            <a:srgbClr val="FFFF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99"/>
            </a:extrusionClr>
          </a:sp3d>
        </p:spPr>
        <p:txBody>
          <a:bodyPr>
            <a:spAutoFit/>
            <a:flatTx/>
          </a:bodyPr>
          <a:lstStyle/>
          <a:p>
            <a:pPr eaLnBrk="0" hangingPunct="0">
              <a:spcBef>
                <a:spcPct val="50000"/>
              </a:spcBef>
            </a:pPr>
            <a:r>
              <a:rPr lang="en-US" sz="1800" dirty="0">
                <a:solidFill>
                  <a:srgbClr val="000010"/>
                </a:solidFill>
                <a:latin typeface="Copperplate Gothic Bold" pitchFamily="34" charset="0"/>
              </a:rPr>
              <a:t>Reduced Water from Delta</a:t>
            </a:r>
          </a:p>
        </p:txBody>
      </p:sp>
      <p:sp>
        <p:nvSpPr>
          <p:cNvPr id="1144838" name="Text Box 6"/>
          <p:cNvSpPr txBox="1">
            <a:spLocks noChangeArrowheads="1"/>
          </p:cNvSpPr>
          <p:nvPr/>
        </p:nvSpPr>
        <p:spPr bwMode="auto">
          <a:xfrm>
            <a:off x="990600" y="4876800"/>
            <a:ext cx="2133600" cy="923925"/>
          </a:xfrm>
          <a:prstGeom prst="rect">
            <a:avLst/>
          </a:prstGeom>
          <a:solidFill>
            <a:srgbClr val="FFFF99"/>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99"/>
            </a:extrusionClr>
          </a:sp3d>
        </p:spPr>
        <p:txBody>
          <a:bodyPr>
            <a:spAutoFit/>
            <a:flatTx/>
          </a:bodyPr>
          <a:lstStyle/>
          <a:p>
            <a:pPr eaLnBrk="0" hangingPunct="0">
              <a:spcBef>
                <a:spcPct val="50000"/>
              </a:spcBef>
            </a:pPr>
            <a:r>
              <a:rPr lang="en-US" sz="1800" dirty="0">
                <a:solidFill>
                  <a:srgbClr val="000010"/>
                </a:solidFill>
                <a:latin typeface="Copperplate Gothic Bold" pitchFamily="34" charset="0"/>
              </a:rPr>
              <a:t>Colorado River Basin Drought</a:t>
            </a:r>
          </a:p>
        </p:txBody>
      </p:sp>
      <p:sp>
        <p:nvSpPr>
          <p:cNvPr id="1144839" name="Text Box 7"/>
          <p:cNvSpPr txBox="1">
            <a:spLocks noChangeArrowheads="1"/>
          </p:cNvSpPr>
          <p:nvPr/>
        </p:nvSpPr>
        <p:spPr bwMode="auto">
          <a:xfrm>
            <a:off x="6096000" y="4800600"/>
            <a:ext cx="2057400" cy="1200150"/>
          </a:xfrm>
          <a:prstGeom prst="rect">
            <a:avLst/>
          </a:prstGeom>
          <a:solidFill>
            <a:srgbClr val="FFFF99"/>
          </a:solidFill>
          <a:ln w="9525">
            <a:miter lim="800000"/>
            <a:headEnd/>
            <a:tailEnd/>
          </a:ln>
          <a:scene3d>
            <a:camera prst="legacyObliqueBottomRight"/>
            <a:lightRig rig="legacyFlat3" dir="b"/>
          </a:scene3d>
          <a:sp3d extrusionH="430200" prstMaterial="legacyMatte">
            <a:bevelT w="13500" h="13500" prst="angle"/>
            <a:bevelB w="13500" h="13500" prst="angle"/>
            <a:extrusionClr>
              <a:srgbClr val="FFFF99"/>
            </a:extrusionClr>
          </a:sp3d>
        </p:spPr>
        <p:txBody>
          <a:bodyPr>
            <a:spAutoFit/>
            <a:flatTx/>
          </a:bodyPr>
          <a:lstStyle/>
          <a:p>
            <a:pPr eaLnBrk="0" hangingPunct="0">
              <a:spcBef>
                <a:spcPct val="50000"/>
              </a:spcBef>
            </a:pPr>
            <a:r>
              <a:rPr lang="en-US" sz="1800" dirty="0">
                <a:solidFill>
                  <a:srgbClr val="000010"/>
                </a:solidFill>
                <a:latin typeface="Copperplate Gothic Bold" pitchFamily="34" charset="0"/>
              </a:rPr>
              <a:t>Explosive Development &amp; Population growth</a:t>
            </a:r>
          </a:p>
        </p:txBody>
      </p:sp>
      <p:pic>
        <p:nvPicPr>
          <p:cNvPr id="13320" name="Picture 5" descr="lapel pin - no bkgrd"/>
          <p:cNvPicPr>
            <a:picLocks noChangeAspect="1" noChangeArrowheads="1"/>
          </p:cNvPicPr>
          <p:nvPr/>
        </p:nvPicPr>
        <p:blipFill>
          <a:blip r:embed="rId4"/>
          <a:srcRect/>
          <a:stretch>
            <a:fillRect/>
          </a:stretch>
        </p:blipFill>
        <p:spPr bwMode="auto">
          <a:xfrm>
            <a:off x="0" y="228600"/>
            <a:ext cx="914400" cy="914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144836"/>
                                        </p:tgtEl>
                                        <p:attrNameLst>
                                          <p:attrName>style.visibility</p:attrName>
                                        </p:attrNameLst>
                                      </p:cBhvr>
                                      <p:to>
                                        <p:strVal val="visible"/>
                                      </p:to>
                                    </p:set>
                                    <p:anim calcmode="lin" valueType="num">
                                      <p:cBhvr additive="base">
                                        <p:cTn id="7" dur="1000" fill="hold"/>
                                        <p:tgtEl>
                                          <p:spTgt spid="1144836"/>
                                        </p:tgtEl>
                                        <p:attrNameLst>
                                          <p:attrName>ppt_x</p:attrName>
                                        </p:attrNameLst>
                                      </p:cBhvr>
                                      <p:tavLst>
                                        <p:tav tm="0">
                                          <p:val>
                                            <p:strVal val="0-#ppt_w/2"/>
                                          </p:val>
                                        </p:tav>
                                        <p:tav tm="100000">
                                          <p:val>
                                            <p:strVal val="#ppt_x"/>
                                          </p:val>
                                        </p:tav>
                                      </p:tavLst>
                                    </p:anim>
                                    <p:anim calcmode="lin" valueType="num">
                                      <p:cBhvr additive="base">
                                        <p:cTn id="8" dur="1000" fill="hold"/>
                                        <p:tgtEl>
                                          <p:spTgt spid="114483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1144837"/>
                                        </p:tgtEl>
                                        <p:attrNameLst>
                                          <p:attrName>style.visibility</p:attrName>
                                        </p:attrNameLst>
                                      </p:cBhvr>
                                      <p:to>
                                        <p:strVal val="visible"/>
                                      </p:to>
                                    </p:set>
                                    <p:anim calcmode="lin" valueType="num">
                                      <p:cBhvr additive="base">
                                        <p:cTn id="12" dur="1000" fill="hold"/>
                                        <p:tgtEl>
                                          <p:spTgt spid="1144837"/>
                                        </p:tgtEl>
                                        <p:attrNameLst>
                                          <p:attrName>ppt_x</p:attrName>
                                        </p:attrNameLst>
                                      </p:cBhvr>
                                      <p:tavLst>
                                        <p:tav tm="0">
                                          <p:val>
                                            <p:strVal val="1+#ppt_w/2"/>
                                          </p:val>
                                        </p:tav>
                                        <p:tav tm="100000">
                                          <p:val>
                                            <p:strVal val="#ppt_x"/>
                                          </p:val>
                                        </p:tav>
                                      </p:tavLst>
                                    </p:anim>
                                    <p:anim calcmode="lin" valueType="num">
                                      <p:cBhvr additive="base">
                                        <p:cTn id="13" dur="1000" fill="hold"/>
                                        <p:tgtEl>
                                          <p:spTgt spid="1144837"/>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grpId="0" nodeType="afterEffect">
                                  <p:stCondLst>
                                    <p:cond delay="0"/>
                                  </p:stCondLst>
                                  <p:childTnLst>
                                    <p:set>
                                      <p:cBhvr>
                                        <p:cTn id="16" dur="1" fill="hold">
                                          <p:stCondLst>
                                            <p:cond delay="0"/>
                                          </p:stCondLst>
                                        </p:cTn>
                                        <p:tgtEl>
                                          <p:spTgt spid="1144838"/>
                                        </p:tgtEl>
                                        <p:attrNameLst>
                                          <p:attrName>style.visibility</p:attrName>
                                        </p:attrNameLst>
                                      </p:cBhvr>
                                      <p:to>
                                        <p:strVal val="visible"/>
                                      </p:to>
                                    </p:set>
                                    <p:anim calcmode="lin" valueType="num">
                                      <p:cBhvr additive="base">
                                        <p:cTn id="17" dur="1000" fill="hold"/>
                                        <p:tgtEl>
                                          <p:spTgt spid="1144838"/>
                                        </p:tgtEl>
                                        <p:attrNameLst>
                                          <p:attrName>ppt_x</p:attrName>
                                        </p:attrNameLst>
                                      </p:cBhvr>
                                      <p:tavLst>
                                        <p:tav tm="0">
                                          <p:val>
                                            <p:strVal val="0-#ppt_w/2"/>
                                          </p:val>
                                        </p:tav>
                                        <p:tav tm="100000">
                                          <p:val>
                                            <p:strVal val="#ppt_x"/>
                                          </p:val>
                                        </p:tav>
                                      </p:tavLst>
                                    </p:anim>
                                    <p:anim calcmode="lin" valueType="num">
                                      <p:cBhvr additive="base">
                                        <p:cTn id="18" dur="1000" fill="hold"/>
                                        <p:tgtEl>
                                          <p:spTgt spid="114483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grpId="0" nodeType="afterEffect">
                                  <p:stCondLst>
                                    <p:cond delay="0"/>
                                  </p:stCondLst>
                                  <p:childTnLst>
                                    <p:set>
                                      <p:cBhvr>
                                        <p:cTn id="21" dur="1" fill="hold">
                                          <p:stCondLst>
                                            <p:cond delay="0"/>
                                          </p:stCondLst>
                                        </p:cTn>
                                        <p:tgtEl>
                                          <p:spTgt spid="1144839"/>
                                        </p:tgtEl>
                                        <p:attrNameLst>
                                          <p:attrName>style.visibility</p:attrName>
                                        </p:attrNameLst>
                                      </p:cBhvr>
                                      <p:to>
                                        <p:strVal val="visible"/>
                                      </p:to>
                                    </p:set>
                                    <p:anim calcmode="lin" valueType="num">
                                      <p:cBhvr additive="base">
                                        <p:cTn id="22" dur="1000" fill="hold"/>
                                        <p:tgtEl>
                                          <p:spTgt spid="1144839"/>
                                        </p:tgtEl>
                                        <p:attrNameLst>
                                          <p:attrName>ppt_x</p:attrName>
                                        </p:attrNameLst>
                                      </p:cBhvr>
                                      <p:tavLst>
                                        <p:tav tm="0">
                                          <p:val>
                                            <p:strVal val="1+#ppt_w/2"/>
                                          </p:val>
                                        </p:tav>
                                        <p:tav tm="100000">
                                          <p:val>
                                            <p:strVal val="#ppt_x"/>
                                          </p:val>
                                        </p:tav>
                                      </p:tavLst>
                                    </p:anim>
                                    <p:anim calcmode="lin" valueType="num">
                                      <p:cBhvr additive="base">
                                        <p:cTn id="23" dur="1000" fill="hold"/>
                                        <p:tgtEl>
                                          <p:spTgt spid="11448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6" grpId="0" animBg="1"/>
      <p:bldP spid="1144837" grpId="0" animBg="1"/>
      <p:bldP spid="1144838" grpId="0" animBg="1"/>
      <p:bldP spid="11448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81000" y="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100084"/>
                </a:solidFill>
              </a:rPr>
              <a:t>One Water One Watershed  OWOW Plan</a:t>
            </a:r>
          </a:p>
        </p:txBody>
      </p:sp>
      <p:sp>
        <p:nvSpPr>
          <p:cNvPr id="7171" name="Rectangle 3"/>
          <p:cNvSpPr>
            <a:spLocks noGrp="1" noChangeArrowheads="1"/>
          </p:cNvSpPr>
          <p:nvPr>
            <p:ph type="body" idx="1"/>
          </p:nvPr>
        </p:nvSpPr>
        <p:spPr bwMode="auto">
          <a:xfrm>
            <a:off x="228600" y="1600200"/>
            <a:ext cx="4343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dirty="0" smtClean="0">
                <a:solidFill>
                  <a:srgbClr val="FFFF00"/>
                </a:solidFill>
              </a:rPr>
              <a:t>Integrated Regional </a:t>
            </a:r>
          </a:p>
          <a:p>
            <a:pPr eaLnBrk="1" hangingPunct="1">
              <a:lnSpc>
                <a:spcPct val="90000"/>
              </a:lnSpc>
              <a:buFontTx/>
              <a:buNone/>
            </a:pPr>
            <a:r>
              <a:rPr lang="en-US" sz="2800" dirty="0" smtClean="0">
                <a:solidFill>
                  <a:srgbClr val="FFFF00"/>
                </a:solidFill>
              </a:rPr>
              <a:t>	Water Management </a:t>
            </a:r>
          </a:p>
          <a:p>
            <a:pPr eaLnBrk="1" hangingPunct="1">
              <a:lnSpc>
                <a:spcPct val="90000"/>
              </a:lnSpc>
              <a:buFontTx/>
              <a:buNone/>
            </a:pPr>
            <a:r>
              <a:rPr lang="en-US" sz="2800" dirty="0" smtClean="0">
                <a:solidFill>
                  <a:srgbClr val="FFFF00"/>
                </a:solidFill>
              </a:rPr>
              <a:t>	Planning for Santa Ana River Watershed</a:t>
            </a:r>
          </a:p>
          <a:p>
            <a:pPr eaLnBrk="1" hangingPunct="1">
              <a:lnSpc>
                <a:spcPct val="90000"/>
              </a:lnSpc>
            </a:pPr>
            <a:r>
              <a:rPr lang="en-US" sz="2800" dirty="0" smtClean="0">
                <a:solidFill>
                  <a:srgbClr val="FFFF00"/>
                </a:solidFill>
              </a:rPr>
              <a:t>Over 2000 watershed stakeholders involved</a:t>
            </a:r>
          </a:p>
          <a:p>
            <a:pPr eaLnBrk="1" hangingPunct="1">
              <a:lnSpc>
                <a:spcPct val="90000"/>
              </a:lnSpc>
            </a:pPr>
            <a:r>
              <a:rPr lang="en-US" sz="2800" dirty="0" smtClean="0">
                <a:solidFill>
                  <a:srgbClr val="FFFF00"/>
                </a:solidFill>
              </a:rPr>
              <a:t>Template for future statewide water resource planning</a:t>
            </a:r>
          </a:p>
        </p:txBody>
      </p:sp>
      <p:pic>
        <p:nvPicPr>
          <p:cNvPr id="7172" name="Picture 4"/>
          <p:cNvPicPr>
            <a:picLocks noChangeAspect="1" noChangeArrowheads="1"/>
          </p:cNvPicPr>
          <p:nvPr/>
        </p:nvPicPr>
        <p:blipFill>
          <a:blip r:embed="rId3"/>
          <a:srcRect/>
          <a:stretch>
            <a:fillRect/>
          </a:stretch>
        </p:blipFill>
        <p:spPr bwMode="auto">
          <a:xfrm>
            <a:off x="5029200" y="1676400"/>
            <a:ext cx="3825875" cy="4953000"/>
          </a:xfrm>
          <a:prstGeom prst="rect">
            <a:avLst/>
          </a:prstGeom>
          <a:noFill/>
          <a:ln w="9525" algn="ctr">
            <a:noFill/>
            <a:miter lim="800000"/>
            <a:headEnd/>
            <a:tailEnd/>
          </a:ln>
        </p:spPr>
      </p:pic>
      <p:pic>
        <p:nvPicPr>
          <p:cNvPr id="7173" name="Picture 5" descr="lapel pin - no bkgrd"/>
          <p:cNvPicPr>
            <a:picLocks noChangeAspect="1" noChangeArrowheads="1"/>
          </p:cNvPicPr>
          <p:nvPr/>
        </p:nvPicPr>
        <p:blipFill>
          <a:blip r:embed="rId4"/>
          <a:srcRect/>
          <a:stretch>
            <a:fillRect/>
          </a:stretch>
        </p:blipFill>
        <p:spPr bwMode="auto">
          <a:xfrm>
            <a:off x="0" y="228600"/>
            <a:ext cx="914400" cy="914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ed-outline"/>
          <p:cNvPicPr>
            <a:picLocks noChangeAspect="1" noChangeArrowheads="1"/>
          </p:cNvPicPr>
          <p:nvPr/>
        </p:nvPicPr>
        <p:blipFill>
          <a:blip r:embed="rId3"/>
          <a:srcRect/>
          <a:stretch>
            <a:fillRect/>
          </a:stretch>
        </p:blipFill>
        <p:spPr bwMode="auto">
          <a:xfrm>
            <a:off x="1066800" y="1066800"/>
            <a:ext cx="7467600" cy="5467350"/>
          </a:xfrm>
          <a:prstGeom prst="rect">
            <a:avLst/>
          </a:prstGeom>
          <a:noFill/>
          <a:ln w="9525">
            <a:noFill/>
            <a:miter lim="800000"/>
            <a:headEnd/>
            <a:tailEnd/>
          </a:ln>
        </p:spPr>
      </p:pic>
      <p:grpSp>
        <p:nvGrpSpPr>
          <p:cNvPr id="2" name="Group 3"/>
          <p:cNvGrpSpPr>
            <a:grpSpLocks/>
          </p:cNvGrpSpPr>
          <p:nvPr/>
        </p:nvGrpSpPr>
        <p:grpSpPr bwMode="auto">
          <a:xfrm>
            <a:off x="990600" y="2590800"/>
            <a:ext cx="2362200" cy="814388"/>
            <a:chOff x="621" y="1551"/>
            <a:chExt cx="1750" cy="691"/>
          </a:xfrm>
        </p:grpSpPr>
        <p:sp>
          <p:nvSpPr>
            <p:cNvPr id="567300" name="Text Box 4"/>
            <p:cNvSpPr txBox="1">
              <a:spLocks noChangeArrowheads="1"/>
            </p:cNvSpPr>
            <p:nvPr/>
          </p:nvSpPr>
          <p:spPr bwMode="auto">
            <a:xfrm>
              <a:off x="621" y="1729"/>
              <a:ext cx="916" cy="439"/>
            </a:xfrm>
            <a:prstGeom prst="rect">
              <a:avLst/>
            </a:prstGeom>
            <a:gradFill rotWithShape="1">
              <a:gsLst>
                <a:gs pos="0">
                  <a:schemeClr val="bg2">
                    <a:alpha val="75000"/>
                  </a:schemeClr>
                </a:gs>
                <a:gs pos="100000">
                  <a:schemeClr val="bg2">
                    <a:gamma/>
                    <a:shade val="46275"/>
                    <a:invGamma/>
                    <a:alpha val="50000"/>
                  </a:schemeClr>
                </a:gs>
              </a:gsLst>
              <a:lin ang="5400000" scaled="1"/>
            </a:gradFill>
            <a:ln w="9525">
              <a:noFill/>
              <a:miter lim="800000"/>
              <a:headEnd/>
              <a:tailEnd/>
            </a:ln>
            <a:effectLst/>
          </p:spPr>
          <p:txBody>
            <a:bodyPr wrap="none">
              <a:spAutoFit/>
            </a:bodyPr>
            <a:lstStyle/>
            <a:p>
              <a:pPr eaLnBrk="0" hangingPunct="0">
                <a:buFontTx/>
                <a:buNone/>
                <a:defRPr/>
              </a:pPr>
              <a:r>
                <a:rPr lang="en-US" sz="1400" b="1" dirty="0">
                  <a:latin typeface="Garamond" pitchFamily="18" charset="0"/>
                </a:rPr>
                <a:t>Water Quality</a:t>
              </a:r>
            </a:p>
            <a:p>
              <a:pPr eaLnBrk="0" hangingPunct="0">
                <a:buFontTx/>
                <a:buNone/>
                <a:defRPr/>
              </a:pPr>
              <a:r>
                <a:rPr lang="en-US" sz="1400" b="1" dirty="0">
                  <a:latin typeface="Garamond" pitchFamily="18" charset="0"/>
                </a:rPr>
                <a:t>Improvement</a:t>
              </a:r>
            </a:p>
          </p:txBody>
        </p:sp>
        <p:pic>
          <p:nvPicPr>
            <p:cNvPr id="11292" name="Picture 5" descr="Cleanup"/>
            <p:cNvPicPr>
              <a:picLocks noChangeAspect="1" noChangeArrowheads="1"/>
            </p:cNvPicPr>
            <p:nvPr/>
          </p:nvPicPr>
          <p:blipFill>
            <a:blip r:embed="rId4"/>
            <a:srcRect/>
            <a:stretch>
              <a:fillRect/>
            </a:stretch>
          </p:blipFill>
          <p:spPr bwMode="auto">
            <a:xfrm>
              <a:off x="1680" y="1551"/>
              <a:ext cx="691" cy="691"/>
            </a:xfrm>
            <a:prstGeom prst="rect">
              <a:avLst/>
            </a:prstGeom>
            <a:noFill/>
            <a:ln w="9525">
              <a:noFill/>
              <a:miter lim="800000"/>
              <a:headEnd/>
              <a:tailEnd/>
            </a:ln>
          </p:spPr>
        </p:pic>
      </p:grpSp>
      <p:grpSp>
        <p:nvGrpSpPr>
          <p:cNvPr id="3" name="Group 6"/>
          <p:cNvGrpSpPr>
            <a:grpSpLocks/>
          </p:cNvGrpSpPr>
          <p:nvPr/>
        </p:nvGrpSpPr>
        <p:grpSpPr bwMode="auto">
          <a:xfrm>
            <a:off x="1295400" y="3810000"/>
            <a:ext cx="2057400" cy="992188"/>
            <a:chOff x="937" y="2415"/>
            <a:chExt cx="1434" cy="775"/>
          </a:xfrm>
        </p:grpSpPr>
        <p:sp>
          <p:nvSpPr>
            <p:cNvPr id="567303" name="Text Box 7"/>
            <p:cNvSpPr txBox="1">
              <a:spLocks noChangeArrowheads="1"/>
            </p:cNvSpPr>
            <p:nvPr/>
          </p:nvSpPr>
          <p:spPr bwMode="auto">
            <a:xfrm>
              <a:off x="937" y="2620"/>
              <a:ext cx="672" cy="570"/>
            </a:xfrm>
            <a:prstGeom prst="rect">
              <a:avLst/>
            </a:prstGeom>
            <a:gradFill rotWithShape="1">
              <a:gsLst>
                <a:gs pos="0">
                  <a:schemeClr val="bg2">
                    <a:alpha val="50000"/>
                  </a:schemeClr>
                </a:gs>
                <a:gs pos="100000">
                  <a:schemeClr val="bg2">
                    <a:gamma/>
                    <a:shade val="46275"/>
                    <a:invGamma/>
                    <a:alpha val="50000"/>
                  </a:schemeClr>
                </a:gs>
              </a:gsLst>
              <a:lin ang="5400000" scaled="1"/>
            </a:gradFill>
            <a:ln w="9525">
              <a:noFill/>
              <a:miter lim="800000"/>
              <a:headEnd/>
              <a:tailEnd/>
            </a:ln>
            <a:effectLst/>
          </p:spPr>
          <p:txBody>
            <a:bodyPr>
              <a:spAutoFit/>
            </a:bodyPr>
            <a:lstStyle/>
            <a:p>
              <a:pPr eaLnBrk="0" hangingPunct="0">
                <a:buFontTx/>
                <a:buNone/>
                <a:defRPr/>
              </a:pPr>
              <a:r>
                <a:rPr lang="en-US" sz="1400" b="1" dirty="0">
                  <a:latin typeface="Garamond" pitchFamily="18" charset="0"/>
                </a:rPr>
                <a:t>Water</a:t>
              </a:r>
            </a:p>
            <a:p>
              <a:pPr eaLnBrk="0" hangingPunct="0">
                <a:buFontTx/>
                <a:buNone/>
                <a:defRPr/>
              </a:pPr>
              <a:r>
                <a:rPr lang="en-US" sz="1400" b="1" dirty="0">
                  <a:latin typeface="Garamond" pitchFamily="18" charset="0"/>
                </a:rPr>
                <a:t>Supply </a:t>
              </a:r>
            </a:p>
            <a:p>
              <a:pPr eaLnBrk="0" hangingPunct="0">
                <a:buFontTx/>
                <a:buNone/>
                <a:defRPr/>
              </a:pPr>
              <a:r>
                <a:rPr lang="en-US" sz="1400" b="1" dirty="0">
                  <a:latin typeface="Garamond" pitchFamily="18" charset="0"/>
                </a:rPr>
                <a:t>Reliability</a:t>
              </a:r>
            </a:p>
          </p:txBody>
        </p:sp>
        <p:pic>
          <p:nvPicPr>
            <p:cNvPr id="11290" name="Picture 8" descr="Storage"/>
            <p:cNvPicPr>
              <a:picLocks noChangeAspect="1" noChangeArrowheads="1"/>
            </p:cNvPicPr>
            <p:nvPr/>
          </p:nvPicPr>
          <p:blipFill>
            <a:blip r:embed="rId5"/>
            <a:srcRect/>
            <a:stretch>
              <a:fillRect/>
            </a:stretch>
          </p:blipFill>
          <p:spPr bwMode="auto">
            <a:xfrm>
              <a:off x="1680" y="2415"/>
              <a:ext cx="691" cy="691"/>
            </a:xfrm>
            <a:prstGeom prst="rect">
              <a:avLst/>
            </a:prstGeom>
            <a:noFill/>
            <a:ln w="9525">
              <a:noFill/>
              <a:miter lim="800000"/>
              <a:headEnd/>
              <a:tailEnd/>
            </a:ln>
          </p:spPr>
        </p:pic>
      </p:grpSp>
      <p:grpSp>
        <p:nvGrpSpPr>
          <p:cNvPr id="4" name="Group 9"/>
          <p:cNvGrpSpPr>
            <a:grpSpLocks/>
          </p:cNvGrpSpPr>
          <p:nvPr/>
        </p:nvGrpSpPr>
        <p:grpSpPr bwMode="auto">
          <a:xfrm>
            <a:off x="3733800" y="1905000"/>
            <a:ext cx="1612900" cy="1584325"/>
            <a:chOff x="2316" y="1060"/>
            <a:chExt cx="1186" cy="1182"/>
          </a:xfrm>
        </p:grpSpPr>
        <p:sp>
          <p:nvSpPr>
            <p:cNvPr id="567306" name="Text Box 10"/>
            <p:cNvSpPr txBox="1">
              <a:spLocks noChangeArrowheads="1"/>
            </p:cNvSpPr>
            <p:nvPr/>
          </p:nvSpPr>
          <p:spPr bwMode="auto">
            <a:xfrm>
              <a:off x="2316" y="1060"/>
              <a:ext cx="1186" cy="386"/>
            </a:xfrm>
            <a:prstGeom prst="rect">
              <a:avLst/>
            </a:prstGeom>
            <a:gradFill rotWithShape="1">
              <a:gsLst>
                <a:gs pos="0">
                  <a:schemeClr val="bg2">
                    <a:alpha val="75000"/>
                  </a:schemeClr>
                </a:gs>
                <a:gs pos="100000">
                  <a:schemeClr val="bg2">
                    <a:gamma/>
                    <a:shade val="46275"/>
                    <a:invGamma/>
                    <a:alpha val="50000"/>
                  </a:schemeClr>
                </a:gs>
              </a:gsLst>
              <a:lin ang="5400000" scaled="1"/>
            </a:gradFill>
            <a:ln w="9525">
              <a:noFill/>
              <a:miter lim="800000"/>
              <a:headEnd/>
              <a:tailEnd/>
            </a:ln>
            <a:effectLst/>
          </p:spPr>
          <p:txBody>
            <a:bodyPr wrap="none">
              <a:spAutoFit/>
            </a:bodyPr>
            <a:lstStyle/>
            <a:p>
              <a:pPr eaLnBrk="0" hangingPunct="0">
                <a:buFontTx/>
                <a:buNone/>
                <a:defRPr/>
              </a:pPr>
              <a:r>
                <a:rPr lang="en-US" sz="1400" b="1" dirty="0">
                  <a:latin typeface="Garamond" pitchFamily="18" charset="0"/>
                </a:rPr>
                <a:t>Flood Control and</a:t>
              </a:r>
            </a:p>
            <a:p>
              <a:pPr eaLnBrk="0" hangingPunct="0">
                <a:buFontTx/>
                <a:buNone/>
                <a:defRPr/>
              </a:pPr>
              <a:r>
                <a:rPr lang="en-US" sz="1400" b="1" dirty="0">
                  <a:latin typeface="Garamond" pitchFamily="18" charset="0"/>
                </a:rPr>
                <a:t>Stormwater Runoff</a:t>
              </a:r>
            </a:p>
          </p:txBody>
        </p:sp>
        <p:pic>
          <p:nvPicPr>
            <p:cNvPr id="11288" name="Picture 11" descr="Flood"/>
            <p:cNvPicPr>
              <a:picLocks noChangeAspect="1" noChangeArrowheads="1"/>
            </p:cNvPicPr>
            <p:nvPr/>
          </p:nvPicPr>
          <p:blipFill>
            <a:blip r:embed="rId6"/>
            <a:srcRect/>
            <a:stretch>
              <a:fillRect/>
            </a:stretch>
          </p:blipFill>
          <p:spPr bwMode="auto">
            <a:xfrm>
              <a:off x="2544" y="1551"/>
              <a:ext cx="691" cy="691"/>
            </a:xfrm>
            <a:prstGeom prst="rect">
              <a:avLst/>
            </a:prstGeom>
            <a:noFill/>
            <a:ln w="9525">
              <a:noFill/>
              <a:miter lim="800000"/>
              <a:headEnd/>
              <a:tailEnd/>
            </a:ln>
          </p:spPr>
        </p:pic>
      </p:grpSp>
      <p:grpSp>
        <p:nvGrpSpPr>
          <p:cNvPr id="5" name="Group 12"/>
          <p:cNvGrpSpPr>
            <a:grpSpLocks/>
          </p:cNvGrpSpPr>
          <p:nvPr/>
        </p:nvGrpSpPr>
        <p:grpSpPr bwMode="auto">
          <a:xfrm>
            <a:off x="5562600" y="2590800"/>
            <a:ext cx="2590800" cy="914400"/>
            <a:chOff x="3408" y="1535"/>
            <a:chExt cx="1735" cy="691"/>
          </a:xfrm>
        </p:grpSpPr>
        <p:sp>
          <p:nvSpPr>
            <p:cNvPr id="567309" name="Text Box 13"/>
            <p:cNvSpPr txBox="1">
              <a:spLocks noChangeArrowheads="1"/>
            </p:cNvSpPr>
            <p:nvPr/>
          </p:nvSpPr>
          <p:spPr bwMode="auto">
            <a:xfrm>
              <a:off x="4216" y="1647"/>
              <a:ext cx="927" cy="391"/>
            </a:xfrm>
            <a:prstGeom prst="rect">
              <a:avLst/>
            </a:prstGeom>
            <a:gradFill rotWithShape="1">
              <a:gsLst>
                <a:gs pos="0">
                  <a:schemeClr val="bg2">
                    <a:alpha val="75000"/>
                  </a:schemeClr>
                </a:gs>
                <a:gs pos="100000">
                  <a:schemeClr val="bg2">
                    <a:gamma/>
                    <a:shade val="46275"/>
                    <a:invGamma/>
                    <a:alpha val="50000"/>
                  </a:schemeClr>
                </a:gs>
              </a:gsLst>
              <a:lin ang="5400000" scaled="1"/>
            </a:gradFill>
            <a:ln w="9525">
              <a:noFill/>
              <a:miter lim="800000"/>
              <a:headEnd/>
              <a:tailEnd/>
            </a:ln>
            <a:effectLst/>
          </p:spPr>
          <p:txBody>
            <a:bodyPr>
              <a:spAutoFit/>
            </a:bodyPr>
            <a:lstStyle/>
            <a:p>
              <a:pPr eaLnBrk="0" hangingPunct="0">
                <a:buFontTx/>
                <a:buNone/>
                <a:defRPr/>
              </a:pPr>
              <a:r>
                <a:rPr lang="en-US" sz="1400" b="1" dirty="0">
                  <a:latin typeface="Garamond" pitchFamily="18" charset="0"/>
                </a:rPr>
                <a:t>Environment</a:t>
              </a:r>
            </a:p>
            <a:p>
              <a:pPr eaLnBrk="0" hangingPunct="0">
                <a:buFontTx/>
                <a:buNone/>
                <a:defRPr/>
              </a:pPr>
              <a:r>
                <a:rPr lang="en-US" sz="1400" b="1" dirty="0">
                  <a:latin typeface="Garamond" pitchFamily="18" charset="0"/>
                </a:rPr>
                <a:t>&amp; Habitat</a:t>
              </a:r>
            </a:p>
          </p:txBody>
        </p:sp>
        <p:pic>
          <p:nvPicPr>
            <p:cNvPr id="11286" name="Picture 14" descr="EnvirHab"/>
            <p:cNvPicPr>
              <a:picLocks noChangeAspect="1" noChangeArrowheads="1"/>
            </p:cNvPicPr>
            <p:nvPr/>
          </p:nvPicPr>
          <p:blipFill>
            <a:blip r:embed="rId7"/>
            <a:srcRect/>
            <a:stretch>
              <a:fillRect/>
            </a:stretch>
          </p:blipFill>
          <p:spPr bwMode="auto">
            <a:xfrm>
              <a:off x="3408" y="1535"/>
              <a:ext cx="691" cy="691"/>
            </a:xfrm>
            <a:prstGeom prst="rect">
              <a:avLst/>
            </a:prstGeom>
            <a:noFill/>
            <a:ln w="9525">
              <a:noFill/>
              <a:miter lim="800000"/>
              <a:headEnd/>
              <a:tailEnd/>
            </a:ln>
          </p:spPr>
        </p:pic>
      </p:grpSp>
      <p:grpSp>
        <p:nvGrpSpPr>
          <p:cNvPr id="6" name="Group 15"/>
          <p:cNvGrpSpPr>
            <a:grpSpLocks/>
          </p:cNvGrpSpPr>
          <p:nvPr/>
        </p:nvGrpSpPr>
        <p:grpSpPr bwMode="auto">
          <a:xfrm>
            <a:off x="5638800" y="3810000"/>
            <a:ext cx="2082800" cy="914400"/>
            <a:chOff x="3456" y="2415"/>
            <a:chExt cx="1563" cy="691"/>
          </a:xfrm>
        </p:grpSpPr>
        <p:sp>
          <p:nvSpPr>
            <p:cNvPr id="567312" name="Text Box 16"/>
            <p:cNvSpPr txBox="1">
              <a:spLocks noChangeArrowheads="1"/>
            </p:cNvSpPr>
            <p:nvPr/>
          </p:nvSpPr>
          <p:spPr bwMode="auto">
            <a:xfrm>
              <a:off x="4316" y="2593"/>
              <a:ext cx="703" cy="391"/>
            </a:xfrm>
            <a:prstGeom prst="rect">
              <a:avLst/>
            </a:prstGeom>
            <a:gradFill rotWithShape="1">
              <a:gsLst>
                <a:gs pos="0">
                  <a:schemeClr val="bg2">
                    <a:alpha val="75000"/>
                  </a:schemeClr>
                </a:gs>
                <a:gs pos="100000">
                  <a:schemeClr val="bg2">
                    <a:gamma/>
                    <a:shade val="46275"/>
                    <a:invGamma/>
                    <a:alpha val="50000"/>
                  </a:schemeClr>
                </a:gs>
              </a:gsLst>
              <a:lin ang="5400000" scaled="1"/>
            </a:gradFill>
            <a:ln w="9525">
              <a:noFill/>
              <a:miter lim="800000"/>
              <a:headEnd/>
              <a:tailEnd/>
            </a:ln>
            <a:effectLst/>
          </p:spPr>
          <p:txBody>
            <a:bodyPr wrap="none">
              <a:spAutoFit/>
            </a:bodyPr>
            <a:lstStyle/>
            <a:p>
              <a:pPr eaLnBrk="0" hangingPunct="0">
                <a:buFontTx/>
                <a:buNone/>
                <a:defRPr/>
              </a:pPr>
              <a:r>
                <a:rPr lang="en-US" sz="1400" b="1" dirty="0">
                  <a:latin typeface="Garamond" pitchFamily="18" charset="0"/>
                </a:rPr>
                <a:t>Water</a:t>
              </a:r>
            </a:p>
            <a:p>
              <a:pPr eaLnBrk="0" hangingPunct="0">
                <a:buFontTx/>
                <a:buNone/>
                <a:defRPr/>
              </a:pPr>
              <a:r>
                <a:rPr lang="en-US" sz="1400" b="1" dirty="0">
                  <a:latin typeface="Garamond" pitchFamily="18" charset="0"/>
                </a:rPr>
                <a:t>Recycling</a:t>
              </a:r>
            </a:p>
          </p:txBody>
        </p:sp>
        <p:pic>
          <p:nvPicPr>
            <p:cNvPr id="11284" name="Picture 17" descr="Recycle"/>
            <p:cNvPicPr>
              <a:picLocks noChangeAspect="1" noChangeArrowheads="1"/>
            </p:cNvPicPr>
            <p:nvPr/>
          </p:nvPicPr>
          <p:blipFill>
            <a:blip r:embed="rId8"/>
            <a:srcRect/>
            <a:stretch>
              <a:fillRect/>
            </a:stretch>
          </p:blipFill>
          <p:spPr bwMode="auto">
            <a:xfrm>
              <a:off x="3456" y="2415"/>
              <a:ext cx="691" cy="691"/>
            </a:xfrm>
            <a:prstGeom prst="rect">
              <a:avLst/>
            </a:prstGeom>
            <a:noFill/>
            <a:ln w="9525">
              <a:noFill/>
              <a:miter lim="800000"/>
              <a:headEnd/>
              <a:tailEnd/>
            </a:ln>
          </p:spPr>
        </p:pic>
      </p:grpSp>
      <p:grpSp>
        <p:nvGrpSpPr>
          <p:cNvPr id="7" name="Group 18"/>
          <p:cNvGrpSpPr>
            <a:grpSpLocks/>
          </p:cNvGrpSpPr>
          <p:nvPr/>
        </p:nvGrpSpPr>
        <p:grpSpPr bwMode="auto">
          <a:xfrm>
            <a:off x="3581400" y="3810000"/>
            <a:ext cx="1905000" cy="1573213"/>
            <a:chOff x="2170" y="2429"/>
            <a:chExt cx="1523" cy="1244"/>
          </a:xfrm>
        </p:grpSpPr>
        <p:sp>
          <p:nvSpPr>
            <p:cNvPr id="567315" name="Text Box 19"/>
            <p:cNvSpPr txBox="1">
              <a:spLocks noChangeArrowheads="1"/>
            </p:cNvSpPr>
            <p:nvPr/>
          </p:nvSpPr>
          <p:spPr bwMode="auto">
            <a:xfrm>
              <a:off x="2170" y="3264"/>
              <a:ext cx="1523" cy="409"/>
            </a:xfrm>
            <a:prstGeom prst="rect">
              <a:avLst/>
            </a:prstGeom>
            <a:gradFill rotWithShape="1">
              <a:gsLst>
                <a:gs pos="0">
                  <a:schemeClr val="bg2">
                    <a:alpha val="75000"/>
                  </a:schemeClr>
                </a:gs>
                <a:gs pos="100000">
                  <a:schemeClr val="bg2">
                    <a:gamma/>
                    <a:shade val="46275"/>
                    <a:invGamma/>
                    <a:alpha val="75000"/>
                  </a:schemeClr>
                </a:gs>
              </a:gsLst>
              <a:lin ang="5400000" scaled="1"/>
            </a:gradFill>
            <a:ln w="9525">
              <a:noFill/>
              <a:miter lim="800000"/>
              <a:headEnd/>
              <a:tailEnd/>
            </a:ln>
            <a:effectLst/>
          </p:spPr>
          <p:txBody>
            <a:bodyPr>
              <a:spAutoFit/>
            </a:bodyPr>
            <a:lstStyle/>
            <a:p>
              <a:pPr eaLnBrk="0" hangingPunct="0">
                <a:buFontTx/>
                <a:buNone/>
                <a:defRPr/>
              </a:pPr>
              <a:r>
                <a:rPr lang="en-US" sz="1400" b="1" dirty="0">
                  <a:latin typeface="Garamond" pitchFamily="18" charset="0"/>
                </a:rPr>
                <a:t>Parks, Recreation &amp; Open Space</a:t>
              </a:r>
            </a:p>
          </p:txBody>
        </p:sp>
        <p:pic>
          <p:nvPicPr>
            <p:cNvPr id="11282" name="Picture 20" descr="Recreation"/>
            <p:cNvPicPr>
              <a:picLocks noChangeAspect="1" noChangeArrowheads="1"/>
            </p:cNvPicPr>
            <p:nvPr/>
          </p:nvPicPr>
          <p:blipFill>
            <a:blip r:embed="rId9"/>
            <a:srcRect/>
            <a:stretch>
              <a:fillRect/>
            </a:stretch>
          </p:blipFill>
          <p:spPr bwMode="auto">
            <a:xfrm>
              <a:off x="2544" y="2429"/>
              <a:ext cx="691" cy="691"/>
            </a:xfrm>
            <a:prstGeom prst="rect">
              <a:avLst/>
            </a:prstGeom>
            <a:noFill/>
            <a:ln w="9525">
              <a:noFill/>
              <a:miter lim="800000"/>
              <a:headEnd/>
              <a:tailEnd/>
            </a:ln>
          </p:spPr>
        </p:pic>
      </p:grpSp>
      <p:sp>
        <p:nvSpPr>
          <p:cNvPr id="11273" name="Rectangle 21"/>
          <p:cNvSpPr>
            <a:spLocks noGrp="1" noChangeArrowheads="1"/>
          </p:cNvSpPr>
          <p:nvPr>
            <p:ph type="title"/>
          </p:nvPr>
        </p:nvSpPr>
        <p:spPr bwMode="auto">
          <a:xfrm>
            <a:off x="228600" y="274638"/>
            <a:ext cx="8686800" cy="701675"/>
          </a:xfrm>
          <a:noFill/>
          <a:ln algn="ctr">
            <a:miter lim="800000"/>
            <a:headEnd/>
            <a:tailEnd/>
          </a:ln>
        </p:spPr>
        <p:txBody>
          <a:bodyPr vert="horz" wrap="square" lIns="91440" tIns="45720" rIns="91440" bIns="45720" numCol="1" anchor="t" anchorCtr="0" compatLnSpc="1">
            <a:prstTxWarp prst="textNoShape">
              <a:avLst/>
            </a:prstTxWarp>
            <a:spAutoFit/>
          </a:bodyPr>
          <a:lstStyle/>
          <a:p>
            <a:pPr eaLnBrk="1" hangingPunct="1"/>
            <a:r>
              <a:rPr lang="en-US" sz="4000" b="1" dirty="0" smtClean="0">
                <a:solidFill>
                  <a:schemeClr val="accent2"/>
                </a:solidFill>
              </a:rPr>
              <a:t>Pillars: Integrate Complexity</a:t>
            </a:r>
          </a:p>
        </p:txBody>
      </p:sp>
      <p:pic>
        <p:nvPicPr>
          <p:cNvPr id="11274" name="Picture 22" descr="water-conservation-small"/>
          <p:cNvPicPr>
            <a:picLocks noChangeAspect="1" noChangeArrowheads="1"/>
          </p:cNvPicPr>
          <p:nvPr/>
        </p:nvPicPr>
        <p:blipFill>
          <a:blip r:embed="rId10"/>
          <a:srcRect/>
          <a:stretch>
            <a:fillRect/>
          </a:stretch>
        </p:blipFill>
        <p:spPr bwMode="auto">
          <a:xfrm>
            <a:off x="228600" y="4953000"/>
            <a:ext cx="1066800" cy="981075"/>
          </a:xfrm>
          <a:prstGeom prst="rect">
            <a:avLst/>
          </a:prstGeom>
          <a:noFill/>
          <a:ln w="9525">
            <a:noFill/>
            <a:miter lim="800000"/>
            <a:headEnd/>
            <a:tailEnd/>
          </a:ln>
        </p:spPr>
      </p:pic>
      <p:pic>
        <p:nvPicPr>
          <p:cNvPr id="11275" name="Picture 23" descr="ej_logo"/>
          <p:cNvPicPr>
            <a:picLocks noChangeAspect="1" noChangeArrowheads="1"/>
          </p:cNvPicPr>
          <p:nvPr/>
        </p:nvPicPr>
        <p:blipFill>
          <a:blip r:embed="rId11"/>
          <a:srcRect/>
          <a:stretch>
            <a:fillRect/>
          </a:stretch>
        </p:blipFill>
        <p:spPr bwMode="auto">
          <a:xfrm>
            <a:off x="7467600" y="4876800"/>
            <a:ext cx="1219200" cy="1011238"/>
          </a:xfrm>
          <a:prstGeom prst="rect">
            <a:avLst/>
          </a:prstGeom>
          <a:noFill/>
          <a:ln w="9525">
            <a:noFill/>
            <a:miter lim="800000"/>
            <a:headEnd/>
            <a:tailEnd/>
          </a:ln>
        </p:spPr>
      </p:pic>
      <p:pic>
        <p:nvPicPr>
          <p:cNvPr id="11276" name="Picture 24" descr="drought"/>
          <p:cNvPicPr>
            <a:picLocks noChangeAspect="1" noChangeArrowheads="1"/>
          </p:cNvPicPr>
          <p:nvPr/>
        </p:nvPicPr>
        <p:blipFill>
          <a:blip r:embed="rId12"/>
          <a:srcRect/>
          <a:stretch>
            <a:fillRect/>
          </a:stretch>
        </p:blipFill>
        <p:spPr bwMode="auto">
          <a:xfrm>
            <a:off x="7620000" y="1600200"/>
            <a:ext cx="1219200" cy="936625"/>
          </a:xfrm>
          <a:prstGeom prst="rect">
            <a:avLst/>
          </a:prstGeom>
          <a:noFill/>
          <a:ln w="9525">
            <a:noFill/>
            <a:miter lim="800000"/>
            <a:headEnd/>
            <a:tailEnd/>
          </a:ln>
        </p:spPr>
      </p:pic>
      <p:pic>
        <p:nvPicPr>
          <p:cNvPr id="11277" name="Picture 25" descr="housingscale"/>
          <p:cNvPicPr>
            <a:picLocks noChangeAspect="1" noChangeArrowheads="1"/>
          </p:cNvPicPr>
          <p:nvPr/>
        </p:nvPicPr>
        <p:blipFill>
          <a:blip r:embed="rId13"/>
          <a:srcRect/>
          <a:stretch>
            <a:fillRect/>
          </a:stretch>
        </p:blipFill>
        <p:spPr bwMode="auto">
          <a:xfrm>
            <a:off x="381000" y="1524000"/>
            <a:ext cx="1295400" cy="1050925"/>
          </a:xfrm>
          <a:prstGeom prst="rect">
            <a:avLst/>
          </a:prstGeom>
          <a:noFill/>
          <a:ln w="9525">
            <a:noFill/>
            <a:miter lim="800000"/>
            <a:headEnd/>
            <a:tailEnd/>
          </a:ln>
        </p:spPr>
      </p:pic>
      <p:sp>
        <p:nvSpPr>
          <p:cNvPr id="11278" name="Text Box 26"/>
          <p:cNvSpPr txBox="1">
            <a:spLocks noChangeArrowheads="1"/>
          </p:cNvSpPr>
          <p:nvPr/>
        </p:nvSpPr>
        <p:spPr bwMode="auto">
          <a:xfrm>
            <a:off x="304800" y="1524000"/>
            <a:ext cx="1219200" cy="304800"/>
          </a:xfrm>
          <a:prstGeom prst="rect">
            <a:avLst/>
          </a:prstGeom>
          <a:noFill/>
          <a:ln w="9525" algn="ctr">
            <a:noFill/>
            <a:miter lim="800000"/>
            <a:headEnd/>
            <a:tailEnd/>
          </a:ln>
        </p:spPr>
        <p:txBody>
          <a:bodyPr>
            <a:spAutoFit/>
          </a:bodyPr>
          <a:lstStyle/>
          <a:p>
            <a:pPr>
              <a:spcBef>
                <a:spcPct val="50000"/>
              </a:spcBef>
              <a:buFontTx/>
              <a:buNone/>
            </a:pPr>
            <a:r>
              <a:rPr lang="en-US" sz="1400" b="1" dirty="0">
                <a:solidFill>
                  <a:srgbClr val="100084"/>
                </a:solidFill>
              </a:rPr>
              <a:t>Land Use</a:t>
            </a:r>
          </a:p>
        </p:txBody>
      </p:sp>
      <p:sp>
        <p:nvSpPr>
          <p:cNvPr id="11279" name="Text Box 27"/>
          <p:cNvSpPr txBox="1">
            <a:spLocks noChangeArrowheads="1"/>
          </p:cNvSpPr>
          <p:nvPr/>
        </p:nvSpPr>
        <p:spPr bwMode="auto">
          <a:xfrm>
            <a:off x="8001000" y="1752600"/>
            <a:ext cx="914400" cy="517525"/>
          </a:xfrm>
          <a:prstGeom prst="rect">
            <a:avLst/>
          </a:prstGeom>
          <a:noFill/>
          <a:ln w="9525" algn="ctr">
            <a:noFill/>
            <a:miter lim="800000"/>
            <a:headEnd/>
            <a:tailEnd/>
          </a:ln>
        </p:spPr>
        <p:txBody>
          <a:bodyPr>
            <a:spAutoFit/>
          </a:bodyPr>
          <a:lstStyle/>
          <a:p>
            <a:pPr>
              <a:spcBef>
                <a:spcPct val="50000"/>
              </a:spcBef>
              <a:buFontTx/>
              <a:buNone/>
            </a:pPr>
            <a:r>
              <a:rPr lang="en-US" sz="1400" b="1" dirty="0">
                <a:solidFill>
                  <a:srgbClr val="100084"/>
                </a:solidFill>
              </a:rPr>
              <a:t>Climate Change</a:t>
            </a:r>
          </a:p>
        </p:txBody>
      </p:sp>
      <p:pic>
        <p:nvPicPr>
          <p:cNvPr id="11280" name="Picture 31" descr="lapel pin - no bkgrd"/>
          <p:cNvPicPr>
            <a:picLocks noChangeAspect="1" noChangeArrowheads="1"/>
          </p:cNvPicPr>
          <p:nvPr/>
        </p:nvPicPr>
        <p:blipFill>
          <a:blip r:embed="rId14"/>
          <a:srcRect/>
          <a:stretch>
            <a:fillRect/>
          </a:stretch>
        </p:blipFill>
        <p:spPr bwMode="auto">
          <a:xfrm>
            <a:off x="228600" y="228600"/>
            <a:ext cx="914400" cy="914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005Watershed-Conference">
  <a:themeElements>
    <a:clrScheme name="2005Watershed-Confer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2005Watershed-Confere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en-US" sz="4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en-US" sz="4000" b="0" i="0" u="none" strike="noStrike" cap="none" normalizeH="0" baseline="0" smtClean="0">
            <a:ln>
              <a:noFill/>
            </a:ln>
            <a:solidFill>
              <a:schemeClr val="bg1"/>
            </a:solidFill>
            <a:effectLst/>
            <a:latin typeface="Arial" charset="0"/>
          </a:defRPr>
        </a:defPPr>
      </a:lstStyle>
    </a:lnDef>
  </a:objectDefaults>
  <a:extraClrSchemeLst>
    <a:extraClrScheme>
      <a:clrScheme name="2005Watershed-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5Watershed-Confer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5Watershed-Confer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5Watershed-Confer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5Watershed-Confer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5Watershed-Confer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5Watershed-Confer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5Watershed-Confer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5Watershed-Confer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5Watershed-Confer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5Watershed-Confer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5Watershed-Confer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B91C55-5634-46DB-810D-44B47276C5F0}"/>
</file>

<file path=customXml/itemProps2.xml><?xml version="1.0" encoding="utf-8"?>
<ds:datastoreItem xmlns:ds="http://schemas.openxmlformats.org/officeDocument/2006/customXml" ds:itemID="{9883197B-3821-4092-84A9-88A29BAB4C09}"/>
</file>

<file path=customXml/itemProps3.xml><?xml version="1.0" encoding="utf-8"?>
<ds:datastoreItem xmlns:ds="http://schemas.openxmlformats.org/officeDocument/2006/customXml" ds:itemID="{EC7908FB-2AD3-452A-99C9-7BC6320C1402}"/>
</file>

<file path=docProps/app.xml><?xml version="1.0" encoding="utf-8"?>
<Properties xmlns="http://schemas.openxmlformats.org/officeDocument/2006/extended-properties" xmlns:vt="http://schemas.openxmlformats.org/officeDocument/2006/docPropsVTypes">
  <TotalTime>16018</TotalTime>
  <Words>1909</Words>
  <Application>Microsoft PowerPoint</Application>
  <PresentationFormat>Letter Paper (8.5x11 in)</PresentationFormat>
  <Paragraphs>482</Paragraphs>
  <Slides>26</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2005Watershed-Conference</vt:lpstr>
      <vt:lpstr>Clip</vt:lpstr>
      <vt:lpstr>Photo Editor Photo</vt:lpstr>
      <vt:lpstr>One Water  One Watershed: A New Model for Resources Management   </vt:lpstr>
      <vt:lpstr>Setting</vt:lpstr>
      <vt:lpstr>Slide 3</vt:lpstr>
      <vt:lpstr>Keeping Things in Perspective</vt:lpstr>
      <vt:lpstr>What Does This Slide Have to do with Water?</vt:lpstr>
      <vt:lpstr>What Kind of Water?</vt:lpstr>
      <vt:lpstr>Four Horsemen of the Apocalypse</vt:lpstr>
      <vt:lpstr>One Water One Watershed  OWOW Plan</vt:lpstr>
      <vt:lpstr>Pillars: Integrate Complexity</vt:lpstr>
      <vt:lpstr>OWOW Guiding Principles for Municipal and Civil Leaders</vt:lpstr>
      <vt:lpstr>Components of Ideal Project</vt:lpstr>
      <vt:lpstr>Biggest Bang for Buck:  Water Use Efficiency</vt:lpstr>
      <vt:lpstr>Value Water Differently </vt:lpstr>
      <vt:lpstr>Manage Rainfall as a Resource</vt:lpstr>
      <vt:lpstr>Management in a Flashy World</vt:lpstr>
      <vt:lpstr>Santa Ana vs. Mississippi</vt:lpstr>
      <vt:lpstr>Santa Ana vs. Mississippi</vt:lpstr>
      <vt:lpstr>Develop Local Water Resources</vt:lpstr>
      <vt:lpstr>Economic Engine Changing</vt:lpstr>
      <vt:lpstr>Desalting Groundwater</vt:lpstr>
      <vt:lpstr>Watershed Salt Accumulation</vt:lpstr>
      <vt:lpstr>Inland Empire Brine Line</vt:lpstr>
      <vt:lpstr>IEBL Description</vt:lpstr>
      <vt:lpstr>Salt Levels (TDS)</vt:lpstr>
      <vt:lpstr>Problem Focused</vt:lpstr>
      <vt:lpstr>Slide 26</vt:lpstr>
    </vt:vector>
  </TitlesOfParts>
  <Company>SAWPA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Update: April 2005</dc:title>
  <dc:creator>Greg</dc:creator>
  <cp:lastModifiedBy>Regina Patterson</cp:lastModifiedBy>
  <cp:revision>450</cp:revision>
  <cp:lastPrinted>2007-02-19T23:16:24Z</cp:lastPrinted>
  <dcterms:created xsi:type="dcterms:W3CDTF">2003-06-02T16:22:25Z</dcterms:created>
  <dcterms:modified xsi:type="dcterms:W3CDTF">2011-01-26T17:29:33Z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0x010100AF88A099B3AFB54D885BA7C54CA43035</vt:lpwstr>
  </property>
</Properties>
</file>